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geneticsgrowthanddevelopment/cellspecializatio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17575"/>
          </a:xfrm>
        </p:spPr>
        <p:txBody>
          <a:bodyPr/>
          <a:lstStyle/>
          <a:p>
            <a:r>
              <a:rPr lang="en-US" dirty="0" smtClean="0"/>
              <a:t>Homework check 1/9/18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7848600" cy="5105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/>
              <a:t>1. </a:t>
            </a:r>
            <a:r>
              <a:rPr lang="en-US" dirty="0"/>
              <a:t>The three stages of interphase are </a:t>
            </a:r>
            <a:r>
              <a:rPr lang="en-US" dirty="0" smtClean="0"/>
              <a:t>rapid growth and replication of the organelles, replication </a:t>
            </a:r>
            <a:r>
              <a:rPr lang="en-US" dirty="0"/>
              <a:t>of DNA, and preparation for cell</a:t>
            </a:r>
          </a:p>
          <a:p>
            <a:pPr algn="l"/>
            <a:r>
              <a:rPr lang="en-US" dirty="0"/>
              <a:t>division.</a:t>
            </a:r>
          </a:p>
          <a:p>
            <a:pPr algn="l"/>
            <a:r>
              <a:rPr lang="en-US" b="1" dirty="0"/>
              <a:t>2. </a:t>
            </a:r>
            <a:r>
              <a:rPr lang="en-US" dirty="0"/>
              <a:t>Interphase prepares the cell to reproduce </a:t>
            </a:r>
            <a:r>
              <a:rPr lang="en-US" dirty="0" smtClean="0"/>
              <a:t>in the </a:t>
            </a:r>
            <a:r>
              <a:rPr lang="en-US" dirty="0"/>
              <a:t>mitotic phase.</a:t>
            </a:r>
          </a:p>
          <a:p>
            <a:pPr algn="l"/>
            <a:r>
              <a:rPr lang="en-US" b="1" dirty="0"/>
              <a:t>3. </a:t>
            </a:r>
            <a:r>
              <a:rPr lang="en-US" dirty="0"/>
              <a:t>The two stages of the mitotic phase </a:t>
            </a:r>
            <a:r>
              <a:rPr lang="en-US" dirty="0" smtClean="0"/>
              <a:t>are mitosis </a:t>
            </a:r>
            <a:r>
              <a:rPr lang="en-US" dirty="0"/>
              <a:t>and cytokinesis.</a:t>
            </a:r>
          </a:p>
          <a:p>
            <a:pPr algn="l"/>
            <a:r>
              <a:rPr lang="en-US" b="1" dirty="0" smtClean="0"/>
              <a:t>4. </a:t>
            </a:r>
            <a:r>
              <a:rPr lang="en-US" dirty="0" smtClean="0"/>
              <a:t>When </a:t>
            </a:r>
            <a:r>
              <a:rPr lang="en-US" dirty="0"/>
              <a:t>a cell divides into daughter cells, the</a:t>
            </a:r>
          </a:p>
          <a:p>
            <a:pPr algn="l"/>
            <a:r>
              <a:rPr lang="en-US" dirty="0"/>
              <a:t>original cell no longer exists</a:t>
            </a:r>
          </a:p>
        </p:txBody>
      </p:sp>
    </p:spTree>
    <p:extLst>
      <p:ext uri="{BB962C8B-B14F-4D97-AF65-F5344CB8AC3E}">
        <p14:creationId xmlns:p14="http://schemas.microsoft.com/office/powerpoint/2010/main" val="10497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Cell Specialization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</a:p>
          <a:p>
            <a:r>
              <a:rPr lang="en-US" dirty="0" smtClean="0"/>
              <a:t>Video Quiz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15 minutes to finish to classwork. It will be graded.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 Practice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Unicellular  one cell,  Multicellular is  more than one. </a:t>
            </a:r>
          </a:p>
          <a:p>
            <a:pPr marL="457200" indent="-457200">
              <a:buAutoNum type="arabicPeriod"/>
            </a:pPr>
            <a:r>
              <a:rPr lang="en-US" dirty="0" smtClean="0"/>
              <a:t>Unicellular </a:t>
            </a:r>
            <a:r>
              <a:rPr lang="en-US" dirty="0"/>
              <a:t>organisms </a:t>
            </a:r>
            <a:r>
              <a:rPr lang="en-US" dirty="0" smtClean="0"/>
              <a:t>carry all activities one cell.</a:t>
            </a:r>
          </a:p>
          <a:p>
            <a:pPr marL="0" indent="0">
              <a:buNone/>
            </a:pPr>
            <a:r>
              <a:rPr lang="en-US" dirty="0" smtClean="0"/>
              <a:t>Multicellular is specialized cell carry different jobs </a:t>
            </a: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/>
              <a:t>Cell differentiation is the process by </a:t>
            </a:r>
            <a:r>
              <a:rPr lang="en-US" dirty="0" smtClean="0"/>
              <a:t>which cells </a:t>
            </a:r>
            <a:r>
              <a:rPr lang="en-US" dirty="0"/>
              <a:t>become different types of cells.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dirty="0"/>
              <a:t>Stem cells are unspecialized cells and are </a:t>
            </a:r>
            <a:r>
              <a:rPr lang="en-US" dirty="0" smtClean="0"/>
              <a:t>the only </a:t>
            </a:r>
            <a:r>
              <a:rPr lang="en-US" dirty="0"/>
              <a:t>type of cell that can develop </a:t>
            </a:r>
            <a:r>
              <a:rPr lang="en-US" dirty="0" smtClean="0"/>
              <a:t>into different </a:t>
            </a:r>
            <a:r>
              <a:rPr lang="en-US" dirty="0"/>
              <a:t>types of cells.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 smtClean="0"/>
              <a:t>Cells-Tissue-organ-organ system-organism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28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Organization 5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1/10/18 Wednesday Warm Up 5 minutes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295400"/>
            <a:ext cx="8991601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41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 </a:t>
            </a:r>
            <a:r>
              <a:rPr lang="en-US" dirty="0"/>
              <a:t>The image shows the outline of the head and </a:t>
            </a:r>
            <a:r>
              <a:rPr lang="en-US" dirty="0" smtClean="0"/>
              <a:t>neck and </a:t>
            </a:r>
            <a:r>
              <a:rPr lang="en-US" dirty="0"/>
              <a:t>the parts inside it, including the brain, </a:t>
            </a:r>
            <a:r>
              <a:rPr lang="en-US" dirty="0" smtClean="0"/>
              <a:t>blood vessels</a:t>
            </a:r>
            <a:r>
              <a:rPr lang="en-US" dirty="0"/>
              <a:t>, bones, and breathing passages.</a:t>
            </a:r>
          </a:p>
          <a:p>
            <a:r>
              <a:rPr lang="en-US" b="1" dirty="0"/>
              <a:t>2 </a:t>
            </a:r>
            <a:r>
              <a:rPr lang="en-US" dirty="0"/>
              <a:t>No. A computer was used to add these colors </a:t>
            </a:r>
            <a:r>
              <a:rPr lang="en-US" dirty="0" smtClean="0"/>
              <a:t>to make </a:t>
            </a:r>
            <a:r>
              <a:rPr lang="en-US" dirty="0"/>
              <a:t>the image easier to study.</a:t>
            </a:r>
          </a:p>
          <a:p>
            <a:r>
              <a:rPr lang="en-US" b="1" dirty="0"/>
              <a:t>3 </a:t>
            </a:r>
            <a:r>
              <a:rPr lang="en-US" dirty="0"/>
              <a:t>To survive, the human body must complete </a:t>
            </a:r>
            <a:r>
              <a:rPr lang="en-US" dirty="0" smtClean="0"/>
              <a:t>many tasks</a:t>
            </a:r>
            <a:r>
              <a:rPr lang="en-US" dirty="0"/>
              <a:t>, such as taking in food, breathing, </a:t>
            </a:r>
            <a:r>
              <a:rPr lang="en-US" dirty="0" smtClean="0"/>
              <a:t>circulating blood</a:t>
            </a:r>
            <a:r>
              <a:rPr lang="en-US" dirty="0"/>
              <a:t>, receiving and responding to </a:t>
            </a:r>
            <a:r>
              <a:rPr lang="en-US" dirty="0" smtClean="0"/>
              <a:t>information from </a:t>
            </a:r>
            <a:r>
              <a:rPr lang="en-US" dirty="0"/>
              <a:t>the environment, and communicating </a:t>
            </a:r>
            <a:r>
              <a:rPr lang="en-US" dirty="0" smtClean="0"/>
              <a:t>within the </a:t>
            </a:r>
            <a:r>
              <a:rPr lang="en-US" dirty="0"/>
              <a:t>body. Each of these tasks requires a unique </a:t>
            </a:r>
            <a:r>
              <a:rPr lang="en-US" dirty="0" smtClean="0"/>
              <a:t>set of </a:t>
            </a:r>
            <a:r>
              <a:rPr lang="en-US" dirty="0"/>
              <a:t>parts.</a:t>
            </a:r>
          </a:p>
        </p:txBody>
      </p:sp>
    </p:spTree>
    <p:extLst>
      <p:ext uri="{BB962C8B-B14F-4D97-AF65-F5344CB8AC3E}">
        <p14:creationId xmlns:p14="http://schemas.microsoft.com/office/powerpoint/2010/main" val="18682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1) Homework Check 5 minutes (Bosporus/Berkeley)</a:t>
            </a:r>
          </a:p>
          <a:p>
            <a:pPr marL="0" indent="0">
              <a:buNone/>
            </a:pPr>
            <a:r>
              <a:rPr lang="en-US" dirty="0" smtClean="0"/>
              <a:t>2) Bell Work 5 minutes </a:t>
            </a:r>
          </a:p>
          <a:p>
            <a:pPr marL="0" indent="0">
              <a:buNone/>
            </a:pPr>
            <a:r>
              <a:rPr lang="en-US" sz="2400" dirty="0" smtClean="0"/>
              <a:t>3) Lesson 2 Vocabulary 5 min (</a:t>
            </a:r>
            <a:r>
              <a:rPr lang="en-US" sz="2400" dirty="0" err="1" smtClean="0"/>
              <a:t>Bosphrous</a:t>
            </a:r>
            <a:r>
              <a:rPr lang="en-US" sz="2400" dirty="0" smtClean="0"/>
              <a:t> /</a:t>
            </a:r>
            <a:r>
              <a:rPr lang="en-US" sz="2400" dirty="0" err="1" smtClean="0"/>
              <a:t>Umad</a:t>
            </a:r>
            <a:r>
              <a:rPr lang="en-US" sz="2400" dirty="0" smtClean="0"/>
              <a:t>/Berkeley) </a:t>
            </a:r>
          </a:p>
          <a:p>
            <a:pPr marL="0" indent="0">
              <a:buNone/>
            </a:pPr>
            <a:r>
              <a:rPr lang="en-US" dirty="0" smtClean="0"/>
              <a:t>4) Lesson Outline 10 minutes  (Lesson 2 )</a:t>
            </a:r>
          </a:p>
          <a:p>
            <a:pPr marL="0" indent="0">
              <a:buNone/>
            </a:pPr>
            <a:r>
              <a:rPr lang="en-US" sz="2800" dirty="0" smtClean="0"/>
              <a:t>5</a:t>
            </a:r>
            <a:r>
              <a:rPr lang="en-US" sz="2800" dirty="0" smtClean="0"/>
              <a:t>) Brain Pop (Cell Specialization) Video/Video quiz</a:t>
            </a:r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 smtClean="0"/>
              <a:t>) Content Practice (Lesson 2) </a:t>
            </a:r>
          </a:p>
          <a:p>
            <a:pPr marL="0" indent="0">
              <a:buNone/>
            </a:pPr>
            <a:r>
              <a:rPr lang="en-US" dirty="0" smtClean="0"/>
              <a:t>7) </a:t>
            </a:r>
            <a:r>
              <a:rPr lang="en-US" dirty="0" smtClean="0"/>
              <a:t> Homework  </a:t>
            </a:r>
            <a:r>
              <a:rPr lang="en-US" dirty="0" smtClean="0"/>
              <a:t>(Lesson 2)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</a:t>
            </a:r>
            <a:r>
              <a:rPr lang="en-US" dirty="0" smtClean="0"/>
              <a:t>2 Vocabulary Classwork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cell </a:t>
            </a:r>
            <a:r>
              <a:rPr lang="en-US" b="1" dirty="0"/>
              <a:t>differentiation </a:t>
            </a:r>
            <a:r>
              <a:rPr lang="en-US" dirty="0"/>
              <a:t>process by which cells become different types of cells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complex</a:t>
            </a:r>
            <a:r>
              <a:rPr lang="en-US" dirty="0" smtClean="0"/>
              <a:t> </a:t>
            </a:r>
            <a:r>
              <a:rPr lang="en-US" dirty="0"/>
              <a:t>made of two or more parts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fiber</a:t>
            </a:r>
            <a:r>
              <a:rPr lang="en-US" dirty="0" smtClean="0"/>
              <a:t> </a:t>
            </a:r>
            <a:r>
              <a:rPr lang="en-US" dirty="0"/>
              <a:t>long muscle cell organ group of different tissues working together to perform a particular job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organ </a:t>
            </a:r>
            <a:r>
              <a:rPr lang="en-US" b="1" dirty="0"/>
              <a:t>system </a:t>
            </a:r>
            <a:r>
              <a:rPr lang="en-US" dirty="0"/>
              <a:t>group of organs working together to complete a series of tasks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stem </a:t>
            </a:r>
            <a:r>
              <a:rPr lang="en-US" b="1" dirty="0"/>
              <a:t>cell </a:t>
            </a:r>
            <a:r>
              <a:rPr lang="en-US" dirty="0"/>
              <a:t>unspecialized cell that develops into many different cell types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tissue</a:t>
            </a:r>
            <a:r>
              <a:rPr lang="en-US" dirty="0" smtClean="0"/>
              <a:t> </a:t>
            </a:r>
            <a:r>
              <a:rPr lang="en-US" dirty="0"/>
              <a:t>group of similar types of cells that work together to carry out specific </a:t>
            </a:r>
            <a:r>
              <a:rPr lang="en-US" dirty="0" smtClean="0"/>
              <a:t>tasks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Answer; </a:t>
            </a:r>
          </a:p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stem cell</a:t>
            </a:r>
          </a:p>
          <a:p>
            <a:r>
              <a:rPr lang="en-US" b="1" dirty="0"/>
              <a:t>2. </a:t>
            </a:r>
            <a:r>
              <a:rPr lang="en-US" dirty="0"/>
              <a:t>fiber</a:t>
            </a:r>
          </a:p>
          <a:p>
            <a:r>
              <a:rPr lang="en-US" b="1" dirty="0"/>
              <a:t>3. </a:t>
            </a:r>
            <a:r>
              <a:rPr lang="en-US" dirty="0"/>
              <a:t>cell differentiation</a:t>
            </a:r>
          </a:p>
          <a:p>
            <a:r>
              <a:rPr lang="en-US" b="1" dirty="0"/>
              <a:t>4. </a:t>
            </a:r>
            <a:r>
              <a:rPr lang="en-US" dirty="0"/>
              <a:t>organ system</a:t>
            </a:r>
          </a:p>
          <a:p>
            <a:r>
              <a:rPr lang="en-US" b="1" dirty="0"/>
              <a:t>5. </a:t>
            </a:r>
            <a:r>
              <a:rPr lang="en-US" dirty="0"/>
              <a:t>tissue</a:t>
            </a:r>
          </a:p>
          <a:p>
            <a:r>
              <a:rPr lang="en-US" b="1" dirty="0"/>
              <a:t>6. </a:t>
            </a:r>
            <a:r>
              <a:rPr lang="en-US" dirty="0"/>
              <a:t>organ</a:t>
            </a:r>
          </a:p>
          <a:p>
            <a:r>
              <a:rPr lang="en-US" b="1" dirty="0"/>
              <a:t>7. </a:t>
            </a:r>
            <a:r>
              <a:rPr lang="en-US" dirty="0"/>
              <a:t>complex</a:t>
            </a:r>
          </a:p>
        </p:txBody>
      </p:sp>
    </p:spTree>
    <p:extLst>
      <p:ext uri="{BB962C8B-B14F-4D97-AF65-F5344CB8AC3E}">
        <p14:creationId xmlns:p14="http://schemas.microsoft.com/office/powerpoint/2010/main" val="30531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Lesson Outline for Teaching</a:t>
            </a:r>
            <a:br>
              <a:rPr lang="en-US" b="1" dirty="0"/>
            </a:br>
            <a:r>
              <a:rPr lang="en-US" b="1" dirty="0"/>
              <a:t>Lesson 2: Levels of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A. </a:t>
            </a:r>
            <a:r>
              <a:rPr lang="en-US" dirty="0" smtClean="0"/>
              <a:t>Life’s Organization</a:t>
            </a:r>
          </a:p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 large animal is composed of trillions of tiny </a:t>
            </a:r>
            <a:r>
              <a:rPr lang="en-US" b="1" u="sng" dirty="0" smtClean="0"/>
              <a:t>cells </a:t>
            </a:r>
            <a:r>
              <a:rPr lang="en-US" dirty="0" smtClean="0"/>
              <a:t>working </a:t>
            </a:r>
            <a:r>
              <a:rPr lang="en-US" dirty="0"/>
              <a:t>together.</a:t>
            </a:r>
          </a:p>
          <a:p>
            <a:r>
              <a:rPr lang="en-US" b="1" dirty="0"/>
              <a:t>2. </a:t>
            </a:r>
            <a:r>
              <a:rPr lang="en-US" b="1" u="sng" dirty="0"/>
              <a:t>Unicellular</a:t>
            </a:r>
            <a:r>
              <a:rPr lang="en-US" dirty="0"/>
              <a:t> organisms are made of only one cell.</a:t>
            </a:r>
          </a:p>
          <a:p>
            <a:r>
              <a:rPr lang="en-US" b="1" dirty="0"/>
              <a:t>B. Unicellular Organisms</a:t>
            </a:r>
          </a:p>
          <a:p>
            <a:r>
              <a:rPr lang="en-US" b="1" dirty="0"/>
              <a:t>1. </a:t>
            </a:r>
            <a:r>
              <a:rPr lang="en-US" dirty="0"/>
              <a:t>Unicellular organisms are </a:t>
            </a:r>
            <a:r>
              <a:rPr lang="en-US" b="1" u="sng" dirty="0"/>
              <a:t>eukaryotes</a:t>
            </a:r>
            <a:r>
              <a:rPr lang="en-US" dirty="0"/>
              <a:t> or prokaryotes.</a:t>
            </a:r>
          </a:p>
          <a:p>
            <a:r>
              <a:rPr lang="en-US" b="1" dirty="0"/>
              <a:t>2. </a:t>
            </a:r>
            <a:r>
              <a:rPr lang="en-US" dirty="0"/>
              <a:t>A cell without a membrane-bound nucleus is a(n) </a:t>
            </a:r>
            <a:r>
              <a:rPr lang="en-US" b="1" u="sng" dirty="0"/>
              <a:t>prokaryotic</a:t>
            </a:r>
            <a:r>
              <a:rPr lang="en-US" dirty="0"/>
              <a:t> cell.</a:t>
            </a:r>
          </a:p>
          <a:p>
            <a:r>
              <a:rPr lang="en-US" b="1" dirty="0"/>
              <a:t>3. </a:t>
            </a:r>
            <a:r>
              <a:rPr lang="en-US" dirty="0"/>
              <a:t>A(n) </a:t>
            </a:r>
            <a:r>
              <a:rPr lang="en-US" b="1" u="sng" dirty="0"/>
              <a:t>eukaryotic</a:t>
            </a:r>
            <a:r>
              <a:rPr lang="en-US" dirty="0"/>
              <a:t> cell has a nucleus surrounded by a membrane and many </a:t>
            </a:r>
            <a:r>
              <a:rPr lang="en-US" dirty="0" smtClean="0"/>
              <a:t>other specialized </a:t>
            </a:r>
            <a:r>
              <a:rPr lang="en-US" dirty="0"/>
              <a:t>organelles.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Multicellular Organisms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Each type of cell in a multicellular organism has a specific job that is important </a:t>
            </a:r>
            <a:r>
              <a:rPr lang="en-US" dirty="0" smtClean="0"/>
              <a:t>to the </a:t>
            </a:r>
            <a:r>
              <a:rPr lang="en-US" b="1" u="sng" dirty="0"/>
              <a:t>survival</a:t>
            </a:r>
            <a:r>
              <a:rPr lang="en-US" dirty="0"/>
              <a:t> of the organism.</a:t>
            </a:r>
          </a:p>
          <a:p>
            <a:r>
              <a:rPr lang="en-US" b="1" dirty="0"/>
              <a:t>2. </a:t>
            </a:r>
            <a:r>
              <a:rPr lang="en-US" dirty="0"/>
              <a:t>Cells become different types during </a:t>
            </a:r>
            <a:r>
              <a:rPr lang="en-US" b="1" u="sng" dirty="0"/>
              <a:t>cell differentiation</a:t>
            </a:r>
            <a:r>
              <a:rPr lang="en-US" dirty="0"/>
              <a:t>.</a:t>
            </a:r>
          </a:p>
          <a:p>
            <a:r>
              <a:rPr lang="en-US" b="1" dirty="0"/>
              <a:t>a. </a:t>
            </a:r>
            <a:r>
              <a:rPr lang="en-US" dirty="0"/>
              <a:t>Nearly all the cells in an organism have identical </a:t>
            </a:r>
            <a:r>
              <a:rPr lang="en-US" b="1" u="sng" dirty="0"/>
              <a:t>chromosomes</a:t>
            </a:r>
            <a:r>
              <a:rPr lang="en-US" dirty="0"/>
              <a:t>.</a:t>
            </a:r>
          </a:p>
          <a:p>
            <a:r>
              <a:rPr lang="en-US" b="1" dirty="0"/>
              <a:t>b. </a:t>
            </a:r>
            <a:r>
              <a:rPr lang="en-US" dirty="0"/>
              <a:t>Different types of cells use </a:t>
            </a:r>
            <a:r>
              <a:rPr lang="en-US" b="1" u="sng" dirty="0"/>
              <a:t>different parts </a:t>
            </a:r>
            <a:r>
              <a:rPr lang="en-US" dirty="0"/>
              <a:t>of the chromosome.</a:t>
            </a:r>
          </a:p>
          <a:p>
            <a:r>
              <a:rPr lang="en-US" b="1" dirty="0"/>
              <a:t>3</a:t>
            </a:r>
            <a:r>
              <a:rPr lang="en-US" b="1" u="sng" dirty="0"/>
              <a:t>. Stem cells </a:t>
            </a:r>
            <a:r>
              <a:rPr lang="en-US" dirty="0"/>
              <a:t>are unspecialized cells that can develop into many different cell types.</a:t>
            </a:r>
          </a:p>
          <a:p>
            <a:r>
              <a:rPr lang="en-US" b="1" dirty="0"/>
              <a:t>4. </a:t>
            </a:r>
            <a:r>
              <a:rPr lang="en-US" dirty="0"/>
              <a:t>Stem cells can produce new muscle cells when </a:t>
            </a:r>
            <a:r>
              <a:rPr lang="en-US" b="1" u="sng" dirty="0"/>
              <a:t>fibers</a:t>
            </a:r>
            <a:r>
              <a:rPr lang="en-US" dirty="0"/>
              <a:t> are torn.</a:t>
            </a:r>
          </a:p>
          <a:p>
            <a:r>
              <a:rPr lang="en-US" b="1" dirty="0"/>
              <a:t>5. </a:t>
            </a:r>
            <a:r>
              <a:rPr lang="en-US" dirty="0"/>
              <a:t>In plants, unspecialized cells similar to animal stem cells are grouped in areas </a:t>
            </a:r>
            <a:r>
              <a:rPr lang="en-US" dirty="0" smtClean="0"/>
              <a:t>called </a:t>
            </a:r>
            <a:r>
              <a:rPr lang="en-US" b="1" u="sng" dirty="0" smtClean="0"/>
              <a:t>meristems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Multicellular Organisms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6. </a:t>
            </a:r>
            <a:r>
              <a:rPr lang="en-US" b="1" u="sng" dirty="0"/>
              <a:t>Tissues</a:t>
            </a:r>
            <a:r>
              <a:rPr lang="en-US" dirty="0"/>
              <a:t> are groups of similar types of cells that work together to carry out </a:t>
            </a:r>
            <a:r>
              <a:rPr lang="en-US" dirty="0" smtClean="0"/>
              <a:t>specific tasks</a:t>
            </a:r>
            <a:r>
              <a:rPr lang="en-US" dirty="0"/>
              <a:t>.</a:t>
            </a:r>
          </a:p>
          <a:p>
            <a:r>
              <a:rPr lang="en-US" b="1" dirty="0"/>
              <a:t>a. </a:t>
            </a:r>
            <a:r>
              <a:rPr lang="en-US" dirty="0"/>
              <a:t>Most animals have four main types of tissue—muscle, epithelial, nervous, </a:t>
            </a:r>
            <a:r>
              <a:rPr lang="en-US" dirty="0" smtClean="0"/>
              <a:t>and </a:t>
            </a:r>
            <a:r>
              <a:rPr lang="en-US" b="1" u="sng" dirty="0" smtClean="0"/>
              <a:t>connective</a:t>
            </a:r>
            <a:r>
              <a:rPr lang="en-US" dirty="0"/>
              <a:t>.</a:t>
            </a:r>
          </a:p>
          <a:p>
            <a:r>
              <a:rPr lang="en-US" b="1" dirty="0"/>
              <a:t>b. </a:t>
            </a:r>
            <a:r>
              <a:rPr lang="en-US" dirty="0"/>
              <a:t>The three main types of plant tissue are dermal, </a:t>
            </a:r>
            <a:r>
              <a:rPr lang="en-US" b="1" u="sng" dirty="0"/>
              <a:t>vascular</a:t>
            </a:r>
            <a:r>
              <a:rPr lang="en-US" dirty="0"/>
              <a:t>, and ground tissue.</a:t>
            </a:r>
          </a:p>
          <a:p>
            <a:r>
              <a:rPr lang="en-US" b="1" dirty="0"/>
              <a:t>7. </a:t>
            </a:r>
            <a:r>
              <a:rPr lang="en-US" b="1" u="sng" dirty="0"/>
              <a:t>Complex</a:t>
            </a:r>
            <a:r>
              <a:rPr lang="en-US" dirty="0"/>
              <a:t> jobs in organisms require more than one type of tissue.</a:t>
            </a:r>
          </a:p>
          <a:p>
            <a:r>
              <a:rPr lang="en-US" b="1" dirty="0"/>
              <a:t>8. </a:t>
            </a:r>
            <a:r>
              <a:rPr lang="en-US" b="1" u="sng" dirty="0"/>
              <a:t>Organs</a:t>
            </a:r>
            <a:r>
              <a:rPr lang="en-US" dirty="0"/>
              <a:t> are groups of different tissues working together to perform a particular </a:t>
            </a:r>
            <a:r>
              <a:rPr lang="en-US" dirty="0" smtClean="0"/>
              <a:t>job. The </a:t>
            </a:r>
            <a:r>
              <a:rPr lang="en-US" dirty="0"/>
              <a:t>leaf is a(n) </a:t>
            </a:r>
            <a:r>
              <a:rPr lang="en-US" b="1" u="sng" dirty="0"/>
              <a:t>plant organ </a:t>
            </a:r>
            <a:r>
              <a:rPr lang="en-US" dirty="0"/>
              <a:t>that specializes in photosynthesis.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Multicellular Organisms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9</a:t>
            </a:r>
            <a:r>
              <a:rPr lang="en-US" b="1" u="sng" dirty="0" smtClean="0"/>
              <a:t>. Organ systems </a:t>
            </a:r>
            <a:r>
              <a:rPr lang="en-US" dirty="0" smtClean="0"/>
              <a:t>are groups of different organs that work together to complete a series of tasks.</a:t>
            </a:r>
          </a:p>
          <a:p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One human organ system, the </a:t>
            </a:r>
            <a:r>
              <a:rPr lang="en-US" b="1" u="sng" dirty="0"/>
              <a:t>digestive system</a:t>
            </a:r>
            <a:r>
              <a:rPr lang="en-US" dirty="0"/>
              <a:t>, includes the stomach </a:t>
            </a:r>
            <a:r>
              <a:rPr lang="en-US" dirty="0" smtClean="0"/>
              <a:t>and intestines</a:t>
            </a:r>
            <a:r>
              <a:rPr lang="en-US" dirty="0"/>
              <a:t>.</a:t>
            </a:r>
          </a:p>
          <a:p>
            <a:r>
              <a:rPr lang="en-US" b="1" dirty="0"/>
              <a:t>b. </a:t>
            </a:r>
            <a:r>
              <a:rPr lang="en-US" dirty="0"/>
              <a:t>Plants have two major organ systems—the shoot system and the </a:t>
            </a:r>
            <a:r>
              <a:rPr lang="en-US" b="1" u="sng" dirty="0"/>
              <a:t>root</a:t>
            </a:r>
            <a:r>
              <a:rPr lang="en-US" dirty="0"/>
              <a:t> system.</a:t>
            </a:r>
          </a:p>
          <a:p>
            <a:r>
              <a:rPr lang="en-US" b="1" dirty="0"/>
              <a:t>c. </a:t>
            </a:r>
            <a:r>
              <a:rPr lang="en-US" b="1" u="sng" dirty="0"/>
              <a:t>Multicellular</a:t>
            </a:r>
            <a:r>
              <a:rPr lang="en-US" dirty="0"/>
              <a:t> organisms usually have many organ systems.</a:t>
            </a:r>
          </a:p>
          <a:p>
            <a:r>
              <a:rPr lang="en-US" b="1" dirty="0"/>
              <a:t>d. </a:t>
            </a:r>
            <a:r>
              <a:rPr lang="en-US" dirty="0"/>
              <a:t>Each organ system </a:t>
            </a:r>
            <a:r>
              <a:rPr lang="en-US" b="1" u="sng" dirty="0"/>
              <a:t>depends</a:t>
            </a:r>
            <a:r>
              <a:rPr lang="en-US" dirty="0"/>
              <a:t> on the others and cannot work alone.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824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Homework check 1/9/18</vt:lpstr>
      <vt:lpstr>1/10/18 Wednesday Warm Up 5 minutes </vt:lpstr>
      <vt:lpstr>Bell Ringer Answer</vt:lpstr>
      <vt:lpstr>Today Agenda</vt:lpstr>
      <vt:lpstr>Lesson 2 Vocabulary Classwork 5 minutes</vt:lpstr>
      <vt:lpstr>Lesson Outline for Teaching Lesson 2: Levels of Organization</vt:lpstr>
      <vt:lpstr>C. Multicellular Organisms </vt:lpstr>
      <vt:lpstr>C. Multicellular Organisms </vt:lpstr>
      <vt:lpstr>C. Multicellular Organisms </vt:lpstr>
      <vt:lpstr>Brain Pop Cell Specialization </vt:lpstr>
      <vt:lpstr>Content Practice A-B</vt:lpstr>
      <vt:lpstr>Content Practice B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1/10/18 Wednesday Warm Up 5 minutes </dc:title>
  <dc:creator>ailbay</dc:creator>
  <cp:lastModifiedBy>TMSA</cp:lastModifiedBy>
  <cp:revision>8</cp:revision>
  <dcterms:created xsi:type="dcterms:W3CDTF">2006-08-16T00:00:00Z</dcterms:created>
  <dcterms:modified xsi:type="dcterms:W3CDTF">2018-01-10T14:26:48Z</dcterms:modified>
</cp:coreProperties>
</file>