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kahoot.it/#/?quizId=aef0632c-2635-4278-af15-50a51cd5904f" TargetMode="External"/><Relationship Id="rId2" Type="http://schemas.openxmlformats.org/officeDocument/2006/relationships/hyperlink" Target="https://www.brainpop.com/science/cellularlifeandgenetics/mitosi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7772400" cy="536575"/>
          </a:xfrm>
        </p:spPr>
        <p:txBody>
          <a:bodyPr>
            <a:noAutofit/>
          </a:bodyPr>
          <a:lstStyle/>
          <a:p>
            <a:r>
              <a:rPr lang="en-US" sz="2400" dirty="0" smtClean="0"/>
              <a:t>Warm Up 5 minutes 1/5/18 Write and Draw the shape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89154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396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Lesson Outline- 13 minutes </a:t>
            </a:r>
          </a:p>
          <a:p>
            <a:r>
              <a:rPr lang="en-US" dirty="0" smtClean="0"/>
              <a:t>3) Content Practice- Guided Practice- 10 minutes</a:t>
            </a:r>
          </a:p>
          <a:p>
            <a:r>
              <a:rPr lang="en-US" dirty="0" smtClean="0"/>
              <a:t>4) </a:t>
            </a:r>
            <a:r>
              <a:rPr lang="en-US" dirty="0" smtClean="0"/>
              <a:t>Video-</a:t>
            </a:r>
            <a:r>
              <a:rPr lang="en-US" dirty="0" err="1" smtClean="0"/>
              <a:t>Kahoot</a:t>
            </a:r>
            <a:r>
              <a:rPr lang="en-US" dirty="0" smtClean="0"/>
              <a:t> - </a:t>
            </a:r>
            <a:r>
              <a:rPr lang="en-US" dirty="0" smtClean="0"/>
              <a:t>Independent Practice- 15 </a:t>
            </a:r>
            <a:r>
              <a:rPr lang="en-US" dirty="0" smtClean="0"/>
              <a:t>minutes</a:t>
            </a:r>
          </a:p>
          <a:p>
            <a:r>
              <a:rPr lang="en-US" dirty="0" smtClean="0"/>
              <a:t>5) Exit ticket –</a:t>
            </a:r>
            <a:r>
              <a:rPr lang="en-US" dirty="0" err="1" smtClean="0"/>
              <a:t>Socrative</a:t>
            </a:r>
            <a:r>
              <a:rPr lang="en-US" smtClean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028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Lesson </a:t>
            </a:r>
            <a:r>
              <a:rPr lang="en-US" sz="3600" b="1" dirty="0"/>
              <a:t>Outline for Teaching</a:t>
            </a:r>
            <a:br>
              <a:rPr lang="en-US" sz="3600" b="1" dirty="0"/>
            </a:br>
            <a:r>
              <a:rPr lang="en-US" sz="3600" b="1" dirty="0"/>
              <a:t>Lesson 1: The Cell Cycle and Cell Division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A</a:t>
            </a:r>
            <a:r>
              <a:rPr lang="en-US" b="1" dirty="0"/>
              <a:t>. The Cell Cycle</a:t>
            </a:r>
          </a:p>
          <a:p>
            <a:r>
              <a:rPr lang="en-US" b="1" dirty="0"/>
              <a:t>1. </a:t>
            </a:r>
            <a:r>
              <a:rPr lang="en-US" dirty="0"/>
              <a:t>Most cells in an organism go through a cycle of growth, development, and </a:t>
            </a:r>
            <a:r>
              <a:rPr lang="en-US" dirty="0" smtClean="0"/>
              <a:t>division called </a:t>
            </a:r>
            <a:r>
              <a:rPr lang="en-US" dirty="0"/>
              <a:t>the </a:t>
            </a:r>
            <a:r>
              <a:rPr lang="en-US" b="1" u="sng" dirty="0"/>
              <a:t>cell cycle</a:t>
            </a:r>
            <a:r>
              <a:rPr lang="en-US" dirty="0"/>
              <a:t>.</a:t>
            </a:r>
          </a:p>
          <a:p>
            <a:r>
              <a:rPr lang="en-US" b="1" dirty="0"/>
              <a:t>2</a:t>
            </a:r>
            <a:r>
              <a:rPr lang="en-US" b="1" dirty="0" smtClean="0"/>
              <a:t>. </a:t>
            </a:r>
            <a:r>
              <a:rPr lang="en-US" dirty="0"/>
              <a:t>Because of the cell cycle, organisms grow and </a:t>
            </a:r>
            <a:r>
              <a:rPr lang="en-US" b="1" u="sng" dirty="0"/>
              <a:t>develop</a:t>
            </a:r>
            <a:r>
              <a:rPr lang="en-US" dirty="0"/>
              <a:t>, replace old or damaged </a:t>
            </a:r>
            <a:r>
              <a:rPr lang="en-US" dirty="0" smtClean="0"/>
              <a:t>cells, and </a:t>
            </a:r>
            <a:r>
              <a:rPr lang="en-US" dirty="0"/>
              <a:t>produce new cells.</a:t>
            </a:r>
          </a:p>
          <a:p>
            <a:r>
              <a:rPr lang="en-US" b="1" dirty="0"/>
              <a:t>B. Phases of the Cell Cycle</a:t>
            </a:r>
          </a:p>
          <a:p>
            <a:r>
              <a:rPr lang="en-US" b="1" dirty="0"/>
              <a:t>1. </a:t>
            </a:r>
            <a:r>
              <a:rPr lang="en-US" dirty="0"/>
              <a:t>There are two main phases of the cell cycle—interphase and the </a:t>
            </a:r>
            <a:r>
              <a:rPr lang="en-US" b="1" u="sng" dirty="0"/>
              <a:t>mitotic</a:t>
            </a:r>
            <a:r>
              <a:rPr lang="en-US" dirty="0"/>
              <a:t> phase.</a:t>
            </a:r>
          </a:p>
          <a:p>
            <a:r>
              <a:rPr lang="en-US" b="1" dirty="0"/>
              <a:t>2. </a:t>
            </a:r>
            <a:r>
              <a:rPr lang="en-US" b="1" u="sng" dirty="0"/>
              <a:t>Interphase</a:t>
            </a:r>
            <a:r>
              <a:rPr lang="en-US" dirty="0"/>
              <a:t> is the period of growth and development for a cell.</a:t>
            </a:r>
          </a:p>
          <a:p>
            <a:r>
              <a:rPr lang="en-US" b="1" dirty="0"/>
              <a:t>3. </a:t>
            </a:r>
            <a:r>
              <a:rPr lang="en-US" dirty="0"/>
              <a:t>During interphase, most cells go through three stages—rapid growth </a:t>
            </a:r>
            <a:r>
              <a:rPr lang="en-US" dirty="0" smtClean="0"/>
              <a:t>and </a:t>
            </a:r>
            <a:r>
              <a:rPr lang="en-US" b="1" u="sng" dirty="0" smtClean="0"/>
              <a:t>replication</a:t>
            </a:r>
            <a:r>
              <a:rPr lang="en-US" dirty="0" smtClean="0"/>
              <a:t> </a:t>
            </a:r>
            <a:r>
              <a:rPr lang="en-US" dirty="0"/>
              <a:t>of the organelles; replication of </a:t>
            </a:r>
            <a:r>
              <a:rPr lang="en-US" b="1" u="sng" dirty="0"/>
              <a:t>DNA</a:t>
            </a:r>
            <a:r>
              <a:rPr lang="en-US" dirty="0"/>
              <a:t>, the genetic information in a </a:t>
            </a:r>
            <a:r>
              <a:rPr lang="en-US" dirty="0" smtClean="0"/>
              <a:t>cell; and </a:t>
            </a:r>
            <a:r>
              <a:rPr lang="en-US" dirty="0"/>
              <a:t>preparation for </a:t>
            </a:r>
            <a:r>
              <a:rPr lang="en-US" b="1" u="sng" dirty="0"/>
              <a:t>cell division</a:t>
            </a:r>
            <a:r>
              <a:rPr lang="en-US" dirty="0"/>
              <a:t>.</a:t>
            </a:r>
          </a:p>
          <a:p>
            <a:r>
              <a:rPr lang="en-US" b="1" dirty="0"/>
              <a:t>4. </a:t>
            </a:r>
            <a:r>
              <a:rPr lang="en-US" dirty="0"/>
              <a:t>During the mitotic phase, a cell </a:t>
            </a:r>
            <a:r>
              <a:rPr lang="en-US" b="1" u="sng" dirty="0"/>
              <a:t>reproduces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486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Lesson Outline for Teaching</a:t>
            </a:r>
            <a:br>
              <a:rPr lang="en-US" sz="3600" b="1" dirty="0"/>
            </a:br>
            <a:r>
              <a:rPr lang="en-US" sz="3600" b="1" dirty="0"/>
              <a:t>Lesson 1: The Cell Cycle and Cell Division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C. Length of a Cell Cycle</a:t>
            </a:r>
          </a:p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b="1" u="sng" dirty="0"/>
              <a:t>Interphase</a:t>
            </a:r>
            <a:r>
              <a:rPr lang="en-US" dirty="0"/>
              <a:t> makes up most of the cell cycle.</a:t>
            </a:r>
          </a:p>
          <a:p>
            <a:r>
              <a:rPr lang="en-US" b="1" dirty="0"/>
              <a:t>2. </a:t>
            </a:r>
            <a:r>
              <a:rPr lang="en-US" dirty="0"/>
              <a:t>During interphase, the DNA in the cell is called </a:t>
            </a:r>
            <a:r>
              <a:rPr lang="en-US" b="1" u="sng" dirty="0"/>
              <a:t>chromatin</a:t>
            </a:r>
            <a:r>
              <a:rPr lang="en-US" dirty="0"/>
              <a:t>.</a:t>
            </a:r>
          </a:p>
          <a:p>
            <a:r>
              <a:rPr lang="en-US" b="1" dirty="0"/>
              <a:t>D. Phases of Interphase</a:t>
            </a:r>
          </a:p>
          <a:p>
            <a:r>
              <a:rPr lang="en-US" b="1" dirty="0"/>
              <a:t>1. </a:t>
            </a:r>
            <a:r>
              <a:rPr lang="en-US" dirty="0"/>
              <a:t>Interphase begins with a period of rapid growth—the </a:t>
            </a:r>
            <a:r>
              <a:rPr lang="en-US" b="1" u="sng" dirty="0"/>
              <a:t>G1</a:t>
            </a:r>
            <a:r>
              <a:rPr lang="en-US" dirty="0"/>
              <a:t> stage.</a:t>
            </a:r>
          </a:p>
          <a:p>
            <a:r>
              <a:rPr lang="en-US" b="1" dirty="0"/>
              <a:t>2. </a:t>
            </a:r>
            <a:r>
              <a:rPr lang="en-US" dirty="0"/>
              <a:t>During the </a:t>
            </a:r>
            <a:r>
              <a:rPr lang="en-US" b="1" u="sng" dirty="0"/>
              <a:t>S</a:t>
            </a:r>
            <a:r>
              <a:rPr lang="en-US" dirty="0"/>
              <a:t> stage of interphase, the cell replicates its strands of chromatin.</a:t>
            </a:r>
          </a:p>
          <a:p>
            <a:r>
              <a:rPr lang="en-US" b="1" dirty="0"/>
              <a:t>3. </a:t>
            </a:r>
            <a:r>
              <a:rPr lang="en-US" b="1" u="sng" dirty="0"/>
              <a:t>Sister chromatids </a:t>
            </a:r>
            <a:r>
              <a:rPr lang="en-US" dirty="0"/>
              <a:t>are the two identical strands of DNA that make up the </a:t>
            </a:r>
            <a:r>
              <a:rPr lang="en-US" dirty="0" smtClean="0"/>
              <a:t>duplicated chromosome</a:t>
            </a:r>
            <a:r>
              <a:rPr lang="en-US" dirty="0"/>
              <a:t>.</a:t>
            </a:r>
          </a:p>
          <a:p>
            <a:r>
              <a:rPr lang="en-US" b="1" dirty="0"/>
              <a:t>4. </a:t>
            </a:r>
            <a:r>
              <a:rPr lang="en-US" dirty="0"/>
              <a:t>The sister chromatids are held together by a structure called the </a:t>
            </a:r>
            <a:r>
              <a:rPr lang="en-US" b="1" u="sng" dirty="0"/>
              <a:t>centromere</a:t>
            </a:r>
            <a:r>
              <a:rPr lang="en-US" dirty="0"/>
              <a:t>.</a:t>
            </a:r>
          </a:p>
          <a:p>
            <a:r>
              <a:rPr lang="en-US" b="1" dirty="0"/>
              <a:t>5. </a:t>
            </a:r>
            <a:r>
              <a:rPr lang="en-US" dirty="0"/>
              <a:t>The final stage of interphase—the </a:t>
            </a:r>
            <a:r>
              <a:rPr lang="en-US" b="1" u="sng" dirty="0"/>
              <a:t>G2</a:t>
            </a:r>
            <a:r>
              <a:rPr lang="en-US" dirty="0"/>
              <a:t> stage—is a period of growth and </a:t>
            </a:r>
            <a:r>
              <a:rPr lang="en-US" dirty="0" smtClean="0"/>
              <a:t>final preparation </a:t>
            </a:r>
            <a:r>
              <a:rPr lang="en-US" dirty="0"/>
              <a:t>for mitosis.</a:t>
            </a:r>
          </a:p>
        </p:txBody>
      </p:sp>
    </p:spTree>
    <p:extLst>
      <p:ext uri="{BB962C8B-B14F-4D97-AF65-F5344CB8AC3E}">
        <p14:creationId xmlns:p14="http://schemas.microsoft.com/office/powerpoint/2010/main" val="295145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Lesson Outline for Teaching</a:t>
            </a:r>
            <a:br>
              <a:rPr lang="en-US" sz="3600" b="1" dirty="0"/>
            </a:br>
            <a:r>
              <a:rPr lang="en-US" sz="3600" b="1" dirty="0"/>
              <a:t>Lesson 1: The Cell Cycle and Cell Division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u="sng" dirty="0"/>
              <a:t>E. Organelle Replication</a:t>
            </a:r>
          </a:p>
          <a:p>
            <a:r>
              <a:rPr lang="en-US" b="1" dirty="0"/>
              <a:t>1. </a:t>
            </a:r>
            <a:r>
              <a:rPr lang="en-US" dirty="0"/>
              <a:t>Before a cell divides, it makes copies of all its </a:t>
            </a:r>
            <a:r>
              <a:rPr lang="en-US" b="1" u="sng" dirty="0"/>
              <a:t>organelles</a:t>
            </a:r>
            <a:r>
              <a:rPr lang="en-US" dirty="0"/>
              <a:t>.</a:t>
            </a:r>
          </a:p>
          <a:p>
            <a:r>
              <a:rPr lang="en-US" b="1" dirty="0"/>
              <a:t>2. </a:t>
            </a:r>
            <a:r>
              <a:rPr lang="en-US" dirty="0"/>
              <a:t>In </a:t>
            </a:r>
            <a:r>
              <a:rPr lang="en-US" b="1" u="sng" dirty="0"/>
              <a:t>mitosis</a:t>
            </a:r>
            <a:r>
              <a:rPr lang="en-US" dirty="0"/>
              <a:t>, the nucleus and its contents divide.</a:t>
            </a:r>
          </a:p>
          <a:p>
            <a:r>
              <a:rPr lang="en-US" b="1" dirty="0"/>
              <a:t>3. </a:t>
            </a:r>
            <a:r>
              <a:rPr lang="en-US" dirty="0"/>
              <a:t>In </a:t>
            </a:r>
            <a:r>
              <a:rPr lang="en-US" b="1" u="sng" dirty="0"/>
              <a:t>cytokinesis</a:t>
            </a:r>
            <a:r>
              <a:rPr lang="en-US" dirty="0"/>
              <a:t>, the cytoplasm and its contents divide.</a:t>
            </a:r>
          </a:p>
          <a:p>
            <a:r>
              <a:rPr lang="en-US" b="1" dirty="0"/>
              <a:t>4. </a:t>
            </a:r>
            <a:r>
              <a:rPr lang="en-US" dirty="0"/>
              <a:t>Two new </a:t>
            </a:r>
            <a:r>
              <a:rPr lang="en-US" b="1" u="sng" dirty="0"/>
              <a:t>daughter cells </a:t>
            </a:r>
            <a:r>
              <a:rPr lang="en-US" dirty="0"/>
              <a:t>result from mitosis and cytokinesis.</a:t>
            </a:r>
          </a:p>
          <a:p>
            <a:r>
              <a:rPr lang="en-US" b="1" u="sng" dirty="0"/>
              <a:t>F. Phases of Mitosis</a:t>
            </a:r>
          </a:p>
          <a:p>
            <a:r>
              <a:rPr lang="en-US" b="1" dirty="0"/>
              <a:t>1. </a:t>
            </a:r>
            <a:r>
              <a:rPr lang="en-US" dirty="0"/>
              <a:t>During </a:t>
            </a:r>
            <a:r>
              <a:rPr lang="en-US" b="1" u="sng" dirty="0"/>
              <a:t>prophase</a:t>
            </a:r>
            <a:r>
              <a:rPr lang="en-US" dirty="0"/>
              <a:t>, duplicated DNA condenses into chromosomes.</a:t>
            </a:r>
          </a:p>
          <a:p>
            <a:r>
              <a:rPr lang="en-US" b="1" dirty="0"/>
              <a:t>2. </a:t>
            </a:r>
            <a:r>
              <a:rPr lang="en-US" dirty="0"/>
              <a:t>During </a:t>
            </a:r>
            <a:r>
              <a:rPr lang="en-US" b="1" u="sng" dirty="0"/>
              <a:t>metaphase</a:t>
            </a:r>
            <a:r>
              <a:rPr lang="en-US" dirty="0"/>
              <a:t>, the chromosomes line up in the middle of the </a:t>
            </a:r>
            <a:r>
              <a:rPr lang="en-US" dirty="0" smtClean="0"/>
              <a:t>cell. </a:t>
            </a:r>
          </a:p>
          <a:p>
            <a:r>
              <a:rPr lang="en-US" b="1" dirty="0" smtClean="0"/>
              <a:t>3</a:t>
            </a:r>
            <a:r>
              <a:rPr lang="en-US" b="1" dirty="0"/>
              <a:t>. </a:t>
            </a:r>
            <a:r>
              <a:rPr lang="en-US" dirty="0"/>
              <a:t>During </a:t>
            </a:r>
            <a:r>
              <a:rPr lang="en-US" b="1" u="sng" dirty="0"/>
              <a:t>anaphase</a:t>
            </a:r>
            <a:r>
              <a:rPr lang="en-US" dirty="0"/>
              <a:t>, sister chromatids in each duplicated chromosome separate </a:t>
            </a:r>
            <a:r>
              <a:rPr lang="en-US" dirty="0" smtClean="0"/>
              <a:t>and are </a:t>
            </a:r>
            <a:r>
              <a:rPr lang="en-US" dirty="0"/>
              <a:t>pulled in opposite directions by the spindle fibers.</a:t>
            </a:r>
          </a:p>
          <a:p>
            <a:r>
              <a:rPr lang="en-US" b="1" dirty="0"/>
              <a:t>4. </a:t>
            </a:r>
            <a:r>
              <a:rPr lang="en-US" dirty="0"/>
              <a:t>During </a:t>
            </a:r>
            <a:r>
              <a:rPr lang="en-US" b="1" u="sng" dirty="0"/>
              <a:t>telophase</a:t>
            </a:r>
            <a:r>
              <a:rPr lang="en-US" dirty="0"/>
              <a:t>, chromosomes begin to uncoil, and two new identical nuclei form.</a:t>
            </a:r>
          </a:p>
        </p:txBody>
      </p:sp>
    </p:spTree>
    <p:extLst>
      <p:ext uri="{BB962C8B-B14F-4D97-AF65-F5344CB8AC3E}">
        <p14:creationId xmlns:p14="http://schemas.microsoft.com/office/powerpoint/2010/main" val="325358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Lesson Outline for Teaching</a:t>
            </a:r>
            <a:br>
              <a:rPr lang="en-US" sz="3600" b="1" dirty="0"/>
            </a:br>
            <a:r>
              <a:rPr lang="en-US" sz="3600" b="1" dirty="0"/>
              <a:t>Lesson 1: The Cell Cycle and Cell Division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u="sng" dirty="0"/>
              <a:t>G. Dividing the Cell’s Components</a:t>
            </a:r>
          </a:p>
          <a:p>
            <a:r>
              <a:rPr lang="en-US" b="1" dirty="0"/>
              <a:t>1. </a:t>
            </a:r>
            <a:r>
              <a:rPr lang="en-US" dirty="0"/>
              <a:t>After mitosis, </a:t>
            </a:r>
            <a:r>
              <a:rPr lang="en-US" b="1" u="sng" dirty="0"/>
              <a:t>cytokinesis</a:t>
            </a:r>
            <a:r>
              <a:rPr lang="en-US" dirty="0"/>
              <a:t> usually divides a cell’s cytoplasm, forming a new </a:t>
            </a:r>
            <a:r>
              <a:rPr lang="en-US" dirty="0" smtClean="0"/>
              <a:t>cell membrane </a:t>
            </a:r>
            <a:r>
              <a:rPr lang="en-US" dirty="0"/>
              <a:t>around each daughter cell.</a:t>
            </a:r>
          </a:p>
          <a:p>
            <a:r>
              <a:rPr lang="en-US" b="1" dirty="0"/>
              <a:t>2. </a:t>
            </a:r>
            <a:r>
              <a:rPr lang="en-US" dirty="0"/>
              <a:t>In animal cells, a(n) </a:t>
            </a:r>
            <a:r>
              <a:rPr lang="en-US" b="1" u="sng" dirty="0"/>
              <a:t>furrow</a:t>
            </a:r>
            <a:r>
              <a:rPr lang="en-US" dirty="0"/>
              <a:t> in the middle of the cells gets deeper until the </a:t>
            </a:r>
            <a:r>
              <a:rPr lang="en-US" dirty="0" smtClean="0"/>
              <a:t>cell </a:t>
            </a:r>
            <a:r>
              <a:rPr lang="en-US" b="1" u="sng" dirty="0" smtClean="0"/>
              <a:t>membrane</a:t>
            </a:r>
            <a:r>
              <a:rPr lang="en-US" dirty="0" smtClean="0"/>
              <a:t> </a:t>
            </a:r>
            <a:r>
              <a:rPr lang="en-US" dirty="0"/>
              <a:t>comes together to divide the cell.</a:t>
            </a:r>
          </a:p>
          <a:p>
            <a:r>
              <a:rPr lang="en-US" b="1" dirty="0"/>
              <a:t>3. </a:t>
            </a:r>
            <a:r>
              <a:rPr lang="en-US" dirty="0"/>
              <a:t>In plant cells, a(n) </a:t>
            </a:r>
            <a:r>
              <a:rPr lang="en-US" b="1" u="sng" dirty="0"/>
              <a:t>cell plate </a:t>
            </a:r>
            <a:r>
              <a:rPr lang="en-US" dirty="0"/>
              <a:t>grows outward toward a new cell wall until two </a:t>
            </a:r>
            <a:r>
              <a:rPr lang="en-US" dirty="0" smtClean="0"/>
              <a:t>new cells </a:t>
            </a:r>
            <a:r>
              <a:rPr lang="en-US" dirty="0"/>
              <a:t>form.</a:t>
            </a:r>
          </a:p>
          <a:p>
            <a:r>
              <a:rPr lang="en-US" b="1" u="sng" dirty="0"/>
              <a:t>H. Results of Cell Division</a:t>
            </a:r>
          </a:p>
          <a:p>
            <a:r>
              <a:rPr lang="en-US" b="1" dirty="0"/>
              <a:t>1. </a:t>
            </a:r>
            <a:r>
              <a:rPr lang="en-US" dirty="0"/>
              <a:t>The cell cycle results in two new </a:t>
            </a:r>
            <a:r>
              <a:rPr lang="en-US" b="1" u="sng" dirty="0"/>
              <a:t>daughter cells </a:t>
            </a:r>
            <a:r>
              <a:rPr lang="en-US" dirty="0"/>
              <a:t>that are genetically identical to </a:t>
            </a:r>
            <a:r>
              <a:rPr lang="en-US" dirty="0" smtClean="0"/>
              <a:t>each other </a:t>
            </a:r>
            <a:r>
              <a:rPr lang="en-US" dirty="0"/>
              <a:t>and to the original cell, which no longer exists.</a:t>
            </a:r>
          </a:p>
          <a:p>
            <a:r>
              <a:rPr lang="en-US" b="1" dirty="0"/>
              <a:t>2. </a:t>
            </a:r>
            <a:r>
              <a:rPr lang="en-US" dirty="0"/>
              <a:t>The cell cycle is important for reproduction in some organisms, growth </a:t>
            </a:r>
            <a:r>
              <a:rPr lang="en-US" dirty="0" smtClean="0"/>
              <a:t>in </a:t>
            </a:r>
            <a:r>
              <a:rPr lang="en-US" b="1" u="sng" dirty="0" smtClean="0"/>
              <a:t>multicellular</a:t>
            </a:r>
            <a:r>
              <a:rPr lang="en-US" dirty="0" smtClean="0"/>
              <a:t> </a:t>
            </a:r>
            <a:r>
              <a:rPr lang="en-US" dirty="0"/>
              <a:t>organisms, replacement of worn-out or damaged cells, and repair </a:t>
            </a:r>
            <a:r>
              <a:rPr lang="en-US" dirty="0" smtClean="0"/>
              <a:t>of damaged </a:t>
            </a:r>
            <a:r>
              <a:rPr lang="en-US" dirty="0"/>
              <a:t>tissues.</a:t>
            </a:r>
          </a:p>
        </p:txBody>
      </p:sp>
    </p:spTree>
    <p:extLst>
      <p:ext uri="{BB962C8B-B14F-4D97-AF65-F5344CB8AC3E}">
        <p14:creationId xmlns:p14="http://schemas.microsoft.com/office/powerpoint/2010/main" val="240182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Content Practice A (page 13)</a:t>
            </a:r>
            <a:br>
              <a:rPr lang="fr-FR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cell cycle</a:t>
            </a:r>
          </a:p>
          <a:p>
            <a:r>
              <a:rPr lang="en-US" b="1" dirty="0"/>
              <a:t>2. </a:t>
            </a:r>
            <a:r>
              <a:rPr lang="en-US" dirty="0"/>
              <a:t>sister chromatids</a:t>
            </a:r>
          </a:p>
          <a:p>
            <a:r>
              <a:rPr lang="en-US" b="1" dirty="0"/>
              <a:t>3. </a:t>
            </a:r>
            <a:r>
              <a:rPr lang="en-US" dirty="0"/>
              <a:t>mitosis</a:t>
            </a:r>
          </a:p>
          <a:p>
            <a:r>
              <a:rPr lang="en-US" b="1" dirty="0"/>
              <a:t>4. </a:t>
            </a:r>
            <a:r>
              <a:rPr lang="en-US" dirty="0"/>
              <a:t>cytokinesis</a:t>
            </a:r>
          </a:p>
          <a:p>
            <a:r>
              <a:rPr lang="en-US" b="1" dirty="0"/>
              <a:t>5. </a:t>
            </a:r>
            <a:r>
              <a:rPr lang="en-US" dirty="0"/>
              <a:t>daughter cells</a:t>
            </a:r>
          </a:p>
          <a:p>
            <a:r>
              <a:rPr lang="en-US" b="1" dirty="0"/>
              <a:t>6. </a:t>
            </a:r>
            <a:r>
              <a:rPr lang="en-US" dirty="0"/>
              <a:t>centromere</a:t>
            </a:r>
          </a:p>
          <a:p>
            <a:r>
              <a:rPr lang="en-US" b="1" dirty="0"/>
              <a:t>7. </a:t>
            </a:r>
            <a:r>
              <a:rPr lang="en-US" dirty="0"/>
              <a:t>interphase</a:t>
            </a:r>
          </a:p>
          <a:p>
            <a:r>
              <a:rPr lang="en-US" b="1" dirty="0"/>
              <a:t>8. </a:t>
            </a:r>
            <a:r>
              <a:rPr lang="en-US" dirty="0"/>
              <a:t>identical</a:t>
            </a:r>
          </a:p>
          <a:p>
            <a:r>
              <a:rPr lang="en-US" b="1" dirty="0"/>
              <a:t>9. </a:t>
            </a:r>
            <a:r>
              <a:rPr lang="en-US" dirty="0"/>
              <a:t>unicellular</a:t>
            </a:r>
          </a:p>
          <a:p>
            <a:r>
              <a:rPr lang="en-US" b="1" dirty="0"/>
              <a:t>10. </a:t>
            </a:r>
            <a:r>
              <a:rPr lang="en-US" dirty="0"/>
              <a:t>multicellular</a:t>
            </a:r>
          </a:p>
          <a:p>
            <a:r>
              <a:rPr lang="en-US" b="1" dirty="0"/>
              <a:t>11. </a:t>
            </a:r>
            <a:r>
              <a:rPr lang="en-US" dirty="0"/>
              <a:t>no longer </a:t>
            </a:r>
            <a:r>
              <a:rPr lang="en-US" dirty="0" smtClean="0"/>
              <a:t>exists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40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Content Practice B (page 14)</a:t>
            </a:r>
            <a:br>
              <a:rPr lang="fr-FR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interphase and the mitotic phase</a:t>
            </a:r>
          </a:p>
          <a:p>
            <a:r>
              <a:rPr lang="en-US" b="1" dirty="0"/>
              <a:t>2. </a:t>
            </a:r>
            <a:r>
              <a:rPr lang="en-US" dirty="0"/>
              <a:t>interphase</a:t>
            </a:r>
          </a:p>
          <a:p>
            <a:r>
              <a:rPr lang="en-US" b="1" dirty="0"/>
              <a:t>3. </a:t>
            </a:r>
            <a:r>
              <a:rPr lang="en-US" dirty="0"/>
              <a:t>mitotic phase</a:t>
            </a:r>
          </a:p>
          <a:p>
            <a:r>
              <a:rPr lang="en-US" b="1" dirty="0"/>
              <a:t>4. </a:t>
            </a:r>
            <a:r>
              <a:rPr lang="en-US" dirty="0"/>
              <a:t>Possible answer: In mitosis, the nucleus </a:t>
            </a:r>
            <a:r>
              <a:rPr lang="en-US" dirty="0" smtClean="0"/>
              <a:t>and its </a:t>
            </a:r>
            <a:r>
              <a:rPr lang="en-US" dirty="0"/>
              <a:t>contents divide. In cytokinesis, </a:t>
            </a:r>
            <a:r>
              <a:rPr lang="en-US" dirty="0" smtClean="0"/>
              <a:t>the cytoplasm </a:t>
            </a:r>
            <a:r>
              <a:rPr lang="en-US" dirty="0"/>
              <a:t>and its contents divide.</a:t>
            </a:r>
          </a:p>
          <a:p>
            <a:r>
              <a:rPr lang="en-US" b="1" dirty="0"/>
              <a:t>5. </a:t>
            </a:r>
            <a:r>
              <a:rPr lang="en-US" dirty="0"/>
              <a:t>A chromosome is made of two sister </a:t>
            </a:r>
            <a:r>
              <a:rPr lang="en-US" dirty="0" smtClean="0"/>
              <a:t>chromatids attached </a:t>
            </a:r>
            <a:r>
              <a:rPr lang="en-US" dirty="0"/>
              <a:t>at the center by a centromere.</a:t>
            </a:r>
          </a:p>
          <a:p>
            <a:r>
              <a:rPr lang="en-US" b="1" dirty="0"/>
              <a:t>6. </a:t>
            </a:r>
            <a:r>
              <a:rPr lang="en-US" dirty="0"/>
              <a:t>Two daughter cells are produced at the end </a:t>
            </a:r>
            <a:r>
              <a:rPr lang="en-US" dirty="0" smtClean="0"/>
              <a:t>of the </a:t>
            </a:r>
            <a:r>
              <a:rPr lang="en-US" dirty="0"/>
              <a:t>cell cycle. They are identical to each </a:t>
            </a:r>
            <a:r>
              <a:rPr lang="en-US" dirty="0" smtClean="0"/>
              <a:t>other and </a:t>
            </a:r>
            <a:r>
              <a:rPr lang="en-US" dirty="0"/>
              <a:t>to the parent cell. The parent cell </a:t>
            </a:r>
            <a:r>
              <a:rPr lang="en-US" dirty="0" smtClean="0"/>
              <a:t>no longer </a:t>
            </a:r>
            <a:r>
              <a:rPr lang="en-US" dirty="0"/>
              <a:t>exists.</a:t>
            </a:r>
          </a:p>
          <a:p>
            <a:r>
              <a:rPr lang="en-US" b="1" dirty="0"/>
              <a:t>7. </a:t>
            </a:r>
            <a:r>
              <a:rPr lang="en-US" dirty="0"/>
              <a:t>Possible answer: The cell cycle allows </a:t>
            </a:r>
            <a:r>
              <a:rPr lang="en-US" dirty="0" smtClean="0"/>
              <a:t>some unicellular </a:t>
            </a:r>
            <a:r>
              <a:rPr lang="en-US" dirty="0"/>
              <a:t>organisms to reproduce </a:t>
            </a:r>
            <a:r>
              <a:rPr lang="en-US" dirty="0" smtClean="0"/>
              <a:t>by producing </a:t>
            </a:r>
            <a:r>
              <a:rPr lang="en-US" dirty="0"/>
              <a:t>two identical organisms from </a:t>
            </a:r>
            <a:r>
              <a:rPr lang="en-US" dirty="0" smtClean="0"/>
              <a:t>one parent </a:t>
            </a:r>
            <a:r>
              <a:rPr lang="en-US" dirty="0"/>
              <a:t>organism.</a:t>
            </a:r>
          </a:p>
          <a:p>
            <a:r>
              <a:rPr lang="en-US" b="1" dirty="0"/>
              <a:t>8. </a:t>
            </a:r>
            <a:r>
              <a:rPr lang="en-US" dirty="0"/>
              <a:t>Possible answer: The cell cycle </a:t>
            </a:r>
            <a:r>
              <a:rPr lang="en-US" dirty="0" smtClean="0"/>
              <a:t>allows multicellular </a:t>
            </a:r>
            <a:r>
              <a:rPr lang="en-US" dirty="0"/>
              <a:t>organisms to produce more </a:t>
            </a:r>
            <a:r>
              <a:rPr lang="en-US" dirty="0" smtClean="0"/>
              <a:t>cells for </a:t>
            </a:r>
            <a:r>
              <a:rPr lang="en-US" dirty="0"/>
              <a:t>growth, to replace cells, and to </a:t>
            </a:r>
            <a:r>
              <a:rPr lang="en-US" dirty="0" smtClean="0"/>
              <a:t>repair damage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00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Brain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Mini quiz. (</a:t>
            </a:r>
            <a:r>
              <a:rPr lang="en-US" dirty="0" err="1" smtClean="0">
                <a:hlinkClick r:id="rId3"/>
              </a:rPr>
              <a:t>Kahoot</a:t>
            </a:r>
            <a:r>
              <a:rPr lang="en-US" dirty="0" smtClean="0">
                <a:hlinkClick r:id="rId3"/>
              </a:rPr>
              <a:t>) </a:t>
            </a:r>
            <a:endParaRPr lang="en-US" dirty="0" smtClean="0"/>
          </a:p>
          <a:p>
            <a:r>
              <a:rPr lang="en-US" dirty="0" smtClean="0"/>
              <a:t>You have to write your real name to be graded.</a:t>
            </a:r>
          </a:p>
          <a:p>
            <a:r>
              <a:rPr lang="en-US" dirty="0" smtClean="0"/>
              <a:t>No name or nickname will get 0.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14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806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Warm Up 5 minutes 1/5/18 Write and Draw the shape</vt:lpstr>
      <vt:lpstr>Today Agenda</vt:lpstr>
      <vt:lpstr> Lesson Outline for Teaching Lesson 1: The Cell Cycle and Cell Division </vt:lpstr>
      <vt:lpstr>Lesson Outline for Teaching Lesson 1: The Cell Cycle and Cell Division</vt:lpstr>
      <vt:lpstr>Lesson Outline for Teaching Lesson 1: The Cell Cycle and Cell Division</vt:lpstr>
      <vt:lpstr>Lesson Outline for Teaching Lesson 1: The Cell Cycle and Cell Division</vt:lpstr>
      <vt:lpstr>Content Practice A (page 13) </vt:lpstr>
      <vt:lpstr>Content Practice B (page 14) </vt:lpstr>
      <vt:lpstr>Brain Pop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1/4/18 Write and Draw the shape</dc:title>
  <dc:creator>ailbay</dc:creator>
  <cp:lastModifiedBy>TMSA</cp:lastModifiedBy>
  <cp:revision>10</cp:revision>
  <dcterms:created xsi:type="dcterms:W3CDTF">2006-08-16T00:00:00Z</dcterms:created>
  <dcterms:modified xsi:type="dcterms:W3CDTF">2018-01-05T14:26:31Z</dcterms:modified>
</cp:coreProperties>
</file>