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ed.mcgraw-hill.com/c2j/resourceLibrary.do?bookId=ZVM9O1CFVLPB512XE13QEGCSJO&amp;libraryId=1FFE2VG79LEBT454X4VNF484X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Weather%20Textbook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 5 minutes </a:t>
            </a:r>
            <a:br>
              <a:rPr lang="en-US" dirty="0" smtClean="0"/>
            </a:br>
            <a:r>
              <a:rPr lang="en-US" smtClean="0"/>
              <a:t>10-2-17 Monday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5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3. </a:t>
            </a:r>
            <a:r>
              <a:rPr lang="en-US" dirty="0"/>
              <a:t>A(n) hurricane is an intense tropical storm with winds exceeding 119 km per hour.</a:t>
            </a:r>
          </a:p>
          <a:p>
            <a:r>
              <a:rPr lang="en-US" b="1" dirty="0"/>
              <a:t>a. </a:t>
            </a:r>
            <a:r>
              <a:rPr lang="en-US" dirty="0"/>
              <a:t>Hurricanes typically form in late summer over warm, tropical oceans and are the</a:t>
            </a:r>
          </a:p>
          <a:p>
            <a:r>
              <a:rPr lang="en-US" dirty="0"/>
              <a:t>largest type of severe storm.</a:t>
            </a:r>
          </a:p>
          <a:p>
            <a:r>
              <a:rPr lang="en-US" b="1" dirty="0"/>
              <a:t>b. </a:t>
            </a:r>
            <a:r>
              <a:rPr lang="en-US" dirty="0"/>
              <a:t>When a hurricane moves over land or cold water, it loses energy.</a:t>
            </a:r>
          </a:p>
          <a:p>
            <a:r>
              <a:rPr lang="en-US" b="1" dirty="0"/>
              <a:t>4. </a:t>
            </a:r>
            <a:r>
              <a:rPr lang="en-US" dirty="0"/>
              <a:t>A(n) blizzard is a severe winter storm, characterized by freezing temperatures,</a:t>
            </a:r>
          </a:p>
          <a:p>
            <a:r>
              <a:rPr lang="en-US" dirty="0"/>
              <a:t>strong winds, and blowing snow.</a:t>
            </a:r>
          </a:p>
          <a:p>
            <a:r>
              <a:rPr lang="en-US" b="1" dirty="0"/>
              <a:t>5. </a:t>
            </a:r>
            <a:r>
              <a:rPr lang="en-US" dirty="0"/>
              <a:t>The U.S. National Weather Service issues a(n) watch when severe weather is</a:t>
            </a:r>
          </a:p>
          <a:p>
            <a:r>
              <a:rPr lang="en-US" dirty="0"/>
              <a:t>possible. It issues a(n) warning when severe weather is already occurring.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 to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Lesson Outline Lesson 2</a:t>
            </a:r>
          </a:p>
        </p:txBody>
      </p:sp>
    </p:spTree>
    <p:extLst>
      <p:ext uri="{BB962C8B-B14F-4D97-AF65-F5344CB8AC3E}">
        <p14:creationId xmlns:p14="http://schemas.microsoft.com/office/powerpoint/2010/main" val="17451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Pressure Systems</a:t>
            </a:r>
          </a:p>
          <a:p>
            <a:r>
              <a:rPr lang="en-US" b="1" dirty="0"/>
              <a:t>1. </a:t>
            </a:r>
            <a:r>
              <a:rPr lang="en-US" dirty="0"/>
              <a:t>A(n) </a:t>
            </a:r>
            <a:r>
              <a:rPr lang="en-US" b="1" dirty="0"/>
              <a:t>low-pressure</a:t>
            </a:r>
            <a:r>
              <a:rPr lang="en-US" dirty="0"/>
              <a:t> system is a large body of circulating air that has low pressure at</a:t>
            </a:r>
          </a:p>
          <a:p>
            <a:r>
              <a:rPr lang="en-US" dirty="0"/>
              <a:t>its center and higher pressure on the outside.</a:t>
            </a:r>
          </a:p>
          <a:p>
            <a:r>
              <a:rPr lang="en-US" b="1" dirty="0"/>
              <a:t>a. </a:t>
            </a:r>
            <a:r>
              <a:rPr lang="en-US" dirty="0"/>
              <a:t>Air moves from </a:t>
            </a:r>
            <a:r>
              <a:rPr lang="en-US" b="1" dirty="0"/>
              <a:t>high</a:t>
            </a:r>
            <a:r>
              <a:rPr lang="en-US" dirty="0"/>
              <a:t> pressure to low pressure.</a:t>
            </a:r>
          </a:p>
          <a:p>
            <a:r>
              <a:rPr lang="en-US" b="1" dirty="0"/>
              <a:t>b. </a:t>
            </a:r>
            <a:r>
              <a:rPr lang="en-US" dirty="0"/>
              <a:t>In a low-pressure system, air moves away from the </a:t>
            </a:r>
            <a:r>
              <a:rPr lang="en-US" b="1" dirty="0"/>
              <a:t>outside</a:t>
            </a:r>
            <a:r>
              <a:rPr lang="en-US" dirty="0"/>
              <a:t> of the system.</a:t>
            </a:r>
          </a:p>
          <a:p>
            <a:r>
              <a:rPr lang="en-US" b="1" dirty="0" smtClean="0"/>
              <a:t>c. </a:t>
            </a:r>
            <a:r>
              <a:rPr lang="en-US" dirty="0" smtClean="0"/>
              <a:t>Air in the center of the system </a:t>
            </a:r>
            <a:r>
              <a:rPr lang="en-US" b="1" dirty="0" smtClean="0"/>
              <a:t>rises</a:t>
            </a:r>
            <a:r>
              <a:rPr lang="en-US" dirty="0" smtClean="0"/>
              <a:t>, and the water vapor in it condenses and</a:t>
            </a:r>
          </a:p>
          <a:p>
            <a:r>
              <a:rPr lang="en-US" dirty="0" smtClean="0"/>
              <a:t>forms </a:t>
            </a:r>
            <a:r>
              <a:rPr lang="en-US" dirty="0"/>
              <a:t>clouds.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 </a:t>
            </a:r>
            <a:r>
              <a:rPr lang="en-US" dirty="0"/>
              <a:t>A(n) </a:t>
            </a:r>
            <a:r>
              <a:rPr lang="en-US" b="1" dirty="0"/>
              <a:t>high-pressure system </a:t>
            </a:r>
            <a:r>
              <a:rPr lang="en-US" dirty="0"/>
              <a:t>is a large body of circulating air that has high pressure at</a:t>
            </a:r>
          </a:p>
          <a:p>
            <a:r>
              <a:rPr lang="en-US" dirty="0"/>
              <a:t>its center and lower pressure on the outside.</a:t>
            </a:r>
          </a:p>
          <a:p>
            <a:r>
              <a:rPr lang="en-US" b="1" dirty="0"/>
              <a:t>a. </a:t>
            </a:r>
            <a:r>
              <a:rPr lang="en-US" dirty="0"/>
              <a:t>High-pressure air at the center </a:t>
            </a:r>
            <a:r>
              <a:rPr lang="en-US" b="1" dirty="0"/>
              <a:t>sinks</a:t>
            </a:r>
            <a:r>
              <a:rPr lang="en-US" dirty="0"/>
              <a:t> and moves toward low-pressure areas.</a:t>
            </a:r>
          </a:p>
          <a:p>
            <a:r>
              <a:rPr lang="en-US" b="1" dirty="0"/>
              <a:t>b. </a:t>
            </a:r>
            <a:r>
              <a:rPr lang="en-US" dirty="0"/>
              <a:t>High-pressure systems bring </a:t>
            </a:r>
            <a:r>
              <a:rPr lang="en-US" b="1" dirty="0"/>
              <a:t>clear</a:t>
            </a:r>
            <a:r>
              <a:rPr lang="en-US" dirty="0"/>
              <a:t> skies.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153400" cy="5029200"/>
          </a:xfrm>
        </p:spPr>
        <p:txBody>
          <a:bodyPr>
            <a:noAutofit/>
          </a:bodyPr>
          <a:lstStyle/>
          <a:p>
            <a:r>
              <a:rPr lang="en-US" sz="2800" b="1" dirty="0"/>
              <a:t>B. </a:t>
            </a:r>
            <a:r>
              <a:rPr lang="en-US" sz="2800" dirty="0"/>
              <a:t>Air Masses</a:t>
            </a:r>
          </a:p>
          <a:p>
            <a:r>
              <a:rPr lang="en-US" sz="2800" b="1" dirty="0"/>
              <a:t>1. Air masses </a:t>
            </a:r>
            <a:r>
              <a:rPr lang="en-US" sz="2800" dirty="0"/>
              <a:t>are large bodies of air that have distinct temperature and </a:t>
            </a:r>
            <a:r>
              <a:rPr lang="en-US" sz="2800" dirty="0" smtClean="0"/>
              <a:t>moisture characteristics</a:t>
            </a:r>
            <a:r>
              <a:rPr lang="en-US" sz="2800" dirty="0"/>
              <a:t>.</a:t>
            </a:r>
          </a:p>
          <a:p>
            <a:r>
              <a:rPr lang="en-US" sz="2800" b="1" dirty="0"/>
              <a:t>2. </a:t>
            </a:r>
            <a:r>
              <a:rPr lang="en-US" sz="2800" dirty="0"/>
              <a:t>An air mass forms when a(n) </a:t>
            </a:r>
            <a:r>
              <a:rPr lang="en-US" sz="2800" b="1" dirty="0"/>
              <a:t>high-pressure </a:t>
            </a:r>
            <a:r>
              <a:rPr lang="en-US" sz="2800" dirty="0"/>
              <a:t>system lingers in one area for a few days.</a:t>
            </a:r>
          </a:p>
          <a:p>
            <a:r>
              <a:rPr lang="en-US" sz="2800" b="1" dirty="0" smtClean="0"/>
              <a:t>a. </a:t>
            </a:r>
            <a:r>
              <a:rPr lang="en-US" sz="2800" dirty="0" smtClean="0"/>
              <a:t>Continental polar air masses are </a:t>
            </a:r>
            <a:r>
              <a:rPr lang="en-US" sz="2800" b="1" dirty="0" smtClean="0"/>
              <a:t>cold</a:t>
            </a:r>
            <a:r>
              <a:rPr lang="en-US" sz="2800" dirty="0" smtClean="0"/>
              <a:t> and </a:t>
            </a:r>
            <a:r>
              <a:rPr lang="en-US" sz="2800" b="1" dirty="0" smtClean="0"/>
              <a:t>dry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b</a:t>
            </a:r>
            <a:r>
              <a:rPr lang="en-US" sz="2800" b="1" dirty="0"/>
              <a:t>. Maritime tropical </a:t>
            </a:r>
            <a:r>
              <a:rPr lang="en-US" sz="2800" dirty="0"/>
              <a:t>air masses are warm and humid.</a:t>
            </a:r>
          </a:p>
          <a:p>
            <a:r>
              <a:rPr lang="en-US" sz="2800" b="1" dirty="0"/>
              <a:t>c. Arctic</a:t>
            </a:r>
            <a:r>
              <a:rPr lang="en-US" sz="2800" dirty="0"/>
              <a:t> air masses are very cold and dry. They form over </a:t>
            </a:r>
            <a:r>
              <a:rPr lang="en-US" sz="2800" b="1" dirty="0"/>
              <a:t>continents</a:t>
            </a:r>
            <a:r>
              <a:rPr lang="en-US" sz="2800" dirty="0"/>
              <a:t> or arctic 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25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34000"/>
          </a:xfrm>
        </p:spPr>
        <p:txBody>
          <a:bodyPr>
            <a:noAutofit/>
          </a:bodyPr>
          <a:lstStyle/>
          <a:p>
            <a:r>
              <a:rPr lang="en-US" sz="4000" b="1" dirty="0"/>
              <a:t>C. </a:t>
            </a:r>
            <a:r>
              <a:rPr lang="en-US" sz="4000" dirty="0"/>
              <a:t>Fronts</a:t>
            </a:r>
          </a:p>
          <a:p>
            <a:r>
              <a:rPr lang="en-US" sz="4000" b="1" dirty="0"/>
              <a:t>1. </a:t>
            </a:r>
            <a:r>
              <a:rPr lang="en-US" sz="4000" dirty="0"/>
              <a:t>A weather </a:t>
            </a:r>
            <a:r>
              <a:rPr lang="en-US" sz="4000" b="1" dirty="0"/>
              <a:t>front </a:t>
            </a:r>
            <a:r>
              <a:rPr lang="en-US" sz="4000" dirty="0"/>
              <a:t>is the boundary between two air masses.</a:t>
            </a:r>
          </a:p>
          <a:p>
            <a:r>
              <a:rPr lang="en-US" sz="4000" b="1" dirty="0" smtClean="0"/>
              <a:t>2. </a:t>
            </a:r>
            <a:r>
              <a:rPr lang="en-US" sz="4000" dirty="0" smtClean="0"/>
              <a:t>A(n) </a:t>
            </a:r>
            <a:r>
              <a:rPr lang="en-US" sz="4000" b="1" dirty="0" smtClean="0"/>
              <a:t>cold</a:t>
            </a:r>
            <a:r>
              <a:rPr lang="en-US" sz="4000" dirty="0" smtClean="0"/>
              <a:t> front forms when a colder air mass moves toward a warmer air mass. It often </a:t>
            </a:r>
            <a:r>
              <a:rPr lang="en-US" sz="4000" dirty="0"/>
              <a:t>brings severe </a:t>
            </a:r>
            <a:r>
              <a:rPr lang="en-US" sz="4000" b="1" dirty="0"/>
              <a:t>storms</a:t>
            </a:r>
            <a:r>
              <a:rPr lang="en-US" sz="4000" dirty="0"/>
              <a:t> and cooler temperatures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05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3. </a:t>
            </a:r>
            <a:r>
              <a:rPr lang="en-US" dirty="0"/>
              <a:t>A(n) </a:t>
            </a:r>
            <a:r>
              <a:rPr lang="en-US" b="1" dirty="0"/>
              <a:t>warm </a:t>
            </a:r>
            <a:r>
              <a:rPr lang="en-US" dirty="0"/>
              <a:t>front forms when a warmer air mass moves toward a cooler air mass.</a:t>
            </a:r>
          </a:p>
          <a:p>
            <a:r>
              <a:rPr lang="en-US" b="1" dirty="0"/>
              <a:t>a. </a:t>
            </a:r>
            <a:r>
              <a:rPr lang="en-US" dirty="0"/>
              <a:t>As the warm air rises, water vapor condenses, and </a:t>
            </a:r>
            <a:r>
              <a:rPr lang="en-US" b="1" dirty="0"/>
              <a:t>precipitation</a:t>
            </a:r>
            <a:r>
              <a:rPr lang="en-US" dirty="0"/>
              <a:t> often occurs.</a:t>
            </a:r>
          </a:p>
          <a:p>
            <a:r>
              <a:rPr lang="en-US" b="1" dirty="0"/>
              <a:t>b. </a:t>
            </a:r>
            <a:r>
              <a:rPr lang="en-US" dirty="0"/>
              <a:t>A warm front brings </a:t>
            </a:r>
            <a:r>
              <a:rPr lang="en-US" b="1" dirty="0"/>
              <a:t>warmer</a:t>
            </a:r>
            <a:r>
              <a:rPr lang="en-US" dirty="0"/>
              <a:t> temperatures and shifting winds.</a:t>
            </a:r>
          </a:p>
          <a:p>
            <a:r>
              <a:rPr lang="en-US" b="1" dirty="0"/>
              <a:t>4. </a:t>
            </a:r>
            <a:r>
              <a:rPr lang="en-US" dirty="0"/>
              <a:t>A(n) </a:t>
            </a:r>
            <a:r>
              <a:rPr lang="en-US" b="1" dirty="0"/>
              <a:t>stationary</a:t>
            </a:r>
            <a:r>
              <a:rPr lang="en-US" dirty="0"/>
              <a:t> front forms when the boundary between two air masses stalls. It brings </a:t>
            </a:r>
            <a:r>
              <a:rPr lang="en-US" b="1" dirty="0"/>
              <a:t>cloudy</a:t>
            </a:r>
            <a:r>
              <a:rPr lang="en-US" dirty="0"/>
              <a:t> skies and light rain.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867400"/>
          </a:xfrm>
        </p:spPr>
        <p:txBody>
          <a:bodyPr>
            <a:noAutofit/>
          </a:bodyPr>
          <a:lstStyle/>
          <a:p>
            <a:r>
              <a:rPr lang="en-US" sz="2800" b="1" dirty="0"/>
              <a:t>D. </a:t>
            </a:r>
            <a:r>
              <a:rPr lang="en-US" sz="2800" dirty="0"/>
              <a:t>Severe Weather</a:t>
            </a:r>
          </a:p>
          <a:p>
            <a:r>
              <a:rPr lang="en-US" sz="2800" b="1" dirty="0"/>
              <a:t>1. </a:t>
            </a:r>
            <a:r>
              <a:rPr lang="en-US" sz="2800" dirty="0"/>
              <a:t>A low-pressure system can provide the warm temperatures, moisture, and rising air</a:t>
            </a:r>
          </a:p>
          <a:p>
            <a:r>
              <a:rPr lang="en-US" sz="2800" dirty="0"/>
              <a:t>needed for a(n) thunderstorm to form.</a:t>
            </a:r>
          </a:p>
          <a:p>
            <a:r>
              <a:rPr lang="en-US" sz="2800" b="1" dirty="0"/>
              <a:t>a. </a:t>
            </a:r>
            <a:r>
              <a:rPr lang="en-US" sz="2800" dirty="0"/>
              <a:t>The cumulus stage of a thunderstorm starts with cloud formation and updrafts.</a:t>
            </a:r>
          </a:p>
          <a:p>
            <a:r>
              <a:rPr lang="en-US" sz="2800" b="1" dirty="0"/>
              <a:t>b. </a:t>
            </a:r>
            <a:r>
              <a:rPr lang="en-US" sz="2800" dirty="0"/>
              <a:t>The mature stage of a thunderstorm contains heavy winds, rain, and </a:t>
            </a:r>
            <a:r>
              <a:rPr lang="en-US" sz="2800" dirty="0" smtClean="0"/>
              <a:t>lightning</a:t>
            </a:r>
          </a:p>
          <a:p>
            <a:r>
              <a:rPr lang="en-US" sz="2800" b="1" dirty="0"/>
              <a:t>c. </a:t>
            </a:r>
            <a:r>
              <a:rPr lang="en-US" sz="2800" dirty="0"/>
              <a:t>During the dissipation stage of a thunderstorm, wind and rain subside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3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d. </a:t>
            </a:r>
            <a:r>
              <a:rPr lang="en-US" dirty="0"/>
              <a:t>Lightning is caused by oppositely charged particles in clouds and on the ground.</a:t>
            </a:r>
          </a:p>
          <a:p>
            <a:r>
              <a:rPr lang="en-US" b="1" dirty="0"/>
              <a:t>2. </a:t>
            </a:r>
            <a:r>
              <a:rPr lang="en-US" dirty="0"/>
              <a:t>A violent, whirling column of air that contacts the ground is a(n) tornado.</a:t>
            </a:r>
          </a:p>
          <a:p>
            <a:r>
              <a:rPr lang="en-US" b="1" dirty="0"/>
              <a:t>a. </a:t>
            </a:r>
            <a:r>
              <a:rPr lang="en-US" dirty="0"/>
              <a:t>Tornadoes form when updrafts from thunderstorms begin to rotate.</a:t>
            </a:r>
          </a:p>
          <a:p>
            <a:r>
              <a:rPr lang="en-US" b="1" dirty="0"/>
              <a:t>b. </a:t>
            </a:r>
            <a:r>
              <a:rPr lang="en-US" dirty="0"/>
              <a:t>Tornado Alley is the name for the part of the United States that has the most tornadoes.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5 minutes  10-2-17 Monday</vt:lpstr>
      <vt:lpstr>Read to Learn </vt:lpstr>
      <vt:lpstr>Lesson Outline Answer</vt:lpstr>
      <vt:lpstr>Lesson Outline Answer</vt:lpstr>
      <vt:lpstr>Lesson Outline Answer</vt:lpstr>
      <vt:lpstr>Lesson Outline Answer</vt:lpstr>
      <vt:lpstr>Lesson Outline</vt:lpstr>
      <vt:lpstr>Lesson Outline Answer</vt:lpstr>
      <vt:lpstr>Lesson Outline</vt:lpstr>
      <vt:lpstr>Lesson Outline Answer</vt:lpstr>
      <vt:lpstr>Video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 10-2-17 Monday</dc:title>
  <dc:creator>TMSA</dc:creator>
  <cp:lastModifiedBy>TMSA</cp:lastModifiedBy>
  <cp:revision>1</cp:revision>
  <dcterms:created xsi:type="dcterms:W3CDTF">2006-08-16T00:00:00Z</dcterms:created>
  <dcterms:modified xsi:type="dcterms:W3CDTF">2017-09-29T20:18:08Z</dcterms:modified>
</cp:coreProperties>
</file>