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62" r:id="rId7"/>
    <p:sldId id="263" r:id="rId8"/>
    <p:sldId id="264" r:id="rId9"/>
    <p:sldId id="266"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Op-DD">
    <p:spTree>
      <p:nvGrpSpPr>
        <p:cNvPr id="1" name=""/>
        <p:cNvGrpSpPr/>
        <p:nvPr/>
      </p:nvGrpSpPr>
      <p:grpSpPr>
        <a:xfrm>
          <a:off x="0" y="0"/>
          <a:ext cx="0" cy="0"/>
          <a:chOff x="0" y="0"/>
          <a:chExt cx="0" cy="0"/>
        </a:xfrm>
      </p:grpSpPr>
      <p:sp>
        <p:nvSpPr>
          <p:cNvPr id="9" name="Text Placeholder 2"/>
          <p:cNvSpPr>
            <a:spLocks noGrp="1"/>
          </p:cNvSpPr>
          <p:nvPr>
            <p:ph type="body" sz="quarter" idx="16"/>
          </p:nvPr>
        </p:nvSpPr>
        <p:spPr>
          <a:xfrm>
            <a:off x="1992026" y="2968129"/>
            <a:ext cx="6203706" cy="1468420"/>
          </a:xfrm>
          <a:prstGeom prst="rect">
            <a:avLst/>
          </a:prstGeom>
        </p:spPr>
        <p:txBody>
          <a:bodyPr vert="horz" lIns="0" tIns="0"/>
          <a:lstStyle>
            <a:lvl1pPr marL="0" indent="0">
              <a:lnSpc>
                <a:spcPct val="110000"/>
              </a:lnSpc>
              <a:buFont typeface="Arial"/>
              <a:buNone/>
              <a:defRPr sz="3600" b="0" i="0">
                <a:solidFill>
                  <a:schemeClr val="tx1">
                    <a:lumMod val="65000"/>
                    <a:lumOff val="35000"/>
                  </a:schemeClr>
                </a:solidFill>
                <a:latin typeface="Proxima Nova"/>
                <a:cs typeface="Proxima Nova"/>
              </a:defRPr>
            </a:lvl1pPr>
            <a:lvl2pPr>
              <a:lnSpc>
                <a:spcPct val="110000"/>
              </a:lnSpc>
              <a:defRPr sz="2400" b="0" i="0">
                <a:solidFill>
                  <a:schemeClr val="tx1">
                    <a:lumMod val="65000"/>
                    <a:lumOff val="35000"/>
                  </a:schemeClr>
                </a:solidFill>
                <a:latin typeface="Proxima Nova"/>
                <a:cs typeface="Proxima Nova"/>
              </a:defRPr>
            </a:lvl2pPr>
            <a:lvl3pPr>
              <a:lnSpc>
                <a:spcPct val="110000"/>
              </a:lnSpc>
              <a:defRPr sz="2400" b="0" i="0">
                <a:solidFill>
                  <a:schemeClr val="tx1">
                    <a:lumMod val="65000"/>
                    <a:lumOff val="35000"/>
                  </a:schemeClr>
                </a:solidFill>
                <a:latin typeface="Proxima Nova"/>
                <a:cs typeface="Proxima Nova"/>
              </a:defRPr>
            </a:lvl3pPr>
            <a:lvl4pPr>
              <a:lnSpc>
                <a:spcPct val="110000"/>
              </a:lnSpc>
              <a:defRPr sz="2400" b="0" i="0">
                <a:solidFill>
                  <a:schemeClr val="tx1">
                    <a:lumMod val="65000"/>
                    <a:lumOff val="35000"/>
                  </a:schemeClr>
                </a:solidFill>
                <a:latin typeface="Proxima Nova"/>
                <a:cs typeface="Proxima Nova"/>
              </a:defRPr>
            </a:lvl4pPr>
            <a:lvl5pPr>
              <a:lnSpc>
                <a:spcPct val="110000"/>
              </a:lnSpc>
              <a:defRPr sz="2400" b="0" i="0">
                <a:solidFill>
                  <a:schemeClr val="tx1">
                    <a:lumMod val="65000"/>
                    <a:lumOff val="35000"/>
                  </a:schemeClr>
                </a:solidFill>
                <a:latin typeface="Proxima Nova"/>
                <a:cs typeface="Proxima Nova"/>
              </a:defRPr>
            </a:lvl5pPr>
          </a:lstStyle>
          <a:p>
            <a:pPr lvl="0"/>
            <a:r>
              <a:rPr lang="en-US" smtClean="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7398" y="2845934"/>
            <a:ext cx="1057250" cy="1057250"/>
          </a:xfrm>
          <a:prstGeom prst="rect">
            <a:avLst/>
          </a:prstGeom>
        </p:spPr>
      </p:pic>
      <p:sp>
        <p:nvSpPr>
          <p:cNvPr id="27"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28" name="TextBox 27"/>
          <p:cNvSpPr txBox="1"/>
          <p:nvPr userDrawn="1"/>
        </p:nvSpPr>
        <p:spPr>
          <a:xfrm rot="16200000">
            <a:off x="97925"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9" name="Text Placeholder 28"/>
          <p:cNvSpPr>
            <a:spLocks noGrp="1"/>
          </p:cNvSpPr>
          <p:nvPr>
            <p:ph type="body" sz="quarter" idx="13" hasCustomPrompt="1"/>
          </p:nvPr>
        </p:nvSpPr>
        <p:spPr>
          <a:xfrm>
            <a:off x="1056104" y="291159"/>
            <a:ext cx="78338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Tree>
    <p:extLst>
      <p:ext uri="{BB962C8B-B14F-4D97-AF65-F5344CB8AC3E}">
        <p14:creationId xmlns:p14="http://schemas.microsoft.com/office/powerpoint/2010/main" val="30368612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Idea-SD">
    <p:spTree>
      <p:nvGrpSpPr>
        <p:cNvPr id="1" name=""/>
        <p:cNvGrpSpPr/>
        <p:nvPr/>
      </p:nvGrpSpPr>
      <p:grpSpPr>
        <a:xfrm>
          <a:off x="0" y="0"/>
          <a:ext cx="0" cy="0"/>
          <a:chOff x="0" y="0"/>
          <a:chExt cx="0" cy="0"/>
        </a:xfrm>
      </p:grpSpPr>
      <p:pic>
        <p:nvPicPr>
          <p:cNvPr id="2" name="Picture 1" descr="MA_inquiry-888002.png"/>
          <p:cNvPicPr>
            <a:picLocks noChangeAspect="1"/>
          </p:cNvPicPr>
          <p:nvPr userDrawn="1"/>
        </p:nvPicPr>
        <p:blipFill rotWithShape="1">
          <a:blip r:embed="rId2">
            <a:extLst>
              <a:ext uri="{28A0092B-C50C-407E-A947-70E740481C1C}">
                <a14:useLocalDpi xmlns:a14="http://schemas.microsoft.com/office/drawing/2010/main" val="0"/>
              </a:ext>
            </a:extLst>
          </a:blip>
          <a:srcRect l="9111" t="18451" r="14708" b="26889"/>
          <a:stretch/>
        </p:blipFill>
        <p:spPr>
          <a:xfrm>
            <a:off x="770467" y="1575062"/>
            <a:ext cx="1058334" cy="759350"/>
          </a:xfrm>
          <a:prstGeom prst="rect">
            <a:avLst/>
          </a:prstGeom>
        </p:spPr>
      </p:pic>
      <p:sp>
        <p:nvSpPr>
          <p:cNvPr id="14" name="Text Placeholder 2"/>
          <p:cNvSpPr>
            <a:spLocks noGrp="1"/>
          </p:cNvSpPr>
          <p:nvPr>
            <p:ph type="body" sz="quarter" idx="19" hasCustomPrompt="1"/>
          </p:nvPr>
        </p:nvSpPr>
        <p:spPr>
          <a:xfrm>
            <a:off x="1925671" y="1713944"/>
            <a:ext cx="6252098"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smtClean="0"/>
              <a:t>Click to edit Master Title</a:t>
            </a:r>
            <a:endParaRPr lang="en-US" dirty="0"/>
          </a:p>
        </p:txBody>
      </p:sp>
      <p:sp>
        <p:nvSpPr>
          <p:cNvPr id="15" name="Text Placeholder 7"/>
          <p:cNvSpPr>
            <a:spLocks noGrp="1"/>
          </p:cNvSpPr>
          <p:nvPr>
            <p:ph type="body" sz="quarter" idx="20" hasCustomPrompt="1"/>
          </p:nvPr>
        </p:nvSpPr>
        <p:spPr>
          <a:xfrm>
            <a:off x="1925671" y="2252565"/>
            <a:ext cx="6252097" cy="3945035"/>
          </a:xfrm>
          <a:prstGeom prst="rect">
            <a:avLst/>
          </a:prstGeom>
        </p:spPr>
        <p:txBody>
          <a:bodyPr vert="horz" lIns="0" tIns="0"/>
          <a:lstStyle>
            <a:lvl1pPr marL="0" indent="0">
              <a:lnSpc>
                <a:spcPct val="120000"/>
              </a:lnSpc>
              <a:buFontTx/>
              <a:buNone/>
              <a:defRPr sz="24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
        <p:nvSpPr>
          <p:cNvPr id="20"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INTRODUCTION</a:t>
            </a:r>
            <a:endParaRPr lang="en-US" sz="1300" b="0" i="0" kern="0" spc="30" dirty="0">
              <a:solidFill>
                <a:schemeClr val="tx1">
                  <a:lumMod val="65000"/>
                  <a:lumOff val="35000"/>
                </a:schemeClr>
              </a:solidFill>
              <a:latin typeface="Proxima Nova"/>
              <a:cs typeface="Proxima Nova"/>
            </a:endParaRPr>
          </a:p>
        </p:txBody>
      </p:sp>
      <p:sp>
        <p:nvSpPr>
          <p:cNvPr id="21" name="TextBox 20"/>
          <p:cNvSpPr txBox="1"/>
          <p:nvPr userDrawn="1"/>
        </p:nvSpPr>
        <p:spPr>
          <a:xfrm rot="16200000">
            <a:off x="97925"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22" name="Text Placeholder 28"/>
          <p:cNvSpPr>
            <a:spLocks noGrp="1"/>
          </p:cNvSpPr>
          <p:nvPr>
            <p:ph type="body" sz="quarter" idx="13" hasCustomPrompt="1"/>
          </p:nvPr>
        </p:nvSpPr>
        <p:spPr>
          <a:xfrm>
            <a:off x="1056104" y="291159"/>
            <a:ext cx="78338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Tree>
    <p:extLst>
      <p:ext uri="{BB962C8B-B14F-4D97-AF65-F5344CB8AC3E}">
        <p14:creationId xmlns:p14="http://schemas.microsoft.com/office/powerpoint/2010/main" val="1058810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 Lesson Op-DD_2LnHd">
    <p:spTree>
      <p:nvGrpSpPr>
        <p:cNvPr id="1" name=""/>
        <p:cNvGrpSpPr/>
        <p:nvPr/>
      </p:nvGrpSpPr>
      <p:grpSpPr>
        <a:xfrm>
          <a:off x="0" y="0"/>
          <a:ext cx="0" cy="0"/>
          <a:chOff x="0" y="0"/>
          <a:chExt cx="0" cy="0"/>
        </a:xfrm>
      </p:grpSpPr>
      <p:sp>
        <p:nvSpPr>
          <p:cNvPr id="12" name="Text Placeholder 2"/>
          <p:cNvSpPr>
            <a:spLocks noGrp="1"/>
          </p:cNvSpPr>
          <p:nvPr>
            <p:ph type="body" sz="quarter" idx="20" hasCustomPrompt="1"/>
          </p:nvPr>
        </p:nvSpPr>
        <p:spPr>
          <a:xfrm>
            <a:off x="1056103" y="1905865"/>
            <a:ext cx="7080363" cy="538622"/>
          </a:xfrm>
          <a:prstGeom prst="rect">
            <a:avLst/>
          </a:prstGeom>
        </p:spPr>
        <p:txBody>
          <a:bodyPr vert="horz" lIns="0"/>
          <a:lstStyle>
            <a:lvl1pPr marL="0" indent="0">
              <a:buNone/>
              <a:defRPr sz="2400" b="1" i="0">
                <a:solidFill>
                  <a:schemeClr val="tx1">
                    <a:lumMod val="65000"/>
                    <a:lumOff val="35000"/>
                  </a:schemeClr>
                </a:solidFill>
                <a:latin typeface="Proxima Nova"/>
                <a:cs typeface="Proxima Nova"/>
              </a:defRPr>
            </a:lvl1pPr>
            <a:lvl2pPr marL="457200" indent="0">
              <a:buNone/>
              <a:defRPr sz="2800" b="1" i="0">
                <a:latin typeface="Verdana"/>
                <a:cs typeface="Verdana"/>
              </a:defRPr>
            </a:lvl2pPr>
            <a:lvl3pPr marL="914400" indent="0">
              <a:buNone/>
              <a:defRPr sz="2800" b="1" i="0">
                <a:latin typeface="Verdana"/>
                <a:cs typeface="Verdana"/>
              </a:defRPr>
            </a:lvl3pPr>
            <a:lvl4pPr marL="1371600" indent="0">
              <a:buNone/>
              <a:defRPr sz="2800" b="1" i="0">
                <a:latin typeface="Verdana"/>
                <a:cs typeface="Verdana"/>
              </a:defRPr>
            </a:lvl4pPr>
            <a:lvl5pPr marL="1828800" indent="0">
              <a:buNone/>
              <a:defRPr sz="2800" b="1" i="0">
                <a:latin typeface="Verdana"/>
                <a:cs typeface="Verdana"/>
              </a:defRPr>
            </a:lvl5pPr>
          </a:lstStyle>
          <a:p>
            <a:pPr lvl="0"/>
            <a:r>
              <a:rPr lang="en-US" dirty="0" smtClean="0"/>
              <a:t>Click to edit Master Title</a:t>
            </a:r>
            <a:endParaRPr lang="en-US" dirty="0"/>
          </a:p>
        </p:txBody>
      </p:sp>
      <p:sp>
        <p:nvSpPr>
          <p:cNvPr id="14" name="Text Placeholder 7"/>
          <p:cNvSpPr>
            <a:spLocks noGrp="1"/>
          </p:cNvSpPr>
          <p:nvPr>
            <p:ph type="body" sz="quarter" idx="21" hasCustomPrompt="1"/>
          </p:nvPr>
        </p:nvSpPr>
        <p:spPr>
          <a:xfrm>
            <a:off x="1056104" y="2444486"/>
            <a:ext cx="7080362" cy="3214461"/>
          </a:xfrm>
          <a:prstGeom prst="rect">
            <a:avLst/>
          </a:prstGeom>
        </p:spPr>
        <p:txBody>
          <a:bodyPr vert="horz" lIns="0" tIns="0"/>
          <a:lstStyle>
            <a:lvl1pPr marL="342900" indent="-342900">
              <a:lnSpc>
                <a:spcPct val="120000"/>
              </a:lnSpc>
              <a:buFont typeface="Arial"/>
              <a:buChar char="•"/>
              <a:defRPr sz="2000" b="0" i="0" baseline="0">
                <a:solidFill>
                  <a:schemeClr val="tx1">
                    <a:lumMod val="65000"/>
                    <a:lumOff val="35000"/>
                  </a:schemeClr>
                </a:solidFill>
                <a:latin typeface="Proxima Nova"/>
                <a:cs typeface="Proxima Nova"/>
              </a:defRPr>
            </a:lvl1pPr>
            <a:lvl2pPr marL="457200" indent="0">
              <a:buFontTx/>
              <a:buNone/>
              <a:defRPr sz="2400" baseline="0">
                <a:solidFill>
                  <a:schemeClr val="tx1">
                    <a:lumMod val="65000"/>
                    <a:lumOff val="35000"/>
                  </a:schemeClr>
                </a:solidFill>
                <a:latin typeface="Verdana"/>
              </a:defRPr>
            </a:lvl2pPr>
            <a:lvl3pPr marL="914400" indent="0">
              <a:buFontTx/>
              <a:buNone/>
              <a:defRPr sz="2400" baseline="0">
                <a:solidFill>
                  <a:schemeClr val="tx1">
                    <a:lumMod val="65000"/>
                    <a:lumOff val="35000"/>
                  </a:schemeClr>
                </a:solidFill>
                <a:latin typeface="Verdana"/>
              </a:defRPr>
            </a:lvl3pPr>
            <a:lvl4pPr marL="1371600" indent="0">
              <a:buFontTx/>
              <a:buNone/>
              <a:defRPr sz="2400" baseline="0">
                <a:solidFill>
                  <a:schemeClr val="tx1">
                    <a:lumMod val="65000"/>
                    <a:lumOff val="35000"/>
                  </a:schemeClr>
                </a:solidFill>
                <a:latin typeface="Verdana"/>
              </a:defRPr>
            </a:lvl4pPr>
            <a:lvl5pPr marL="1828800" indent="0">
              <a:buFontTx/>
              <a:buNone/>
              <a:defRPr sz="2400" baseline="0">
                <a:solidFill>
                  <a:schemeClr val="tx1">
                    <a:lumMod val="65000"/>
                    <a:lumOff val="35000"/>
                  </a:schemeClr>
                </a:solidFill>
                <a:latin typeface="Verdana"/>
              </a:defRPr>
            </a:lvl5pPr>
          </a:lstStyle>
          <a:p>
            <a:pPr lvl="0"/>
            <a:r>
              <a:rPr lang="en-US" dirty="0" smtClean="0"/>
              <a:t>Click to edit text</a:t>
            </a:r>
          </a:p>
        </p:txBody>
      </p:sp>
      <p:sp>
        <p:nvSpPr>
          <p:cNvPr id="13" name="TextBox 12"/>
          <p:cNvSpPr txBox="1"/>
          <p:nvPr userDrawn="1"/>
        </p:nvSpPr>
        <p:spPr>
          <a:xfrm rot="16200000">
            <a:off x="97925" y="587323"/>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CHAPTER</a:t>
            </a:r>
            <a:endParaRPr lang="en-US" sz="1200" b="0" i="0" spc="200" dirty="0">
              <a:solidFill>
                <a:schemeClr val="bg1"/>
              </a:solidFill>
              <a:latin typeface="Proxima Nova"/>
              <a:cs typeface="Proxima Nova"/>
            </a:endParaRPr>
          </a:p>
        </p:txBody>
      </p:sp>
      <p:sp>
        <p:nvSpPr>
          <p:cNvPr id="15" name="Text Placeholder 28"/>
          <p:cNvSpPr>
            <a:spLocks noGrp="1"/>
          </p:cNvSpPr>
          <p:nvPr>
            <p:ph type="body" sz="quarter" idx="13" hasCustomPrompt="1"/>
          </p:nvPr>
        </p:nvSpPr>
        <p:spPr>
          <a:xfrm>
            <a:off x="1056104" y="291159"/>
            <a:ext cx="7833899"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Chapter Title</a:t>
            </a:r>
            <a:endParaRPr lang="en-US" dirty="0"/>
          </a:p>
        </p:txBody>
      </p:sp>
      <p:sp>
        <p:nvSpPr>
          <p:cNvPr id="16"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CHAPTER WRAP-UP</a:t>
            </a:r>
            <a:endParaRPr lang="en-US" sz="1300" b="0" i="0" kern="0" spc="30" dirty="0">
              <a:solidFill>
                <a:schemeClr val="tx1">
                  <a:lumMod val="65000"/>
                  <a:lumOff val="35000"/>
                </a:schemeClr>
              </a:solidFill>
              <a:latin typeface="Proxima Nova"/>
              <a:cs typeface="Proxima Nova"/>
            </a:endParaRPr>
          </a:p>
        </p:txBody>
      </p:sp>
    </p:spTree>
    <p:extLst>
      <p:ext uri="{BB962C8B-B14F-4D97-AF65-F5344CB8AC3E}">
        <p14:creationId xmlns:p14="http://schemas.microsoft.com/office/powerpoint/2010/main" val="28939848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Op-SD-2LnHd">
    <p:spTree>
      <p:nvGrpSpPr>
        <p:cNvPr id="1" name=""/>
        <p:cNvGrpSpPr/>
        <p:nvPr/>
      </p:nvGrpSpPr>
      <p:grpSpPr>
        <a:xfrm>
          <a:off x="0" y="0"/>
          <a:ext cx="0" cy="0"/>
          <a:chOff x="0" y="0"/>
          <a:chExt cx="0" cy="0"/>
        </a:xfrm>
      </p:grpSpPr>
      <p:sp>
        <p:nvSpPr>
          <p:cNvPr id="24" name="Rounded Rectangle 23"/>
          <p:cNvSpPr/>
          <p:nvPr userDrawn="1"/>
        </p:nvSpPr>
        <p:spPr>
          <a:xfrm>
            <a:off x="1056105" y="1650989"/>
            <a:ext cx="2195095" cy="1159934"/>
          </a:xfrm>
          <a:prstGeom prst="roundRect">
            <a:avLst>
              <a:gd name="adj" fmla="val 21003"/>
            </a:avLst>
          </a:prstGeom>
          <a:solidFill>
            <a:srgbClr val="8EB013"/>
          </a:solidFill>
          <a:ln w="44450">
            <a:solidFill>
              <a:srgbClr val="8EB0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1056105" y="1620556"/>
            <a:ext cx="2195095" cy="479171"/>
          </a:xfrm>
          <a:prstGeom prst="rect">
            <a:avLst/>
          </a:prstGeom>
          <a:noFill/>
        </p:spPr>
        <p:txBody>
          <a:bodyPr wrap="square" lIns="0" rtlCol="0">
            <a:spAutoFit/>
          </a:bodyPr>
          <a:lstStyle/>
          <a:p>
            <a:pPr algn="ctr"/>
            <a:r>
              <a:rPr lang="en-US" sz="2400" b="1" i="0" dirty="0" smtClean="0">
                <a:solidFill>
                  <a:schemeClr val="bg1"/>
                </a:solidFill>
                <a:latin typeface="Proxima Nova"/>
                <a:cs typeface="Proxima Nova"/>
              </a:rPr>
              <a:t>Get Ready</a:t>
            </a:r>
            <a:endParaRPr lang="en-US" sz="2400" b="1" i="0" dirty="0">
              <a:solidFill>
                <a:schemeClr val="bg1"/>
              </a:solidFill>
              <a:latin typeface="Proxima Nova"/>
              <a:cs typeface="Proxima Nova"/>
            </a:endParaRPr>
          </a:p>
        </p:txBody>
      </p:sp>
      <p:sp>
        <p:nvSpPr>
          <p:cNvPr id="16" name="Rounded Rectangle 15"/>
          <p:cNvSpPr/>
          <p:nvPr userDrawn="1"/>
        </p:nvSpPr>
        <p:spPr>
          <a:xfrm>
            <a:off x="1056105" y="2099727"/>
            <a:ext cx="7325222" cy="4368806"/>
          </a:xfrm>
          <a:prstGeom prst="roundRect">
            <a:avLst>
              <a:gd name="adj" fmla="val 5553"/>
            </a:avLst>
          </a:prstGeom>
          <a:solidFill>
            <a:schemeClr val="bg1"/>
          </a:solidFill>
          <a:ln w="44450">
            <a:solidFill>
              <a:srgbClr val="8EB01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Placeholder 2"/>
          <p:cNvSpPr>
            <a:spLocks noGrp="1"/>
          </p:cNvSpPr>
          <p:nvPr>
            <p:ph type="body" sz="quarter" idx="14" hasCustomPrompt="1"/>
          </p:nvPr>
        </p:nvSpPr>
        <p:spPr>
          <a:xfrm>
            <a:off x="1301640" y="2328333"/>
            <a:ext cx="6868693" cy="634995"/>
          </a:xfrm>
          <a:prstGeom prst="rect">
            <a:avLst/>
          </a:prstGeom>
        </p:spPr>
        <p:txBody>
          <a:bodyPr vert="horz"/>
          <a:lstStyle>
            <a:lvl1pPr marL="0" marR="0" indent="0" algn="l" defTabSz="457200" rtl="0" eaLnBrk="1" fontAlgn="auto" latinLnBrk="0" hangingPunct="1">
              <a:lnSpc>
                <a:spcPct val="100000"/>
              </a:lnSpc>
              <a:spcBef>
                <a:spcPts val="1200"/>
              </a:spcBef>
              <a:spcAft>
                <a:spcPts val="1200"/>
              </a:spcAft>
              <a:buClrTx/>
              <a:buSzTx/>
              <a:buFont typeface="Arial"/>
              <a:buNone/>
              <a:tabLst>
                <a:tab pos="2273300" algn="l"/>
              </a:tabLst>
              <a:defRPr sz="2400" b="1" i="0">
                <a:solidFill>
                  <a:srgbClr val="E40000"/>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smtClean="0"/>
              <a:t>Do you agree or disagree?</a:t>
            </a:r>
          </a:p>
        </p:txBody>
      </p:sp>
      <p:sp>
        <p:nvSpPr>
          <p:cNvPr id="19" name="Text Placeholder 2"/>
          <p:cNvSpPr>
            <a:spLocks noGrp="1"/>
          </p:cNvSpPr>
          <p:nvPr>
            <p:ph type="body" sz="quarter" idx="21" hasCustomPrompt="1"/>
          </p:nvPr>
        </p:nvSpPr>
        <p:spPr>
          <a:xfrm>
            <a:off x="1301640" y="2963329"/>
            <a:ext cx="6868693" cy="3285072"/>
          </a:xfrm>
          <a:prstGeom prst="rect">
            <a:avLst/>
          </a:prstGeom>
        </p:spPr>
        <p:txBody>
          <a:bodyPr vert="horz"/>
          <a:lstStyle>
            <a:lvl1pPr marL="457200" marR="0" indent="-457200" algn="l" defTabSz="457200" rtl="0" eaLnBrk="1" fontAlgn="auto" latinLnBrk="0" hangingPunct="1">
              <a:lnSpc>
                <a:spcPct val="100000"/>
              </a:lnSpc>
              <a:spcBef>
                <a:spcPts val="300"/>
              </a:spcBef>
              <a:spcAft>
                <a:spcPts val="1200"/>
              </a:spcAft>
              <a:buClrTx/>
              <a:buSzTx/>
              <a:buFont typeface="Arial" panose="020B0604020202020204" pitchFamily="34" charset="0"/>
              <a:buChar char="•"/>
              <a:tabLst>
                <a:tab pos="2273300" algn="l"/>
              </a:tabLst>
              <a:defRPr sz="2400" b="0" i="0">
                <a:solidFill>
                  <a:schemeClr val="tx1">
                    <a:lumMod val="65000"/>
                    <a:lumOff val="35000"/>
                  </a:schemeClr>
                </a:solidFill>
                <a:latin typeface="Proxima Nova"/>
                <a:cs typeface="Proxima Nova"/>
              </a:defRPr>
            </a:lvl1pPr>
            <a:lvl2pPr marL="457200" indent="0">
              <a:buNone/>
              <a:defRPr>
                <a:latin typeface="Verdana"/>
                <a:cs typeface="Verdana"/>
              </a:defRPr>
            </a:lvl2pPr>
            <a:lvl3pPr marL="914400" indent="0">
              <a:buNone/>
              <a:defRPr>
                <a:latin typeface="Verdana"/>
                <a:cs typeface="Verdana"/>
              </a:defRPr>
            </a:lvl3pPr>
            <a:lvl4pPr marL="1371600" indent="0">
              <a:buNone/>
              <a:defRPr>
                <a:latin typeface="Verdana"/>
                <a:cs typeface="Verdana"/>
              </a:defRPr>
            </a:lvl4pPr>
            <a:lvl5pPr marL="1828800" indent="0">
              <a:buNone/>
              <a:defRPr>
                <a:latin typeface="Verdana"/>
                <a:cs typeface="Verdana"/>
              </a:defRPr>
            </a:lvl5pPr>
          </a:lstStyle>
          <a:p>
            <a:pPr lvl="0"/>
            <a:r>
              <a:rPr lang="en-US" dirty="0" smtClean="0"/>
              <a:t>Text</a:t>
            </a:r>
          </a:p>
          <a:p>
            <a:pPr lvl="0"/>
            <a:r>
              <a:rPr lang="en-US" dirty="0" smtClean="0"/>
              <a:t>Text</a:t>
            </a:r>
          </a:p>
        </p:txBody>
      </p:sp>
      <p:sp>
        <p:nvSpPr>
          <p:cNvPr id="20" name="Text Placeholder 18"/>
          <p:cNvSpPr>
            <a:spLocks noGrp="1"/>
          </p:cNvSpPr>
          <p:nvPr>
            <p:ph type="body" sz="quarter" idx="15" hasCustomPrompt="1"/>
          </p:nvPr>
        </p:nvSpPr>
        <p:spPr>
          <a:xfrm>
            <a:off x="861465" y="121824"/>
            <a:ext cx="535536"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21" name="TextBox 20"/>
          <p:cNvSpPr txBox="1"/>
          <p:nvPr userDrawn="1"/>
        </p:nvSpPr>
        <p:spPr>
          <a:xfrm rot="16200000">
            <a:off x="97925"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22"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23" name="Text Placeholder 28"/>
          <p:cNvSpPr>
            <a:spLocks noGrp="1"/>
          </p:cNvSpPr>
          <p:nvPr>
            <p:ph type="body" sz="quarter" idx="13" hasCustomPrompt="1"/>
          </p:nvPr>
        </p:nvSpPr>
        <p:spPr>
          <a:xfrm>
            <a:off x="1409221" y="316202"/>
            <a:ext cx="7218705"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Tree>
    <p:extLst>
      <p:ext uri="{BB962C8B-B14F-4D97-AF65-F5344CB8AC3E}">
        <p14:creationId xmlns:p14="http://schemas.microsoft.com/office/powerpoint/2010/main" val="34306250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6" name="TextBox 15"/>
          <p:cNvSpPr txBox="1"/>
          <p:nvPr userDrawn="1"/>
        </p:nvSpPr>
        <p:spPr>
          <a:xfrm>
            <a:off x="989955" y="1645957"/>
            <a:ext cx="4685978" cy="461665"/>
          </a:xfrm>
          <a:prstGeom prst="rect">
            <a:avLst/>
          </a:prstGeom>
          <a:noFill/>
        </p:spPr>
        <p:txBody>
          <a:bodyPr wrap="square" lIns="0" rtlCol="0">
            <a:spAutoFit/>
          </a:bodyPr>
          <a:lstStyle/>
          <a:p>
            <a:r>
              <a:rPr lang="en-US" sz="2400" b="1" i="0" dirty="0" smtClean="0">
                <a:latin typeface="Proxima Nova"/>
                <a:cs typeface="Proxima Nova"/>
              </a:rPr>
              <a:t>Vocabulary</a:t>
            </a:r>
            <a:endParaRPr lang="en-US" sz="2400" b="1" i="0" dirty="0">
              <a:latin typeface="Proxima Nova"/>
              <a:cs typeface="Proxima Nova"/>
            </a:endParaRPr>
          </a:p>
        </p:txBody>
      </p:sp>
      <p:sp>
        <p:nvSpPr>
          <p:cNvPr id="17" name="TextBox 16"/>
          <p:cNvSpPr txBox="1"/>
          <p:nvPr userDrawn="1"/>
        </p:nvSpPr>
        <p:spPr>
          <a:xfrm>
            <a:off x="989955" y="2309303"/>
            <a:ext cx="5838825"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dirty="0" smtClean="0">
                <a:solidFill>
                  <a:schemeClr val="tx1">
                    <a:lumMod val="65000"/>
                    <a:lumOff val="35000"/>
                  </a:schemeClr>
                </a:solidFill>
                <a:latin typeface="Proxima Nova"/>
                <a:cs typeface="Proxima Nova"/>
              </a:rPr>
              <a:t>Watch out for these words!</a:t>
            </a:r>
          </a:p>
        </p:txBody>
      </p:sp>
      <p:sp>
        <p:nvSpPr>
          <p:cNvPr id="19" name="Text Placeholder 3"/>
          <p:cNvSpPr>
            <a:spLocks noGrp="1"/>
          </p:cNvSpPr>
          <p:nvPr>
            <p:ph type="body" sz="quarter" idx="21" hasCustomPrompt="1"/>
          </p:nvPr>
        </p:nvSpPr>
        <p:spPr>
          <a:xfrm>
            <a:off x="984659" y="2836322"/>
            <a:ext cx="6834117" cy="3090779"/>
          </a:xfrm>
          <a:prstGeom prst="rect">
            <a:avLst/>
          </a:prstGeom>
        </p:spPr>
        <p:txBody>
          <a:bodyPr vert="horz" lIns="0" numCol="2" spcCol="152400"/>
          <a:lstStyle>
            <a:lvl1pPr marL="342900" marR="0" indent="-342900" algn="l" defTabSz="457200" rtl="0" eaLnBrk="1" fontAlgn="auto" latinLnBrk="0" hangingPunct="1">
              <a:lnSpc>
                <a:spcPct val="100000"/>
              </a:lnSpc>
              <a:spcBef>
                <a:spcPts val="600"/>
              </a:spcBef>
              <a:spcAft>
                <a:spcPts val="600"/>
              </a:spcAft>
              <a:buClrTx/>
              <a:buSzTx/>
              <a:buFont typeface="Arial"/>
              <a:buChar char="•"/>
              <a:tabLst/>
              <a:defRPr sz="2400" b="0" i="0">
                <a:solidFill>
                  <a:schemeClr val="tx1">
                    <a:lumMod val="65000"/>
                    <a:lumOff val="35000"/>
                  </a:schemeClr>
                </a:solidFill>
                <a:latin typeface="Proxima Nova"/>
                <a:cs typeface="Proxima Nova"/>
              </a:defRPr>
            </a:lvl1pPr>
            <a:lvl2pPr marL="800100" indent="-342900">
              <a:buFont typeface="Arial"/>
              <a:buChar char="•"/>
              <a:defRPr sz="2400">
                <a:solidFill>
                  <a:schemeClr val="tx1">
                    <a:lumMod val="65000"/>
                    <a:lumOff val="35000"/>
                  </a:schemeClr>
                </a:solidFill>
                <a:latin typeface="Verdana"/>
                <a:cs typeface="Verdana"/>
              </a:defRPr>
            </a:lvl2pPr>
            <a:lvl3pPr marL="1257300" indent="-342900">
              <a:buFont typeface="Arial"/>
              <a:buChar char="•"/>
              <a:defRPr sz="2400">
                <a:solidFill>
                  <a:schemeClr val="tx1">
                    <a:lumMod val="65000"/>
                    <a:lumOff val="35000"/>
                  </a:schemeClr>
                </a:solidFill>
                <a:latin typeface="Verdana"/>
                <a:cs typeface="Verdana"/>
              </a:defRPr>
            </a:lvl3pPr>
            <a:lvl4pPr marL="1714500" indent="-342900">
              <a:buFont typeface="Arial"/>
              <a:buChar char="•"/>
              <a:defRPr sz="2400">
                <a:solidFill>
                  <a:schemeClr val="tx1">
                    <a:lumMod val="65000"/>
                    <a:lumOff val="35000"/>
                  </a:schemeClr>
                </a:solidFill>
                <a:latin typeface="Verdana"/>
                <a:cs typeface="Verdana"/>
              </a:defRPr>
            </a:lvl4pPr>
            <a:lvl5pPr marL="2171700" indent="-342900">
              <a:buFont typeface="Arial"/>
              <a:buChar char="•"/>
              <a:defRPr sz="2400">
                <a:solidFill>
                  <a:schemeClr val="tx1">
                    <a:lumMod val="65000"/>
                    <a:lumOff val="35000"/>
                  </a:schemeClr>
                </a:solidFill>
                <a:latin typeface="Verdana"/>
                <a:cs typeface="Verdana"/>
              </a:defRPr>
            </a:lvl5pPr>
          </a:lstStyle>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marL="342900" marR="0" lvl="0" indent="-342900" algn="l" defTabSz="457200" rtl="0" eaLnBrk="1" fontAlgn="auto" latinLnBrk="0" hangingPunct="1">
              <a:lnSpc>
                <a:spcPct val="100000"/>
              </a:lnSpc>
              <a:spcBef>
                <a:spcPts val="600"/>
              </a:spcBef>
              <a:spcAft>
                <a:spcPts val="600"/>
              </a:spcAft>
              <a:buClrTx/>
              <a:buSzTx/>
              <a:buFont typeface="Arial"/>
              <a:buChar char="•"/>
              <a:tabLst/>
              <a:defRPr/>
            </a:pPr>
            <a:r>
              <a:rPr lang="en-US" dirty="0" smtClean="0"/>
              <a:t>Click to edit text</a:t>
            </a:r>
          </a:p>
          <a:p>
            <a:pPr lvl="0"/>
            <a:endParaRPr lang="en-US" dirty="0" smtClean="0"/>
          </a:p>
        </p:txBody>
      </p:sp>
      <p:sp>
        <p:nvSpPr>
          <p:cNvPr id="15" name="Text Placeholder 18"/>
          <p:cNvSpPr>
            <a:spLocks noGrp="1"/>
          </p:cNvSpPr>
          <p:nvPr>
            <p:ph type="body" sz="quarter" idx="15" hasCustomPrompt="1"/>
          </p:nvPr>
        </p:nvSpPr>
        <p:spPr>
          <a:xfrm>
            <a:off x="861465" y="121824"/>
            <a:ext cx="535536" cy="739587"/>
          </a:xfrm>
          <a:prstGeom prst="rect">
            <a:avLst/>
          </a:prstGeom>
        </p:spPr>
        <p:txBody>
          <a:bodyPr vert="horz"/>
          <a:lstStyle>
            <a:lvl1pPr marL="0" indent="0" algn="l">
              <a:buNone/>
              <a:defRPr sz="4800" b="1" i="0">
                <a:latin typeface="Proxima Nova"/>
                <a:cs typeface="Proxima Nova"/>
              </a:defRPr>
            </a:lvl1pPr>
          </a:lstStyle>
          <a:p>
            <a:pPr lvl="0"/>
            <a:r>
              <a:rPr lang="en-US" dirty="0" smtClean="0"/>
              <a:t>0</a:t>
            </a:r>
            <a:endParaRPr lang="en-US" dirty="0"/>
          </a:p>
        </p:txBody>
      </p:sp>
      <p:sp>
        <p:nvSpPr>
          <p:cNvPr id="18" name="TextBox 17"/>
          <p:cNvSpPr txBox="1"/>
          <p:nvPr userDrawn="1"/>
        </p:nvSpPr>
        <p:spPr>
          <a:xfrm rot="16200000">
            <a:off x="97925" y="519587"/>
            <a:ext cx="1216210" cy="276999"/>
          </a:xfrm>
          <a:prstGeom prst="rect">
            <a:avLst/>
          </a:prstGeom>
          <a:noFill/>
        </p:spPr>
        <p:txBody>
          <a:bodyPr wrap="square" rtlCol="0">
            <a:spAutoFit/>
          </a:bodyPr>
          <a:lstStyle/>
          <a:p>
            <a:pPr algn="ctr"/>
            <a:r>
              <a:rPr lang="en-US" sz="1200" b="0" i="0" spc="200" dirty="0" smtClean="0">
                <a:solidFill>
                  <a:schemeClr val="bg1"/>
                </a:solidFill>
                <a:latin typeface="Proxima Nova"/>
                <a:cs typeface="Proxima Nova"/>
              </a:rPr>
              <a:t>LESSON</a:t>
            </a:r>
            <a:endParaRPr lang="en-US" sz="1200" b="0" i="0" spc="200" dirty="0">
              <a:solidFill>
                <a:schemeClr val="bg1"/>
              </a:solidFill>
              <a:latin typeface="Proxima Nova"/>
              <a:cs typeface="Proxima Nova"/>
            </a:endParaRPr>
          </a:p>
        </p:txBody>
      </p:sp>
      <p:sp>
        <p:nvSpPr>
          <p:cNvPr id="20" name="Text Placeholder 28"/>
          <p:cNvSpPr txBox="1">
            <a:spLocks/>
          </p:cNvSpPr>
          <p:nvPr userDrawn="1"/>
        </p:nvSpPr>
        <p:spPr>
          <a:xfrm>
            <a:off x="6333066" y="782925"/>
            <a:ext cx="2294861" cy="275410"/>
          </a:xfrm>
          <a:prstGeom prst="rect">
            <a:avLst/>
          </a:prstGeom>
        </p:spPr>
        <p:txBody>
          <a:bodyPr vert="horz" lIns="0" tIns="0" rIns="0" bIns="0"/>
          <a:lstStyle>
            <a:lvl1pPr marL="0" indent="0" algn="r" defTabSz="457200" rtl="0" eaLnBrk="1" latinLnBrk="0" hangingPunct="1">
              <a:spcBef>
                <a:spcPct val="20000"/>
              </a:spcBef>
              <a:buFont typeface="Arial"/>
              <a:buNone/>
              <a:defRPr sz="1600" kern="1200">
                <a:solidFill>
                  <a:schemeClr val="tx1"/>
                </a:solidFill>
                <a:latin typeface="Verdana"/>
                <a:ea typeface="+mn-ea"/>
                <a:cs typeface="Verdana"/>
              </a:defRPr>
            </a:lvl1pPr>
            <a:lvl2pPr marL="457200" indent="0" algn="l" defTabSz="457200" rtl="0" eaLnBrk="1" latinLnBrk="0" hangingPunct="1">
              <a:spcBef>
                <a:spcPct val="20000"/>
              </a:spcBef>
              <a:buFont typeface="Arial"/>
              <a:buNone/>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300" b="0" i="0" kern="0" spc="30" dirty="0" smtClean="0">
                <a:solidFill>
                  <a:schemeClr val="tx1">
                    <a:lumMod val="65000"/>
                    <a:lumOff val="35000"/>
                  </a:schemeClr>
                </a:solidFill>
                <a:latin typeface="Proxima Nova"/>
                <a:cs typeface="Proxima Nova"/>
              </a:rPr>
              <a:t>LESSON</a:t>
            </a:r>
            <a:r>
              <a:rPr lang="en-US" sz="1300" b="0" i="0" kern="0" spc="30" baseline="0" dirty="0" smtClean="0">
                <a:solidFill>
                  <a:schemeClr val="tx1">
                    <a:lumMod val="65000"/>
                    <a:lumOff val="35000"/>
                  </a:schemeClr>
                </a:solidFill>
                <a:latin typeface="Proxima Nova"/>
                <a:cs typeface="Proxima Nova"/>
              </a:rPr>
              <a:t> </a:t>
            </a:r>
            <a:r>
              <a:rPr lang="en-US" sz="1300" b="0" i="0" kern="0" spc="30" dirty="0" smtClean="0">
                <a:solidFill>
                  <a:schemeClr val="tx1">
                    <a:lumMod val="65000"/>
                    <a:lumOff val="35000"/>
                  </a:schemeClr>
                </a:solidFill>
                <a:latin typeface="Proxima Nova"/>
                <a:cs typeface="Proxima Nova"/>
              </a:rPr>
              <a:t>INTRODUCTION</a:t>
            </a:r>
            <a:endParaRPr lang="en-US" sz="1300" b="0" i="0" kern="0" spc="30" dirty="0">
              <a:solidFill>
                <a:schemeClr val="tx1">
                  <a:lumMod val="65000"/>
                  <a:lumOff val="35000"/>
                </a:schemeClr>
              </a:solidFill>
              <a:latin typeface="Proxima Nova"/>
              <a:cs typeface="Proxima Nova"/>
            </a:endParaRPr>
          </a:p>
        </p:txBody>
      </p:sp>
      <p:sp>
        <p:nvSpPr>
          <p:cNvPr id="21" name="Text Placeholder 28"/>
          <p:cNvSpPr>
            <a:spLocks noGrp="1"/>
          </p:cNvSpPr>
          <p:nvPr>
            <p:ph type="body" sz="quarter" idx="13" hasCustomPrompt="1"/>
          </p:nvPr>
        </p:nvSpPr>
        <p:spPr>
          <a:xfrm>
            <a:off x="1409221" y="316202"/>
            <a:ext cx="7218705" cy="466725"/>
          </a:xfrm>
          <a:prstGeom prst="rect">
            <a:avLst/>
          </a:prstGeom>
        </p:spPr>
        <p:txBody>
          <a:bodyPr vert="horz" lIns="91440"/>
          <a:lstStyle>
            <a:lvl1pPr marL="0" indent="0">
              <a:buNone/>
              <a:defRPr sz="2400" b="0" i="0">
                <a:latin typeface="Proxima Nova"/>
                <a:cs typeface="Proxima Nova"/>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smtClean="0"/>
              <a:t>Lesson Title</a:t>
            </a:r>
            <a:endParaRPr lang="en-US" dirty="0"/>
          </a:p>
        </p:txBody>
      </p:sp>
    </p:spTree>
    <p:extLst>
      <p:ext uri="{BB962C8B-B14F-4D97-AF65-F5344CB8AC3E}">
        <p14:creationId xmlns:p14="http://schemas.microsoft.com/office/powerpoint/2010/main" val="17198765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PROTISTS.notebook" TargetMode="External"/><Relationship Id="rId2" Type="http://schemas.openxmlformats.org/officeDocument/2006/relationships/hyperlink" Target="https://www.teachingchannel.org/videos/middle-school-biology-less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685800"/>
          </a:xfrm>
        </p:spPr>
        <p:txBody>
          <a:bodyPr>
            <a:normAutofit/>
          </a:bodyPr>
          <a:lstStyle/>
          <a:p>
            <a:r>
              <a:rPr lang="en-US" sz="3600" dirty="0" smtClean="0"/>
              <a:t>Warm Up 5 minutes 10/31/17 Tuesday</a:t>
            </a:r>
            <a:endParaRPr lang="en-US" sz="3600" dirty="0"/>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8582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0687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1"/>
          </p:nvPr>
        </p:nvSpPr>
        <p:spPr/>
        <p:txBody>
          <a:bodyPr>
            <a:normAutofit fontScale="92500" lnSpcReduction="10000"/>
          </a:bodyPr>
          <a:lstStyle/>
          <a:p>
            <a:pPr marL="457200" indent="-457200">
              <a:buFont typeface="+mj-lt"/>
              <a:buAutoNum type="arabicPeriod"/>
            </a:pPr>
            <a:r>
              <a:rPr lang="en-US" b="1" dirty="0" smtClean="0"/>
              <a:t>Algae</a:t>
            </a:r>
          </a:p>
          <a:p>
            <a:pPr marL="457200" indent="-457200">
              <a:buFont typeface="+mj-lt"/>
              <a:buAutoNum type="arabicPeriod"/>
            </a:pPr>
            <a:r>
              <a:rPr lang="en-US" b="1" dirty="0" smtClean="0"/>
              <a:t>Amoeba</a:t>
            </a:r>
          </a:p>
          <a:p>
            <a:pPr marL="457200" indent="-457200">
              <a:buFont typeface="+mj-lt"/>
              <a:buAutoNum type="arabicPeriod"/>
            </a:pPr>
            <a:r>
              <a:rPr lang="en-US" b="1" dirty="0" smtClean="0"/>
              <a:t>Asexual reproduction</a:t>
            </a:r>
          </a:p>
          <a:p>
            <a:pPr marL="457200" indent="-457200">
              <a:buFont typeface="+mj-lt"/>
              <a:buAutoNum type="arabicPeriod"/>
            </a:pPr>
            <a:r>
              <a:rPr lang="en-US" b="1" dirty="0" smtClean="0"/>
              <a:t>Cilia</a:t>
            </a:r>
          </a:p>
          <a:p>
            <a:pPr marL="457200" indent="-457200">
              <a:buFont typeface="+mj-lt"/>
              <a:buAutoNum type="arabicPeriod"/>
            </a:pPr>
            <a:r>
              <a:rPr lang="en-US" b="1" dirty="0"/>
              <a:t>diatom</a:t>
            </a:r>
            <a:endParaRPr lang="en-US" b="1" dirty="0" smtClean="0"/>
          </a:p>
          <a:p>
            <a:pPr marL="457200" indent="-457200">
              <a:buFont typeface="+mj-lt"/>
              <a:buAutoNum type="arabicPeriod"/>
            </a:pPr>
            <a:r>
              <a:rPr lang="en-US" b="1" dirty="0" smtClean="0"/>
              <a:t>Paramecium</a:t>
            </a:r>
          </a:p>
          <a:p>
            <a:pPr marL="457200" indent="-457200">
              <a:buFont typeface="+mj-lt"/>
              <a:buAutoNum type="arabicPeriod"/>
            </a:pPr>
            <a:r>
              <a:rPr lang="en-US" b="1" dirty="0" smtClean="0"/>
              <a:t>Process</a:t>
            </a:r>
          </a:p>
          <a:p>
            <a:pPr marL="457200" indent="-457200">
              <a:buFont typeface="+mj-lt"/>
              <a:buAutoNum type="arabicPeriod"/>
            </a:pPr>
            <a:r>
              <a:rPr lang="en-US" b="1" dirty="0" err="1" smtClean="0"/>
              <a:t>Protist</a:t>
            </a:r>
            <a:endParaRPr lang="en-US" b="1" dirty="0" smtClean="0"/>
          </a:p>
          <a:p>
            <a:pPr marL="457200" indent="-457200">
              <a:buFont typeface="+mj-lt"/>
              <a:buAutoNum type="arabicPeriod"/>
            </a:pPr>
            <a:r>
              <a:rPr lang="en-US" b="1" dirty="0" smtClean="0"/>
              <a:t>Protozoan</a:t>
            </a:r>
          </a:p>
          <a:p>
            <a:pPr marL="457200" indent="-457200">
              <a:buFont typeface="+mj-lt"/>
              <a:buAutoNum type="arabicPeriod"/>
            </a:pPr>
            <a:r>
              <a:rPr lang="en-US" b="1" dirty="0" smtClean="0"/>
              <a:t>Pseudopod</a:t>
            </a:r>
          </a:p>
          <a:p>
            <a:pPr marL="457200" indent="-457200">
              <a:buFont typeface="+mj-lt"/>
              <a:buAutoNum type="arabicPeriod"/>
            </a:pPr>
            <a:endParaRPr lang="en-US" b="1" dirty="0" smtClean="0"/>
          </a:p>
          <a:p>
            <a:endParaRPr lang="en-US" dirty="0"/>
          </a:p>
        </p:txBody>
      </p:sp>
      <p:sp>
        <p:nvSpPr>
          <p:cNvPr id="3" name="Text Placeholder 2"/>
          <p:cNvSpPr>
            <a:spLocks noGrp="1"/>
          </p:cNvSpPr>
          <p:nvPr>
            <p:ph type="body" sz="quarter" idx="15"/>
          </p:nvPr>
        </p:nvSpPr>
        <p:spPr/>
        <p:txBody>
          <a:bodyPr>
            <a:normAutofit fontScale="92500" lnSpcReduction="10000"/>
          </a:bodyPr>
          <a:lstStyle/>
          <a:p>
            <a:r>
              <a:rPr lang="en-US" dirty="0" smtClean="0"/>
              <a:t>1</a:t>
            </a:r>
            <a:endParaRPr lang="en-US" dirty="0"/>
          </a:p>
        </p:txBody>
      </p:sp>
      <p:sp>
        <p:nvSpPr>
          <p:cNvPr id="2" name="Text Placeholder 1"/>
          <p:cNvSpPr>
            <a:spLocks noGrp="1"/>
          </p:cNvSpPr>
          <p:nvPr>
            <p:ph type="body" sz="quarter" idx="13"/>
          </p:nvPr>
        </p:nvSpPr>
        <p:spPr/>
        <p:txBody>
          <a:bodyPr>
            <a:normAutofit fontScale="70000" lnSpcReduction="20000"/>
          </a:bodyPr>
          <a:lstStyle/>
          <a:p>
            <a:r>
              <a:rPr lang="en-US" dirty="0"/>
              <a:t>What are </a:t>
            </a:r>
            <a:r>
              <a:rPr lang="en-US" dirty="0" err="1" smtClean="0"/>
              <a:t>protists</a:t>
            </a:r>
            <a:r>
              <a:rPr lang="en-US" dirty="0" smtClean="0"/>
              <a:t>?-Next Slide you will write the definition -Competition</a:t>
            </a:r>
            <a:endParaRPr lang="en-US" dirty="0"/>
          </a:p>
          <a:p>
            <a:endParaRPr lang="en-US" dirty="0"/>
          </a:p>
        </p:txBody>
      </p:sp>
    </p:spTree>
    <p:extLst>
      <p:ext uri="{BB962C8B-B14F-4D97-AF65-F5344CB8AC3E}">
        <p14:creationId xmlns:p14="http://schemas.microsoft.com/office/powerpoint/2010/main" val="3433725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Vocabulary</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b="1" dirty="0"/>
              <a:t>algae</a:t>
            </a:r>
            <a:r>
              <a:rPr lang="en-US" dirty="0"/>
              <a:t> plantlike </a:t>
            </a:r>
            <a:r>
              <a:rPr lang="en-US" dirty="0" err="1"/>
              <a:t>protists</a:t>
            </a:r>
            <a:r>
              <a:rPr lang="en-US" dirty="0"/>
              <a:t> that produce food through </a:t>
            </a:r>
            <a:r>
              <a:rPr lang="en-US" dirty="0" smtClean="0"/>
              <a:t>photosynthesis</a:t>
            </a:r>
          </a:p>
          <a:p>
            <a:pPr marL="514350" indent="-514350">
              <a:buFont typeface="+mj-lt"/>
              <a:buAutoNum type="arabicPeriod"/>
            </a:pPr>
            <a:r>
              <a:rPr lang="en-US" b="1" dirty="0" smtClean="0"/>
              <a:t>amoeba</a:t>
            </a:r>
            <a:r>
              <a:rPr lang="en-US" dirty="0" smtClean="0"/>
              <a:t> </a:t>
            </a:r>
            <a:r>
              <a:rPr lang="en-US" dirty="0"/>
              <a:t>common </a:t>
            </a:r>
            <a:r>
              <a:rPr lang="en-US" dirty="0" err="1"/>
              <a:t>sarcodine</a:t>
            </a:r>
            <a:r>
              <a:rPr lang="en-US" dirty="0"/>
              <a:t> with unusual adaptation for movement and obtaining </a:t>
            </a:r>
            <a:r>
              <a:rPr lang="en-US" dirty="0" smtClean="0"/>
              <a:t>nutrients</a:t>
            </a:r>
          </a:p>
          <a:p>
            <a:pPr marL="514350" indent="-514350">
              <a:buFont typeface="+mj-lt"/>
              <a:buAutoNum type="arabicPeriod"/>
            </a:pPr>
            <a:r>
              <a:rPr lang="en-US" b="1" dirty="0" smtClean="0"/>
              <a:t>asexual </a:t>
            </a:r>
            <a:r>
              <a:rPr lang="en-US" b="1" dirty="0"/>
              <a:t>reproduction </a:t>
            </a:r>
            <a:r>
              <a:rPr lang="en-US" dirty="0"/>
              <a:t>one parent reproduces without a sperm and an egg joining </a:t>
            </a:r>
            <a:endParaRPr lang="en-US" dirty="0" smtClean="0"/>
          </a:p>
          <a:p>
            <a:pPr marL="514350" indent="-514350">
              <a:buFont typeface="+mj-lt"/>
              <a:buAutoNum type="arabicPeriod"/>
            </a:pPr>
            <a:r>
              <a:rPr lang="en-US" b="1" dirty="0" smtClean="0"/>
              <a:t>cilia</a:t>
            </a:r>
            <a:r>
              <a:rPr lang="en-US" dirty="0" smtClean="0"/>
              <a:t> </a:t>
            </a:r>
            <a:r>
              <a:rPr lang="en-US" dirty="0"/>
              <a:t>short, </a:t>
            </a:r>
            <a:r>
              <a:rPr lang="en-US" dirty="0" err="1"/>
              <a:t>hairlike</a:t>
            </a:r>
            <a:r>
              <a:rPr lang="en-US" dirty="0"/>
              <a:t> organelles that grow on the surface of some </a:t>
            </a:r>
            <a:r>
              <a:rPr lang="en-US" dirty="0" err="1"/>
              <a:t>protists</a:t>
            </a:r>
            <a:r>
              <a:rPr lang="en-US" dirty="0"/>
              <a:t> </a:t>
            </a:r>
            <a:endParaRPr lang="en-US" dirty="0" smtClean="0"/>
          </a:p>
          <a:p>
            <a:pPr marL="514350" indent="-514350">
              <a:buFont typeface="+mj-lt"/>
              <a:buAutoNum type="arabicPeriod"/>
            </a:pPr>
            <a:r>
              <a:rPr lang="en-US" b="1" dirty="0" smtClean="0"/>
              <a:t>diatom</a:t>
            </a:r>
            <a:r>
              <a:rPr lang="en-US" dirty="0" smtClean="0"/>
              <a:t> </a:t>
            </a:r>
            <a:r>
              <a:rPr lang="en-US" dirty="0"/>
              <a:t>plantlike </a:t>
            </a:r>
            <a:r>
              <a:rPr lang="en-US" dirty="0" err="1"/>
              <a:t>protist</a:t>
            </a:r>
            <a:r>
              <a:rPr lang="en-US" dirty="0"/>
              <a:t> with a hard outer wall </a:t>
            </a:r>
            <a:endParaRPr lang="en-US" dirty="0" smtClean="0"/>
          </a:p>
          <a:p>
            <a:pPr marL="514350" indent="-514350">
              <a:buFont typeface="+mj-lt"/>
              <a:buAutoNum type="arabicPeriod"/>
            </a:pPr>
            <a:r>
              <a:rPr lang="en-US" b="1" dirty="0" smtClean="0"/>
              <a:t>paramecium</a:t>
            </a:r>
            <a:r>
              <a:rPr lang="en-US" dirty="0" smtClean="0"/>
              <a:t> </a:t>
            </a:r>
            <a:r>
              <a:rPr lang="en-US" dirty="0" err="1"/>
              <a:t>protist</a:t>
            </a:r>
            <a:r>
              <a:rPr lang="en-US" dirty="0"/>
              <a:t> with cilia and two nuclei </a:t>
            </a:r>
            <a:endParaRPr lang="en-US" dirty="0" smtClean="0"/>
          </a:p>
          <a:p>
            <a:pPr marL="514350" indent="-514350">
              <a:buFont typeface="+mj-lt"/>
              <a:buAutoNum type="arabicPeriod"/>
            </a:pPr>
            <a:r>
              <a:rPr lang="en-US" b="1" dirty="0" smtClean="0"/>
              <a:t>process </a:t>
            </a:r>
            <a:r>
              <a:rPr lang="en-US" dirty="0"/>
              <a:t>event marked by gradual changes that lead toward a particular result </a:t>
            </a:r>
            <a:endParaRPr lang="en-US" dirty="0" smtClean="0"/>
          </a:p>
          <a:p>
            <a:pPr marL="514350" indent="-514350">
              <a:buFont typeface="+mj-lt"/>
              <a:buAutoNum type="arabicPeriod"/>
            </a:pPr>
            <a:r>
              <a:rPr lang="en-US" b="1" dirty="0" err="1" smtClean="0"/>
              <a:t>protist</a:t>
            </a:r>
            <a:r>
              <a:rPr lang="en-US" b="1" dirty="0" smtClean="0"/>
              <a:t> </a:t>
            </a:r>
            <a:r>
              <a:rPr lang="en-US" dirty="0"/>
              <a:t>member of a group of eukaryotic organisms </a:t>
            </a:r>
            <a:endParaRPr lang="en-US" dirty="0" smtClean="0"/>
          </a:p>
          <a:p>
            <a:pPr marL="514350" indent="-514350">
              <a:buFont typeface="+mj-lt"/>
              <a:buAutoNum type="arabicPeriod"/>
            </a:pPr>
            <a:r>
              <a:rPr lang="en-US" b="1" dirty="0" smtClean="0"/>
              <a:t>protozoan</a:t>
            </a:r>
            <a:r>
              <a:rPr lang="en-US" dirty="0" smtClean="0"/>
              <a:t> </a:t>
            </a:r>
            <a:r>
              <a:rPr lang="en-US" dirty="0" err="1"/>
              <a:t>protist</a:t>
            </a:r>
            <a:r>
              <a:rPr lang="en-US" dirty="0"/>
              <a:t> resembling a tiny animal </a:t>
            </a:r>
            <a:endParaRPr lang="en-US" dirty="0" smtClean="0"/>
          </a:p>
          <a:p>
            <a:pPr marL="514350" indent="-514350">
              <a:buFont typeface="+mj-lt"/>
              <a:buAutoNum type="arabicPeriod"/>
            </a:pPr>
            <a:r>
              <a:rPr lang="en-US" b="1" dirty="0" smtClean="0"/>
              <a:t>pseudopod</a:t>
            </a:r>
            <a:r>
              <a:rPr lang="en-US" dirty="0" smtClean="0"/>
              <a:t> </a:t>
            </a:r>
            <a:r>
              <a:rPr lang="en-US" dirty="0"/>
              <a:t>temporary “foot” made when an amoeba pushes part of its body outward</a:t>
            </a:r>
          </a:p>
        </p:txBody>
      </p:sp>
    </p:spTree>
    <p:extLst>
      <p:ext uri="{BB962C8B-B14F-4D97-AF65-F5344CB8AC3E}">
        <p14:creationId xmlns:p14="http://schemas.microsoft.com/office/powerpoint/2010/main" val="3014360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Video </a:t>
            </a:r>
            <a:endParaRPr lang="en-US" dirty="0"/>
          </a:p>
        </p:txBody>
      </p:sp>
      <p:sp>
        <p:nvSpPr>
          <p:cNvPr id="3" name="Content Placeholder 2"/>
          <p:cNvSpPr>
            <a:spLocks noGrp="1"/>
          </p:cNvSpPr>
          <p:nvPr>
            <p:ph idx="1"/>
          </p:nvPr>
        </p:nvSpPr>
        <p:spPr/>
        <p:txBody>
          <a:bodyPr/>
          <a:lstStyle/>
          <a:p>
            <a:r>
              <a:rPr lang="en-US" dirty="0" smtClean="0">
                <a:hlinkClick r:id="rId3" action="ppaction://hlinkfile"/>
              </a:rPr>
              <a:t>1) Smart  Board</a:t>
            </a:r>
            <a:endParaRPr lang="en-US" dirty="0"/>
          </a:p>
        </p:txBody>
      </p:sp>
    </p:spTree>
    <p:extLst>
      <p:ext uri="{BB962C8B-B14F-4D97-AF65-F5344CB8AC3E}">
        <p14:creationId xmlns:p14="http://schemas.microsoft.com/office/powerpoint/2010/main" val="167576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Answer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1)One</a:t>
            </a:r>
            <a:endParaRPr lang="en-US" dirty="0"/>
          </a:p>
          <a:p>
            <a:pPr marL="0" indent="0">
              <a:buNone/>
            </a:pPr>
            <a:r>
              <a:rPr lang="en-US" b="1" dirty="0" smtClean="0"/>
              <a:t>2) </a:t>
            </a:r>
            <a:r>
              <a:rPr lang="en-US" dirty="0"/>
              <a:t>Possible answers include learning how the</a:t>
            </a:r>
          </a:p>
          <a:p>
            <a:pPr marL="0" indent="0">
              <a:buNone/>
            </a:pPr>
            <a:r>
              <a:rPr lang="en-US" dirty="0"/>
              <a:t>paramecium moves, takes in food, or </a:t>
            </a:r>
            <a:r>
              <a:rPr lang="en-US" dirty="0" smtClean="0"/>
              <a:t>responds to </a:t>
            </a:r>
            <a:r>
              <a:rPr lang="en-US" dirty="0"/>
              <a:t>its environment.</a:t>
            </a:r>
          </a:p>
          <a:p>
            <a:pPr marL="0" indent="0">
              <a:buNone/>
            </a:pPr>
            <a:r>
              <a:rPr lang="en-US" b="1" dirty="0"/>
              <a:t>3 </a:t>
            </a:r>
            <a:r>
              <a:rPr lang="en-US" dirty="0"/>
              <a:t>The paramecium would dry up and die. Like all</a:t>
            </a:r>
          </a:p>
          <a:p>
            <a:pPr marL="0" indent="0">
              <a:buNone/>
            </a:pPr>
            <a:r>
              <a:rPr lang="en-US" dirty="0"/>
              <a:t>cells, a paramecium is made mostly of water </a:t>
            </a:r>
            <a:r>
              <a:rPr lang="en-US" dirty="0" smtClean="0"/>
              <a:t>and needs </a:t>
            </a:r>
            <a:r>
              <a:rPr lang="en-US" dirty="0"/>
              <a:t>water to survive.</a:t>
            </a:r>
          </a:p>
        </p:txBody>
      </p:sp>
    </p:spTree>
    <p:extLst>
      <p:ext uri="{BB962C8B-B14F-4D97-AF65-F5344CB8AC3E}">
        <p14:creationId xmlns:p14="http://schemas.microsoft.com/office/powerpoint/2010/main" val="2185674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Agenda</a:t>
            </a:r>
            <a:endParaRPr lang="en-US" dirty="0"/>
          </a:p>
        </p:txBody>
      </p:sp>
      <p:sp>
        <p:nvSpPr>
          <p:cNvPr id="3" name="Content Placeholder 2"/>
          <p:cNvSpPr>
            <a:spLocks noGrp="1"/>
          </p:cNvSpPr>
          <p:nvPr>
            <p:ph idx="1"/>
          </p:nvPr>
        </p:nvSpPr>
        <p:spPr/>
        <p:txBody>
          <a:bodyPr/>
          <a:lstStyle/>
          <a:p>
            <a:r>
              <a:rPr lang="en-US" dirty="0" smtClean="0"/>
              <a:t>1) Warm Up 5 </a:t>
            </a:r>
            <a:r>
              <a:rPr lang="en-US" dirty="0" smtClean="0"/>
              <a:t>minutes</a:t>
            </a:r>
          </a:p>
          <a:p>
            <a:r>
              <a:rPr lang="en-US" dirty="0"/>
              <a:t> </a:t>
            </a:r>
            <a:r>
              <a:rPr lang="en-US" dirty="0" smtClean="0"/>
              <a:t>(Important Dates of 2</a:t>
            </a:r>
            <a:r>
              <a:rPr lang="en-US" baseline="30000" dirty="0" smtClean="0"/>
              <a:t>nd</a:t>
            </a:r>
            <a:r>
              <a:rPr lang="en-US" dirty="0" smtClean="0"/>
              <a:t> Quarter)</a:t>
            </a:r>
            <a:endParaRPr lang="en-US" dirty="0" smtClean="0"/>
          </a:p>
          <a:p>
            <a:r>
              <a:rPr lang="en-US" dirty="0" smtClean="0"/>
              <a:t>2) Introduction Chapter 10 minutes</a:t>
            </a:r>
          </a:p>
          <a:p>
            <a:r>
              <a:rPr lang="en-US" dirty="0" smtClean="0"/>
              <a:t>3) Lesson 1 </a:t>
            </a:r>
            <a:r>
              <a:rPr lang="en-US" dirty="0" err="1" smtClean="0"/>
              <a:t>Protists</a:t>
            </a:r>
            <a:r>
              <a:rPr lang="en-US" dirty="0"/>
              <a:t> </a:t>
            </a:r>
            <a:r>
              <a:rPr lang="en-US" dirty="0" smtClean="0"/>
              <a:t>Introduction-5 minutes</a:t>
            </a:r>
          </a:p>
          <a:p>
            <a:r>
              <a:rPr lang="en-US" dirty="0" smtClean="0"/>
              <a:t>4) Lesson 1 </a:t>
            </a:r>
            <a:r>
              <a:rPr lang="en-US" dirty="0" err="1" smtClean="0"/>
              <a:t>Protists</a:t>
            </a:r>
            <a:r>
              <a:rPr lang="en-US" dirty="0" smtClean="0"/>
              <a:t> Vocabulary- 10 minutes </a:t>
            </a:r>
          </a:p>
          <a:p>
            <a:r>
              <a:rPr lang="en-US" dirty="0" smtClean="0"/>
              <a:t>5) Video/interactive activity 13 </a:t>
            </a:r>
            <a:r>
              <a:rPr lang="en-US" dirty="0" smtClean="0"/>
              <a:t>minutes</a:t>
            </a:r>
          </a:p>
          <a:p>
            <a:r>
              <a:rPr lang="en-US" dirty="0" smtClean="0"/>
              <a:t>6) </a:t>
            </a:r>
            <a:r>
              <a:rPr lang="en-US" smtClean="0"/>
              <a:t>Homework-Content Vocabulary</a:t>
            </a:r>
            <a:endParaRPr lang="en-US" dirty="0" smtClean="0"/>
          </a:p>
        </p:txBody>
      </p:sp>
    </p:spTree>
    <p:extLst>
      <p:ext uri="{BB962C8B-B14F-4D97-AF65-F5344CB8AC3E}">
        <p14:creationId xmlns:p14="http://schemas.microsoft.com/office/powerpoint/2010/main" val="2404566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Plant or Animal?</a:t>
            </a:r>
          </a:p>
        </p:txBody>
      </p:sp>
      <p:sp>
        <p:nvSpPr>
          <p:cNvPr id="2" name="Text Placeholder 1"/>
          <p:cNvSpPr>
            <a:spLocks noGrp="1"/>
          </p:cNvSpPr>
          <p:nvPr>
            <p:ph type="body" sz="quarter" idx="13"/>
          </p:nvPr>
        </p:nvSpPr>
        <p:spPr/>
        <p:txBody>
          <a:bodyPr/>
          <a:lstStyle/>
          <a:p>
            <a:r>
              <a:rPr lang="en-US" dirty="0"/>
              <a:t>Protists and </a:t>
            </a:r>
            <a:r>
              <a:rPr lang="en-US" dirty="0" smtClean="0"/>
              <a:t>Fungi- Don’t Write it down</a:t>
            </a:r>
            <a:endParaRPr lang="en-US" dirty="0"/>
          </a:p>
          <a:p>
            <a:endParaRPr lang="en-US" dirty="0"/>
          </a:p>
        </p:txBody>
      </p:sp>
      <p:sp>
        <p:nvSpPr>
          <p:cNvPr id="5" name="Text Placeholder 4"/>
          <p:cNvSpPr>
            <a:spLocks noGrp="1"/>
          </p:cNvSpPr>
          <p:nvPr>
            <p:ph type="body" sz="quarter" idx="20"/>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028700"/>
            <a:ext cx="8893629"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673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905000" y="1524000"/>
            <a:ext cx="6324600" cy="3886200"/>
          </a:xfrm>
        </p:spPr>
        <p:txBody>
          <a:bodyPr>
            <a:normAutofit fontScale="92500" lnSpcReduction="20000"/>
          </a:bodyPr>
          <a:lstStyle/>
          <a:p>
            <a:r>
              <a:rPr lang="en-US" dirty="0"/>
              <a:t>What are protists and fungi, and how do they affect an environment</a:t>
            </a:r>
            <a:r>
              <a:rPr lang="en-US" dirty="0" smtClean="0"/>
              <a:t>?</a:t>
            </a:r>
          </a:p>
          <a:p>
            <a:r>
              <a:rPr lang="en-US" b="1" dirty="0" err="1">
                <a:solidFill>
                  <a:srgbClr val="FF0000"/>
                </a:solidFill>
              </a:rPr>
              <a:t>Protists</a:t>
            </a:r>
            <a:r>
              <a:rPr lang="en-US" b="1" dirty="0">
                <a:solidFill>
                  <a:srgbClr val="FF0000"/>
                </a:solidFill>
              </a:rPr>
              <a:t> and fungi are diverse groups of organisms. They are classified as neither plant nor animal and serve many functions in the ecosystem.</a:t>
            </a:r>
          </a:p>
          <a:p>
            <a:endParaRPr lang="en-US" dirty="0"/>
          </a:p>
        </p:txBody>
      </p:sp>
      <p:sp>
        <p:nvSpPr>
          <p:cNvPr id="2" name="Text Placeholder 1"/>
          <p:cNvSpPr>
            <a:spLocks noGrp="1"/>
          </p:cNvSpPr>
          <p:nvPr>
            <p:ph type="body" sz="quarter" idx="13"/>
          </p:nvPr>
        </p:nvSpPr>
        <p:spPr/>
        <p:txBody>
          <a:bodyPr/>
          <a:lstStyle/>
          <a:p>
            <a:r>
              <a:rPr lang="en-US" dirty="0" err="1" smtClean="0"/>
              <a:t>Protists</a:t>
            </a:r>
            <a:r>
              <a:rPr lang="en-US" dirty="0" smtClean="0"/>
              <a:t> </a:t>
            </a:r>
            <a:r>
              <a:rPr lang="en-US" dirty="0"/>
              <a:t>and Fungi- Write it Down-Competition</a:t>
            </a:r>
          </a:p>
          <a:p>
            <a:pPr algn="r"/>
            <a:endParaRPr lang="en-US" dirty="0"/>
          </a:p>
        </p:txBody>
      </p:sp>
    </p:spTree>
    <p:extLst>
      <p:ext uri="{BB962C8B-B14F-4D97-AF65-F5344CB8AC3E}">
        <p14:creationId xmlns:p14="http://schemas.microsoft.com/office/powerpoint/2010/main" val="354551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a:t>Lesson 1: What are </a:t>
            </a:r>
            <a:r>
              <a:rPr lang="en-US" dirty="0" smtClean="0"/>
              <a:t>protists</a:t>
            </a:r>
            <a:r>
              <a:rPr lang="en-US" dirty="0"/>
              <a:t>?</a:t>
            </a:r>
          </a:p>
          <a:p>
            <a:endParaRPr lang="en-US" dirty="0"/>
          </a:p>
        </p:txBody>
      </p:sp>
      <p:sp>
        <p:nvSpPr>
          <p:cNvPr id="4" name="Text Placeholder 3"/>
          <p:cNvSpPr>
            <a:spLocks noGrp="1"/>
          </p:cNvSpPr>
          <p:nvPr>
            <p:ph type="body" sz="quarter" idx="21"/>
          </p:nvPr>
        </p:nvSpPr>
        <p:spPr/>
        <p:txBody>
          <a:bodyPr/>
          <a:lstStyle/>
          <a:p>
            <a:r>
              <a:rPr lang="en-US" dirty="0"/>
              <a:t>Scientists divide protists into three groups based on the type of organisms they most resemble. There are plantlike, animal-like, and </a:t>
            </a:r>
            <a:r>
              <a:rPr lang="en-US" dirty="0" err="1"/>
              <a:t>funguslike</a:t>
            </a:r>
            <a:r>
              <a:rPr lang="en-US" dirty="0"/>
              <a:t> protists.</a:t>
            </a:r>
          </a:p>
          <a:p>
            <a:r>
              <a:rPr lang="en-US" dirty="0"/>
              <a:t>Protists are beneficial to humans in many ways. They are used to create many of the useful products you depend on. They also help decompose dead organisms and return nutrients to the environment.</a:t>
            </a:r>
          </a:p>
          <a:p>
            <a:endParaRPr lang="en-US" dirty="0"/>
          </a:p>
        </p:txBody>
      </p:sp>
      <p:sp>
        <p:nvSpPr>
          <p:cNvPr id="2" name="Text Placeholder 1"/>
          <p:cNvSpPr>
            <a:spLocks noGrp="1"/>
          </p:cNvSpPr>
          <p:nvPr>
            <p:ph type="body" sz="quarter" idx="13"/>
          </p:nvPr>
        </p:nvSpPr>
        <p:spPr/>
        <p:txBody>
          <a:bodyPr/>
          <a:lstStyle/>
          <a:p>
            <a:r>
              <a:rPr lang="en-US" dirty="0"/>
              <a:t>Protists and </a:t>
            </a:r>
            <a:r>
              <a:rPr lang="en-US" dirty="0" smtClean="0"/>
              <a:t>Fungi- Write it Down-Competition</a:t>
            </a:r>
            <a:endParaRPr lang="en-US" dirty="0"/>
          </a:p>
          <a:p>
            <a:endParaRPr lang="en-US" dirty="0"/>
          </a:p>
        </p:txBody>
      </p:sp>
    </p:spTree>
    <p:extLst>
      <p:ext uri="{BB962C8B-B14F-4D97-AF65-F5344CB8AC3E}">
        <p14:creationId xmlns:p14="http://schemas.microsoft.com/office/powerpoint/2010/main" val="2003248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0"/>
          </p:nvPr>
        </p:nvSpPr>
        <p:spPr/>
        <p:txBody>
          <a:bodyPr/>
          <a:lstStyle/>
          <a:p>
            <a:r>
              <a:rPr lang="en-US" dirty="0"/>
              <a:t>Lesson 2: What are </a:t>
            </a:r>
            <a:r>
              <a:rPr lang="en-US" dirty="0" smtClean="0"/>
              <a:t>fungi</a:t>
            </a:r>
            <a:r>
              <a:rPr lang="en-US" dirty="0"/>
              <a:t>?</a:t>
            </a:r>
          </a:p>
          <a:p>
            <a:endParaRPr lang="en-US" dirty="0"/>
          </a:p>
        </p:txBody>
      </p:sp>
      <p:sp>
        <p:nvSpPr>
          <p:cNvPr id="4" name="Text Placeholder 3"/>
          <p:cNvSpPr>
            <a:spLocks noGrp="1"/>
          </p:cNvSpPr>
          <p:nvPr>
            <p:ph type="body" sz="quarter" idx="21"/>
          </p:nvPr>
        </p:nvSpPr>
        <p:spPr/>
        <p:txBody>
          <a:bodyPr/>
          <a:lstStyle/>
          <a:p>
            <a:r>
              <a:rPr lang="en-US" dirty="0"/>
              <a:t>Scientists divide fungi into four groups, based on the type of structures they use for sexual reproduction. The four groups are club fungi, sac fungi, zygote fungi, and imperfect fungi.</a:t>
            </a:r>
          </a:p>
          <a:p>
            <a:r>
              <a:rPr lang="en-US" dirty="0"/>
              <a:t>Fungi provide many foods and medicines that people </a:t>
            </a:r>
            <a:r>
              <a:rPr lang="en-US" dirty="0" smtClean="0"/>
              <a:t>use. In </a:t>
            </a:r>
            <a:r>
              <a:rPr lang="en-US" dirty="0"/>
              <a:t>addition, </a:t>
            </a:r>
            <a:r>
              <a:rPr lang="en-US" dirty="0" smtClean="0"/>
              <a:t>fungi </a:t>
            </a:r>
            <a:r>
              <a:rPr lang="en-US" dirty="0"/>
              <a:t>help break down </a:t>
            </a:r>
            <a:r>
              <a:rPr lang="en-US" dirty="0" smtClean="0"/>
              <a:t>dead </a:t>
            </a:r>
            <a:r>
              <a:rPr lang="en-US" dirty="0"/>
              <a:t>organisms and </a:t>
            </a:r>
            <a:r>
              <a:rPr lang="en-US" dirty="0" smtClean="0"/>
              <a:t>recycle </a:t>
            </a:r>
            <a:r>
              <a:rPr lang="en-US" dirty="0"/>
              <a:t>the nutrients into </a:t>
            </a:r>
            <a:r>
              <a:rPr lang="en-US" dirty="0" smtClean="0"/>
              <a:t>the </a:t>
            </a:r>
            <a:r>
              <a:rPr lang="en-US" dirty="0"/>
              <a:t>environment.</a:t>
            </a:r>
          </a:p>
          <a:p>
            <a:endParaRPr lang="en-US" dirty="0"/>
          </a:p>
        </p:txBody>
      </p:sp>
      <p:sp>
        <p:nvSpPr>
          <p:cNvPr id="2" name="Text Placeholder 1"/>
          <p:cNvSpPr>
            <a:spLocks noGrp="1"/>
          </p:cNvSpPr>
          <p:nvPr>
            <p:ph type="body" sz="quarter" idx="13"/>
          </p:nvPr>
        </p:nvSpPr>
        <p:spPr/>
        <p:txBody>
          <a:bodyPr/>
          <a:lstStyle/>
          <a:p>
            <a:r>
              <a:rPr lang="en-US" dirty="0"/>
              <a:t>Protists and Fungi- Write it Down-Competition</a:t>
            </a:r>
          </a:p>
          <a:p>
            <a:endParaRPr lang="en-US" dirty="0"/>
          </a:p>
        </p:txBody>
      </p:sp>
    </p:spTree>
    <p:extLst>
      <p:ext uri="{BB962C8B-B14F-4D97-AF65-F5344CB8AC3E}">
        <p14:creationId xmlns:p14="http://schemas.microsoft.com/office/powerpoint/2010/main" val="318549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1"/>
          </p:nvPr>
        </p:nvSpPr>
        <p:spPr/>
        <p:txBody>
          <a:bodyPr/>
          <a:lstStyle/>
          <a:p>
            <a:r>
              <a:rPr lang="en-US" dirty="0"/>
              <a:t>Protists are grouped together because they all look similar.</a:t>
            </a:r>
          </a:p>
          <a:p>
            <a:r>
              <a:rPr lang="en-US" dirty="0" smtClean="0"/>
              <a:t>Some </a:t>
            </a:r>
            <a:r>
              <a:rPr lang="en-US" dirty="0"/>
              <a:t>protists cause harm to other organisms</a:t>
            </a:r>
            <a:r>
              <a:rPr lang="en-US" dirty="0" smtClean="0"/>
              <a:t>.</a:t>
            </a:r>
          </a:p>
          <a:p>
            <a:r>
              <a:rPr lang="en-US" dirty="0"/>
              <a:t>Many protists make their own food.</a:t>
            </a:r>
          </a:p>
          <a:p>
            <a:endParaRPr lang="en-US" dirty="0"/>
          </a:p>
        </p:txBody>
      </p:sp>
      <p:sp>
        <p:nvSpPr>
          <p:cNvPr id="4" name="Text Placeholder 3"/>
          <p:cNvSpPr>
            <a:spLocks noGrp="1"/>
          </p:cNvSpPr>
          <p:nvPr>
            <p:ph type="body" sz="quarter" idx="15"/>
          </p:nvPr>
        </p:nvSpPr>
        <p:spPr/>
        <p:txBody>
          <a:bodyPr>
            <a:normAutofit fontScale="92500" lnSpcReduction="10000"/>
          </a:bodyPr>
          <a:lstStyle/>
          <a:p>
            <a:r>
              <a:rPr lang="en-US" dirty="0" smtClean="0"/>
              <a:t>1</a:t>
            </a:r>
            <a:endParaRPr lang="en-US" dirty="0"/>
          </a:p>
        </p:txBody>
      </p:sp>
      <p:sp>
        <p:nvSpPr>
          <p:cNvPr id="2" name="Text Placeholder 1"/>
          <p:cNvSpPr>
            <a:spLocks noGrp="1"/>
          </p:cNvSpPr>
          <p:nvPr>
            <p:ph type="body" sz="quarter" idx="13"/>
          </p:nvPr>
        </p:nvSpPr>
        <p:spPr/>
        <p:txBody>
          <a:bodyPr/>
          <a:lstStyle/>
          <a:p>
            <a:r>
              <a:rPr lang="en-US" dirty="0"/>
              <a:t>What are </a:t>
            </a:r>
            <a:r>
              <a:rPr lang="en-US" dirty="0" smtClean="0"/>
              <a:t>protists</a:t>
            </a:r>
            <a:r>
              <a:rPr lang="en-US" dirty="0"/>
              <a:t>?</a:t>
            </a:r>
          </a:p>
          <a:p>
            <a:endParaRPr lang="en-US" dirty="0"/>
          </a:p>
        </p:txBody>
      </p:sp>
      <p:sp>
        <p:nvSpPr>
          <p:cNvPr id="6" name="TextBox 5"/>
          <p:cNvSpPr txBox="1"/>
          <p:nvPr/>
        </p:nvSpPr>
        <p:spPr>
          <a:xfrm>
            <a:off x="1301640" y="2328333"/>
            <a:ext cx="6868693" cy="461665"/>
          </a:xfrm>
          <a:prstGeom prst="rect">
            <a:avLst/>
          </a:prstGeom>
          <a:noFill/>
        </p:spPr>
        <p:txBody>
          <a:bodyPr wrap="square" rtlCol="0">
            <a:spAutoFit/>
          </a:bodyPr>
          <a:lstStyle/>
          <a:p>
            <a:pPr lvl="0"/>
            <a:r>
              <a:rPr lang="en-US" sz="2400" b="1" dirty="0" smtClean="0">
                <a:solidFill>
                  <a:srgbClr val="EA0000"/>
                </a:solidFill>
                <a:latin typeface="Proxima Nova" pitchFamily="50" charset="0"/>
              </a:rPr>
              <a:t>Do you agree or disagree?</a:t>
            </a:r>
          </a:p>
        </p:txBody>
      </p:sp>
    </p:spTree>
    <p:extLst>
      <p:ext uri="{BB962C8B-B14F-4D97-AF65-F5344CB8AC3E}">
        <p14:creationId xmlns:p14="http://schemas.microsoft.com/office/powerpoint/2010/main" val="1283665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endParaRPr lang="en-US" dirty="0"/>
          </a:p>
        </p:txBody>
      </p:sp>
      <p:sp>
        <p:nvSpPr>
          <p:cNvPr id="3" name="Text Placeholder 2"/>
          <p:cNvSpPr>
            <a:spLocks noGrp="1"/>
          </p:cNvSpPr>
          <p:nvPr>
            <p:ph type="body" sz="quarter" idx="21"/>
          </p:nvPr>
        </p:nvSpPr>
        <p:spPr/>
        <p:txBody>
          <a:bodyPr>
            <a:normAutofit fontScale="92500" lnSpcReduction="10000"/>
          </a:bodyPr>
          <a:lstStyle/>
          <a:p>
            <a:pPr marL="0" indent="0">
              <a:buNone/>
            </a:pPr>
            <a:r>
              <a:rPr lang="en-US" dirty="0" smtClean="0"/>
              <a:t>1)Disagree</a:t>
            </a:r>
            <a:r>
              <a:rPr lang="en-US" dirty="0"/>
              <a:t>. </a:t>
            </a:r>
            <a:r>
              <a:rPr lang="en-US" dirty="0" err="1"/>
              <a:t>Protists</a:t>
            </a:r>
            <a:r>
              <a:rPr lang="en-US" dirty="0"/>
              <a:t> are grouped according to organisms they most closely resemble</a:t>
            </a:r>
            <a:r>
              <a:rPr lang="en-US" dirty="0" smtClean="0"/>
              <a:t>.</a:t>
            </a:r>
          </a:p>
          <a:p>
            <a:pPr marL="0" indent="0">
              <a:buNone/>
            </a:pPr>
            <a:r>
              <a:rPr lang="en-US" dirty="0" smtClean="0"/>
              <a:t>2) </a:t>
            </a:r>
            <a:r>
              <a:rPr lang="en-US" dirty="0"/>
              <a:t>Agree. Some </a:t>
            </a:r>
            <a:r>
              <a:rPr lang="en-US" dirty="0" err="1"/>
              <a:t>protists</a:t>
            </a:r>
            <a:r>
              <a:rPr lang="en-US" dirty="0"/>
              <a:t> can cause disease by acting as parasites.</a:t>
            </a:r>
          </a:p>
          <a:p>
            <a:pPr marL="0" indent="0">
              <a:buNone/>
            </a:pPr>
            <a:r>
              <a:rPr lang="en-US" dirty="0" smtClean="0"/>
              <a:t>3)</a:t>
            </a:r>
            <a:r>
              <a:rPr lang="en-US" dirty="0"/>
              <a:t> Agree. Algae are plantlike </a:t>
            </a:r>
            <a:r>
              <a:rPr lang="en-US" dirty="0" err="1"/>
              <a:t>protists</a:t>
            </a:r>
            <a:r>
              <a:rPr lang="en-US" dirty="0"/>
              <a:t> that produce food through photosynthesis.</a:t>
            </a:r>
          </a:p>
          <a:p>
            <a:pPr marL="0" indent="0">
              <a:buNone/>
            </a:pPr>
            <a:r>
              <a:rPr lang="en-US" dirty="0" smtClean="0"/>
              <a:t>		</a:t>
            </a:r>
          </a:p>
          <a:p>
            <a:pPr marL="0" indent="0">
              <a:buNone/>
            </a:pPr>
            <a:r>
              <a:rPr lang="en-US" dirty="0" smtClean="0"/>
              <a:t>	</a:t>
            </a:r>
            <a:endParaRPr lang="en-US" dirty="0"/>
          </a:p>
        </p:txBody>
      </p:sp>
      <p:sp>
        <p:nvSpPr>
          <p:cNvPr id="4" name="Text Placeholder 3"/>
          <p:cNvSpPr>
            <a:spLocks noGrp="1"/>
          </p:cNvSpPr>
          <p:nvPr>
            <p:ph type="body" sz="quarter" idx="15"/>
          </p:nvPr>
        </p:nvSpPr>
        <p:spPr/>
        <p:txBody>
          <a:bodyPr>
            <a:normAutofit fontScale="92500" lnSpcReduction="10000"/>
          </a:bodyPr>
          <a:lstStyle/>
          <a:p>
            <a:r>
              <a:rPr lang="en-US" dirty="0" smtClean="0"/>
              <a:t>1</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a:t>What are </a:t>
            </a:r>
            <a:r>
              <a:rPr lang="en-US" dirty="0" err="1"/>
              <a:t>protists</a:t>
            </a:r>
            <a:r>
              <a:rPr lang="en-US" dirty="0" smtClean="0"/>
              <a:t>? (Don’t Write it down)-Check your answer</a:t>
            </a:r>
            <a:endParaRPr lang="en-US" dirty="0"/>
          </a:p>
          <a:p>
            <a:endParaRPr lang="en-US" b="1" dirty="0"/>
          </a:p>
        </p:txBody>
      </p:sp>
    </p:spTree>
    <p:extLst>
      <p:ext uri="{BB962C8B-B14F-4D97-AF65-F5344CB8AC3E}">
        <p14:creationId xmlns:p14="http://schemas.microsoft.com/office/powerpoint/2010/main" val="3989396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TotalTime>
  <Words>535</Words>
  <Application>Microsoft Office PowerPoint</Application>
  <PresentationFormat>On-screen Show (4:3)</PresentationFormat>
  <Paragraphs>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Warm Up 5 minutes 10/31/17 Tuesday</vt:lpstr>
      <vt:lpstr>Warm Up Answer</vt:lpstr>
      <vt:lpstr>Today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1 Vocabulary</vt:lpstr>
      <vt:lpstr>Video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 Up 5 minutes 10/31/17 Tuesday</dc:title>
  <dc:creator>TMSA</dc:creator>
  <cp:lastModifiedBy>TMSA</cp:lastModifiedBy>
  <cp:revision>9</cp:revision>
  <dcterms:created xsi:type="dcterms:W3CDTF">2006-08-16T00:00:00Z</dcterms:created>
  <dcterms:modified xsi:type="dcterms:W3CDTF">2017-10-31T11:22:10Z</dcterms:modified>
</cp:coreProperties>
</file>