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70" r:id="rId6"/>
    <p:sldId id="271" r:id="rId7"/>
    <p:sldId id="272" r:id="rId8"/>
    <p:sldId id="273" r:id="rId9"/>
    <p:sldId id="274" r:id="rId10"/>
    <p:sldId id="275"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Op-SD">
    <p:spTree>
      <p:nvGrpSpPr>
        <p:cNvPr id="1" name=""/>
        <p:cNvGrpSpPr/>
        <p:nvPr/>
      </p:nvGrpSpPr>
      <p:grpSpPr>
        <a:xfrm>
          <a:off x="0" y="0"/>
          <a:ext cx="0" cy="0"/>
          <a:chOff x="0" y="0"/>
          <a:chExt cx="0" cy="0"/>
        </a:xfrm>
      </p:grpSpPr>
      <p:sp>
        <p:nvSpPr>
          <p:cNvPr id="7"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1" name="TextBox 1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8"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9" name="Rounded Rectangle 18"/>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2" name="TextBox 1"/>
          <p:cNvSpPr txBox="1"/>
          <p:nvPr userDrawn="1"/>
        </p:nvSpPr>
        <p:spPr>
          <a:xfrm>
            <a:off x="1301640" y="2963329"/>
            <a:ext cx="6868693" cy="1723549"/>
          </a:xfrm>
          <a:prstGeom prst="rect">
            <a:avLst/>
          </a:prstGeom>
          <a:noFill/>
        </p:spPr>
        <p:txBody>
          <a:bodyPr wrap="square" rtlCol="0">
            <a:spAutoFit/>
          </a:bodyPr>
          <a:lstStyle/>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Before you begin, decide if you agree or disagree with each of these statements. </a:t>
            </a:r>
          </a:p>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As you view this presentation, see if you change your mind about any of the statements.</a:t>
            </a:r>
            <a:endParaRPr lang="en-US" altLang="en-US" sz="2400" b="0" i="0" dirty="0">
              <a:solidFill>
                <a:schemeClr val="tx1">
                  <a:lumMod val="65000"/>
                  <a:lumOff val="35000"/>
                </a:schemeClr>
              </a:solidFill>
              <a:latin typeface="Proxima Nova"/>
              <a:ea typeface="Arial Unicode MS" pitchFamily="1" charset="0"/>
              <a:cs typeface="Proxima Nova"/>
            </a:endParaRPr>
          </a:p>
        </p:txBody>
      </p:sp>
      <p:sp>
        <p:nvSpPr>
          <p:cNvPr id="12" name="TextBox 11"/>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What do you think?</a:t>
            </a:r>
          </a:p>
        </p:txBody>
      </p:sp>
    </p:spTree>
    <p:extLst>
      <p:ext uri="{BB962C8B-B14F-4D97-AF65-F5344CB8AC3E}">
        <p14:creationId xmlns:p14="http://schemas.microsoft.com/office/powerpoint/2010/main" val="9522501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ter Op-SD-2LnHd">
    <p:spTree>
      <p:nvGrpSpPr>
        <p:cNvPr id="1" name=""/>
        <p:cNvGrpSpPr/>
        <p:nvPr/>
      </p:nvGrpSpPr>
      <p:grpSpPr>
        <a:xfrm>
          <a:off x="0" y="0"/>
          <a:ext cx="0" cy="0"/>
          <a:chOff x="0" y="0"/>
          <a:chExt cx="0" cy="0"/>
        </a:xfrm>
      </p:grpSpPr>
      <p:sp>
        <p:nvSpPr>
          <p:cNvPr id="24" name="Rounded Rectangle 23"/>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16" name="Rounded Rectangle 15"/>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 Placeholder 2"/>
          <p:cNvSpPr>
            <a:spLocks noGrp="1"/>
          </p:cNvSpPr>
          <p:nvPr>
            <p:ph type="body" sz="quarter" idx="21" hasCustomPrompt="1"/>
          </p:nvPr>
        </p:nvSpPr>
        <p:spPr>
          <a:xfrm>
            <a:off x="1301640" y="2963329"/>
            <a:ext cx="6868693" cy="3285072"/>
          </a:xfrm>
          <a:prstGeom prst="rect">
            <a:avLst/>
          </a:prstGeom>
        </p:spPr>
        <p:txBody>
          <a:bodyPr vert="horz"/>
          <a:lstStyle>
            <a:lvl1pPr marL="457200" marR="0" indent="-457200" algn="l" defTabSz="457200" rtl="0" eaLnBrk="1" fontAlgn="auto" latinLnBrk="0" hangingPunct="1">
              <a:lnSpc>
                <a:spcPct val="100000"/>
              </a:lnSpc>
              <a:spcBef>
                <a:spcPts val="300"/>
              </a:spcBef>
              <a:spcAft>
                <a:spcPts val="1200"/>
              </a:spcAft>
              <a:buClrTx/>
              <a:buSzTx/>
              <a:buFont typeface="Arial" panose="020B0604020202020204" pitchFamily="34" charset="0"/>
              <a:buChar char="•"/>
              <a:tabLst>
                <a:tab pos="2273300" algn="l"/>
              </a:tabLst>
              <a:defRPr sz="2400" b="0" i="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a:p>
            <a:pPr lvl="0"/>
            <a:r>
              <a:rPr lang="en-US" dirty="0" smtClean="0"/>
              <a:t>Text</a:t>
            </a:r>
          </a:p>
        </p:txBody>
      </p:sp>
      <p:sp>
        <p:nvSpPr>
          <p:cNvPr id="20"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21" name="TextBox 2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1" name="TextBox 10"/>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20604837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pter Op-DD">
    <p:spTree>
      <p:nvGrpSpPr>
        <p:cNvPr id="1" name=""/>
        <p:cNvGrpSpPr/>
        <p:nvPr/>
      </p:nvGrpSpPr>
      <p:grpSpPr>
        <a:xfrm>
          <a:off x="0" y="0"/>
          <a:ext cx="0" cy="0"/>
          <a:chOff x="0" y="0"/>
          <a:chExt cx="0" cy="0"/>
        </a:xfrm>
      </p:grpSpPr>
      <p:sp>
        <p:nvSpPr>
          <p:cNvPr id="15" name="TextBox 14"/>
          <p:cNvSpPr txBox="1"/>
          <p:nvPr userDrawn="1"/>
        </p:nvSpPr>
        <p:spPr>
          <a:xfrm>
            <a:off x="1874309" y="1629023"/>
            <a:ext cx="6118227" cy="461665"/>
          </a:xfrm>
          <a:prstGeom prst="rect">
            <a:avLst/>
          </a:prstGeom>
          <a:noFill/>
        </p:spPr>
        <p:txBody>
          <a:bodyPr wrap="square" lIns="0" rtlCol="0">
            <a:spAutoFit/>
          </a:bodyPr>
          <a:lstStyle/>
          <a:p>
            <a:r>
              <a:rPr lang="en-US" sz="2300" b="1" i="0" dirty="0" smtClean="0">
                <a:latin typeface="Proxima Nova"/>
                <a:cs typeface="Proxima Nova"/>
              </a:rPr>
              <a:t>Key</a:t>
            </a:r>
            <a:r>
              <a:rPr lang="en-US" sz="2300" b="1" i="0" baseline="0" dirty="0" smtClean="0">
                <a:latin typeface="Proxima Nova"/>
                <a:cs typeface="Proxima Nova"/>
              </a:rPr>
              <a:t> Concepts/</a:t>
            </a:r>
            <a:r>
              <a:rPr lang="en-US" sz="2300" b="1" i="0" dirty="0" smtClean="0">
                <a:latin typeface="Proxima Nova"/>
                <a:cs typeface="Proxima Nova"/>
              </a:rPr>
              <a:t>Essential Question</a:t>
            </a:r>
            <a:r>
              <a:rPr lang="en-US" sz="2300" b="1" i="0" baseline="0" dirty="0" smtClean="0">
                <a:latin typeface="Proxima Nova"/>
                <a:cs typeface="Proxima Nova"/>
              </a:rPr>
              <a:t>s</a:t>
            </a:r>
            <a:endParaRPr lang="en-US" sz="2300" b="1" i="0" dirty="0">
              <a:latin typeface="Proxima Nova"/>
              <a:cs typeface="Proxima Nova"/>
            </a:endParaRPr>
          </a:p>
        </p:txBody>
      </p:sp>
      <p:sp>
        <p:nvSpPr>
          <p:cNvPr id="11"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2" name="TextBox 11"/>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3"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4"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6" name="Text Placeholder 2"/>
          <p:cNvSpPr>
            <a:spLocks noGrp="1"/>
          </p:cNvSpPr>
          <p:nvPr>
            <p:ph type="body" sz="quarter" idx="23" hasCustomPrompt="1"/>
          </p:nvPr>
        </p:nvSpPr>
        <p:spPr>
          <a:xfrm>
            <a:off x="1786109" y="2271304"/>
            <a:ext cx="6384226" cy="3892425"/>
          </a:xfrm>
          <a:prstGeom prst="rect">
            <a:avLst/>
          </a:prstGeom>
        </p:spPr>
        <p:txBody>
          <a:bodyPr vert="horz"/>
          <a:lstStyle>
            <a:lvl1pPr marL="342900" marR="0" indent="-342900" algn="l" defTabSz="457200" rtl="0" eaLnBrk="1" fontAlgn="auto" latinLnBrk="0" hangingPunct="1">
              <a:lnSpc>
                <a:spcPct val="100000"/>
              </a:lnSpc>
              <a:spcBef>
                <a:spcPts val="300"/>
              </a:spcBef>
              <a:spcAft>
                <a:spcPts val="1200"/>
              </a:spcAft>
              <a:buClrTx/>
              <a:buSzTx/>
              <a:buFont typeface="Arial"/>
              <a:buChar char="•"/>
              <a:tabLst/>
              <a:defRPr sz="2400" b="0" i="0">
                <a:solidFill>
                  <a:schemeClr val="tx1">
                    <a:lumMod val="65000"/>
                    <a:lumOff val="35000"/>
                  </a:schemeClr>
                </a:solidFill>
                <a:latin typeface="Proxima Nova"/>
                <a:cs typeface="Proxima Nova"/>
              </a:defRPr>
            </a:lvl1pPr>
          </a:lstStyle>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p:txBody>
      </p:sp>
      <p:pic>
        <p:nvPicPr>
          <p:cNvPr id="22" name="Picture 21" descr="MA_Key-Concept_no-check-8880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118" t="50494" r="26627" b="33951"/>
          <a:stretch/>
        </p:blipFill>
        <p:spPr>
          <a:xfrm>
            <a:off x="924729" y="1719409"/>
            <a:ext cx="827871" cy="376577"/>
          </a:xfrm>
          <a:prstGeom prst="rect">
            <a:avLst/>
          </a:prstGeom>
        </p:spPr>
      </p:pic>
    </p:spTree>
    <p:extLst>
      <p:ext uri="{BB962C8B-B14F-4D97-AF65-F5344CB8AC3E}">
        <p14:creationId xmlns:p14="http://schemas.microsoft.com/office/powerpoint/2010/main" val="28984145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6" name="TextBox 15"/>
          <p:cNvSpPr txBox="1"/>
          <p:nvPr userDrawn="1"/>
        </p:nvSpPr>
        <p:spPr>
          <a:xfrm>
            <a:off x="989955" y="1645957"/>
            <a:ext cx="4685978" cy="461665"/>
          </a:xfrm>
          <a:prstGeom prst="rect">
            <a:avLst/>
          </a:prstGeom>
          <a:noFill/>
        </p:spPr>
        <p:txBody>
          <a:bodyPr wrap="square" lIns="0" rtlCol="0">
            <a:spAutoFit/>
          </a:bodyPr>
          <a:lstStyle/>
          <a:p>
            <a:r>
              <a:rPr lang="en-US" sz="2400" b="1" i="0" dirty="0" smtClean="0">
                <a:latin typeface="Proxima Nova"/>
                <a:cs typeface="Proxima Nova"/>
              </a:rPr>
              <a:t>Vocabulary</a:t>
            </a:r>
            <a:endParaRPr lang="en-US" sz="2400" b="1" i="0" dirty="0">
              <a:latin typeface="Proxima Nova"/>
              <a:cs typeface="Proxima Nova"/>
            </a:endParaRPr>
          </a:p>
        </p:txBody>
      </p:sp>
      <p:sp>
        <p:nvSpPr>
          <p:cNvPr id="17" name="TextBox 16"/>
          <p:cNvSpPr txBox="1"/>
          <p:nvPr userDrawn="1"/>
        </p:nvSpPr>
        <p:spPr>
          <a:xfrm>
            <a:off x="989955" y="2309303"/>
            <a:ext cx="5838825" cy="369332"/>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i="0" dirty="0" smtClean="0">
                <a:solidFill>
                  <a:schemeClr val="tx1">
                    <a:lumMod val="65000"/>
                    <a:lumOff val="35000"/>
                  </a:schemeClr>
                </a:solidFill>
                <a:latin typeface="Proxima Nova"/>
                <a:cs typeface="Proxima Nova"/>
              </a:rPr>
              <a:t>Watch out for these words!</a:t>
            </a:r>
          </a:p>
        </p:txBody>
      </p:sp>
      <p:sp>
        <p:nvSpPr>
          <p:cNvPr id="19" name="Text Placeholder 3"/>
          <p:cNvSpPr>
            <a:spLocks noGrp="1"/>
          </p:cNvSpPr>
          <p:nvPr>
            <p:ph type="body" sz="quarter" idx="21" hasCustomPrompt="1"/>
          </p:nvPr>
        </p:nvSpPr>
        <p:spPr>
          <a:xfrm>
            <a:off x="984659" y="2836322"/>
            <a:ext cx="6834117" cy="3090779"/>
          </a:xfrm>
          <a:prstGeom prst="rect">
            <a:avLst/>
          </a:prstGeom>
        </p:spPr>
        <p:txBody>
          <a:bodyPr vert="horz" lIns="0" numCol="2" spcCol="152400"/>
          <a:lstStyle>
            <a:lvl1pPr marL="342900" marR="0" indent="-342900" algn="l" defTabSz="457200" rtl="0" eaLnBrk="1" fontAlgn="auto" latinLnBrk="0" hangingPunct="1">
              <a:lnSpc>
                <a:spcPct val="100000"/>
              </a:lnSpc>
              <a:spcBef>
                <a:spcPts val="600"/>
              </a:spcBef>
              <a:spcAft>
                <a:spcPts val="600"/>
              </a:spcAft>
              <a:buClrTx/>
              <a:buSzTx/>
              <a:buFont typeface="Arial"/>
              <a:buChar char="•"/>
              <a:tabLst/>
              <a:defRPr sz="2400" b="0" i="0">
                <a:solidFill>
                  <a:schemeClr val="tx1">
                    <a:lumMod val="65000"/>
                    <a:lumOff val="35000"/>
                  </a:schemeClr>
                </a:solidFill>
                <a:latin typeface="Proxima Nova"/>
                <a:cs typeface="Proxima Nova"/>
              </a:defRPr>
            </a:lvl1pPr>
            <a:lvl2pPr marL="800100" indent="-342900">
              <a:buFont typeface="Arial"/>
              <a:buChar char="•"/>
              <a:defRPr sz="2400">
                <a:solidFill>
                  <a:schemeClr val="tx1">
                    <a:lumMod val="65000"/>
                    <a:lumOff val="35000"/>
                  </a:schemeClr>
                </a:solidFill>
                <a:latin typeface="Verdana"/>
                <a:cs typeface="Verdana"/>
              </a:defRPr>
            </a:lvl2pPr>
            <a:lvl3pPr marL="1257300" indent="-342900">
              <a:buFont typeface="Arial"/>
              <a:buChar char="•"/>
              <a:defRPr sz="2400">
                <a:solidFill>
                  <a:schemeClr val="tx1">
                    <a:lumMod val="65000"/>
                    <a:lumOff val="35000"/>
                  </a:schemeClr>
                </a:solidFill>
                <a:latin typeface="Verdana"/>
                <a:cs typeface="Verdana"/>
              </a:defRPr>
            </a:lvl3pPr>
            <a:lvl4pPr marL="1714500" indent="-342900">
              <a:buFont typeface="Arial"/>
              <a:buChar char="•"/>
              <a:defRPr sz="2400">
                <a:solidFill>
                  <a:schemeClr val="tx1">
                    <a:lumMod val="65000"/>
                    <a:lumOff val="35000"/>
                  </a:schemeClr>
                </a:solidFill>
                <a:latin typeface="Verdana"/>
                <a:cs typeface="Verdana"/>
              </a:defRPr>
            </a:lvl4pPr>
            <a:lvl5pPr marL="2171700" indent="-342900">
              <a:buFont typeface="Arial"/>
              <a:buChar char="•"/>
              <a:defRPr sz="2400">
                <a:solidFill>
                  <a:schemeClr val="tx1">
                    <a:lumMod val="65000"/>
                    <a:lumOff val="35000"/>
                  </a:schemeClr>
                </a:solidFill>
                <a:latin typeface="Verdana"/>
                <a:cs typeface="Verdana"/>
              </a:defRPr>
            </a:lvl5pPr>
          </a:lstStyle>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lvl="0"/>
            <a:endParaRPr lang="en-US" dirty="0" smtClean="0"/>
          </a:p>
        </p:txBody>
      </p:sp>
      <p:sp>
        <p:nvSpPr>
          <p:cNvPr id="15"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8" name="TextBox 17"/>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Tree>
    <p:extLst>
      <p:ext uri="{BB962C8B-B14F-4D97-AF65-F5344CB8AC3E}">
        <p14:creationId xmlns:p14="http://schemas.microsoft.com/office/powerpoint/2010/main" val="11119461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Content%20Vocaubulary%20Lesson%203%20Weather%20Foreca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lickers.com/class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Practice-Check Your Homework ANSWER</a:t>
            </a:r>
            <a:endParaRPr lang="en-US" dirty="0"/>
          </a:p>
        </p:txBody>
      </p:sp>
      <p:sp>
        <p:nvSpPr>
          <p:cNvPr id="3" name="Content Placeholder 2"/>
          <p:cNvSpPr>
            <a:spLocks noGrp="1"/>
          </p:cNvSpPr>
          <p:nvPr>
            <p:ph idx="1"/>
          </p:nvPr>
        </p:nvSpPr>
        <p:spPr/>
        <p:txBody>
          <a:bodyPr numCol="2">
            <a:noAutofit/>
          </a:bodyPr>
          <a:lstStyle/>
          <a:p>
            <a:r>
              <a:rPr lang="fr-FR" sz="2000" b="1" dirty="0"/>
              <a:t>Content Practice A (page 30)</a:t>
            </a:r>
          </a:p>
          <a:p>
            <a:r>
              <a:rPr lang="en-US" sz="2000" b="1" dirty="0"/>
              <a:t>1–5. </a:t>
            </a:r>
            <a:r>
              <a:rPr lang="en-US" sz="2000" dirty="0"/>
              <a:t>(in any order) freezing rain, tornadoes,</a:t>
            </a:r>
          </a:p>
          <a:p>
            <a:r>
              <a:rPr lang="en-US" sz="2000" dirty="0"/>
              <a:t>hurricanes, blizzards, thunderstorms</a:t>
            </a:r>
          </a:p>
          <a:p>
            <a:r>
              <a:rPr lang="en-US" sz="2000" b="1" dirty="0"/>
              <a:t>6–7. </a:t>
            </a:r>
            <a:r>
              <a:rPr lang="en-US" sz="2000" dirty="0"/>
              <a:t>(in either order) temperature, humidity</a:t>
            </a:r>
          </a:p>
          <a:p>
            <a:r>
              <a:rPr lang="en-US" sz="2000" b="1" dirty="0"/>
              <a:t>8–11. </a:t>
            </a:r>
            <a:r>
              <a:rPr lang="en-US" sz="2000" dirty="0"/>
              <a:t>(in any order) cold front, warm front,</a:t>
            </a:r>
          </a:p>
          <a:p>
            <a:r>
              <a:rPr lang="en-US" sz="2000" dirty="0"/>
              <a:t>stationary front, occluded front</a:t>
            </a:r>
          </a:p>
          <a:p>
            <a:r>
              <a:rPr lang="fr-FR" sz="2000" b="1" dirty="0"/>
              <a:t>Content Practice B (page 31)</a:t>
            </a:r>
          </a:p>
          <a:p>
            <a:r>
              <a:rPr lang="en-US" sz="2000" b="1" dirty="0"/>
              <a:t>1. </a:t>
            </a:r>
            <a:r>
              <a:rPr lang="en-US" sz="2000" dirty="0"/>
              <a:t>hurricane</a:t>
            </a:r>
          </a:p>
          <a:p>
            <a:r>
              <a:rPr lang="en-US" sz="2000" b="1" dirty="0"/>
              <a:t>2. </a:t>
            </a:r>
            <a:r>
              <a:rPr lang="en-US" sz="2000" dirty="0"/>
              <a:t>air mass</a:t>
            </a:r>
          </a:p>
          <a:p>
            <a:r>
              <a:rPr lang="en-US" sz="2000" b="1" dirty="0"/>
              <a:t>3. </a:t>
            </a:r>
            <a:r>
              <a:rPr lang="en-US" sz="2000" dirty="0"/>
              <a:t>maritime</a:t>
            </a:r>
          </a:p>
          <a:p>
            <a:r>
              <a:rPr lang="en-US" sz="2000" b="1" dirty="0"/>
              <a:t>4. </a:t>
            </a:r>
            <a:r>
              <a:rPr lang="en-US" sz="2000" dirty="0"/>
              <a:t>front</a:t>
            </a:r>
          </a:p>
          <a:p>
            <a:r>
              <a:rPr lang="en-US" sz="2000" b="1" dirty="0"/>
              <a:t>5. </a:t>
            </a:r>
            <a:r>
              <a:rPr lang="en-US" sz="2000" dirty="0"/>
              <a:t>low-pressure system</a:t>
            </a:r>
          </a:p>
          <a:p>
            <a:r>
              <a:rPr lang="en-US" sz="2000" b="1" dirty="0"/>
              <a:t>6. </a:t>
            </a:r>
            <a:r>
              <a:rPr lang="en-US" sz="2000" dirty="0"/>
              <a:t>denser</a:t>
            </a:r>
          </a:p>
          <a:p>
            <a:r>
              <a:rPr lang="en-US" sz="2000" b="1" dirty="0"/>
              <a:t>7. </a:t>
            </a:r>
            <a:r>
              <a:rPr lang="en-US" sz="2000" dirty="0"/>
              <a:t>warm</a:t>
            </a:r>
          </a:p>
          <a:p>
            <a:r>
              <a:rPr lang="en-US" sz="2000" b="1" dirty="0"/>
              <a:t>8. </a:t>
            </a:r>
            <a:r>
              <a:rPr lang="en-US" sz="2000" dirty="0"/>
              <a:t>occluded</a:t>
            </a:r>
          </a:p>
          <a:p>
            <a:r>
              <a:rPr lang="en-US" sz="2000" b="1" dirty="0"/>
              <a:t>9. </a:t>
            </a:r>
            <a:r>
              <a:rPr lang="en-US" sz="2000" dirty="0"/>
              <a:t>thunderstorm</a:t>
            </a:r>
          </a:p>
          <a:p>
            <a:r>
              <a:rPr lang="en-US" sz="2000" b="1" dirty="0"/>
              <a:t>10. </a:t>
            </a:r>
            <a:r>
              <a:rPr lang="en-US" sz="2000" dirty="0"/>
              <a:t>thunder</a:t>
            </a:r>
          </a:p>
          <a:p>
            <a:r>
              <a:rPr lang="en-US" sz="2000" b="1" dirty="0"/>
              <a:t>11. </a:t>
            </a:r>
            <a:r>
              <a:rPr lang="en-US" sz="2000" dirty="0"/>
              <a:t>continental</a:t>
            </a:r>
          </a:p>
          <a:p>
            <a:r>
              <a:rPr lang="en-US" sz="2000" b="1" dirty="0"/>
              <a:t>12. </a:t>
            </a:r>
            <a:r>
              <a:rPr lang="en-US" sz="2000" dirty="0"/>
              <a:t>tornadoes</a:t>
            </a:r>
          </a:p>
          <a:p>
            <a:r>
              <a:rPr lang="en-US" sz="2000" b="1" dirty="0"/>
              <a:t>13. </a:t>
            </a:r>
            <a:r>
              <a:rPr lang="en-US" sz="2000" dirty="0"/>
              <a:t>tropical</a:t>
            </a:r>
          </a:p>
          <a:p>
            <a:r>
              <a:rPr lang="en-US" sz="2000" b="1" dirty="0"/>
              <a:t>14. </a:t>
            </a:r>
            <a:r>
              <a:rPr lang="en-US" sz="2000" dirty="0"/>
              <a:t>hurricane</a:t>
            </a:r>
            <a:endParaRPr lang="en-US" sz="2000" dirty="0" smtClean="0"/>
          </a:p>
        </p:txBody>
      </p:sp>
    </p:spTree>
    <p:extLst>
      <p:ext uri="{BB962C8B-B14F-4D97-AF65-F5344CB8AC3E}">
        <p14:creationId xmlns:p14="http://schemas.microsoft.com/office/powerpoint/2010/main" val="1937395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Vocabulary Lesson 3</a:t>
            </a:r>
            <a:endParaRPr lang="en-US" dirty="0"/>
          </a:p>
        </p:txBody>
      </p:sp>
      <p:sp>
        <p:nvSpPr>
          <p:cNvPr id="3" name="Content Placeholder 2"/>
          <p:cNvSpPr>
            <a:spLocks noGrp="1"/>
          </p:cNvSpPr>
          <p:nvPr>
            <p:ph idx="1"/>
          </p:nvPr>
        </p:nvSpPr>
        <p:spPr>
          <a:xfrm>
            <a:off x="533400" y="990600"/>
            <a:ext cx="8229600" cy="5410200"/>
          </a:xfrm>
        </p:spPr>
        <p:txBody>
          <a:bodyPr>
            <a:noAutofit/>
          </a:bodyPr>
          <a:lstStyle/>
          <a:p>
            <a:r>
              <a:rPr lang="en-US" sz="2800" b="1" dirty="0" smtClean="0"/>
              <a:t>Surface </a:t>
            </a:r>
            <a:r>
              <a:rPr lang="en-US" sz="2800" b="1" dirty="0"/>
              <a:t>report</a:t>
            </a:r>
            <a:r>
              <a:rPr lang="en-US" sz="2800" dirty="0"/>
              <a:t> describes a set of weather measurements made on Earth’s surface</a:t>
            </a:r>
          </a:p>
          <a:p>
            <a:r>
              <a:rPr lang="en-US" sz="2800" b="1" dirty="0"/>
              <a:t>upper-air report </a:t>
            </a:r>
            <a:r>
              <a:rPr lang="en-US" sz="2800" dirty="0"/>
              <a:t>describes wind, temperature, and humidity conditions above Earth’s surface</a:t>
            </a:r>
          </a:p>
          <a:p>
            <a:r>
              <a:rPr lang="en-US" sz="2800" b="1" dirty="0" smtClean="0"/>
              <a:t>Doppler radar </a:t>
            </a:r>
            <a:r>
              <a:rPr lang="en-US" sz="2800" dirty="0" smtClean="0"/>
              <a:t>specialized radar that can detect precipitation and movement of small particles and can approximate wind speed</a:t>
            </a:r>
          </a:p>
          <a:p>
            <a:r>
              <a:rPr lang="en-US" sz="2800" b="1" dirty="0"/>
              <a:t>isobar</a:t>
            </a:r>
            <a:r>
              <a:rPr lang="en-US" sz="2800" dirty="0"/>
              <a:t> line on a map used to connect all places where air pressure has the same value </a:t>
            </a:r>
            <a:endParaRPr lang="en-US" sz="2800" dirty="0" smtClean="0"/>
          </a:p>
          <a:p>
            <a:r>
              <a:rPr lang="en-US" sz="2800" b="1" dirty="0" smtClean="0"/>
              <a:t>computer </a:t>
            </a:r>
            <a:r>
              <a:rPr lang="en-US" sz="2800" b="1" dirty="0"/>
              <a:t>model </a:t>
            </a:r>
            <a:r>
              <a:rPr lang="en-US" sz="2800" dirty="0"/>
              <a:t>detailed program that solves a set of complex mathematical </a:t>
            </a:r>
            <a:r>
              <a:rPr lang="en-US" sz="2800" dirty="0" smtClean="0"/>
              <a:t>formulas</a:t>
            </a:r>
          </a:p>
        </p:txBody>
      </p:sp>
    </p:spTree>
    <p:extLst>
      <p:ext uri="{BB962C8B-B14F-4D97-AF65-F5344CB8AC3E}">
        <p14:creationId xmlns:p14="http://schemas.microsoft.com/office/powerpoint/2010/main" val="3429921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Content Vocabulary-Classwork</a:t>
            </a:r>
            <a:endParaRPr lang="en-US" dirty="0"/>
          </a:p>
        </p:txBody>
      </p:sp>
      <p:sp>
        <p:nvSpPr>
          <p:cNvPr id="3" name="Content Placeholder 2"/>
          <p:cNvSpPr>
            <a:spLocks noGrp="1"/>
          </p:cNvSpPr>
          <p:nvPr>
            <p:ph idx="1"/>
          </p:nvPr>
        </p:nvSpPr>
        <p:spPr/>
        <p:txBody>
          <a:bodyPr/>
          <a:lstStyle/>
          <a:p>
            <a:r>
              <a:rPr lang="en-US" dirty="0" smtClean="0"/>
              <a:t>Student who didn’t finish will do as a homework. </a:t>
            </a:r>
            <a:endParaRPr lang="en-US" dirty="0"/>
          </a:p>
        </p:txBody>
      </p:sp>
    </p:spTree>
    <p:extLst>
      <p:ext uri="{BB962C8B-B14F-4D97-AF65-F5344CB8AC3E}">
        <p14:creationId xmlns:p14="http://schemas.microsoft.com/office/powerpoint/2010/main" val="3613309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4 questions answer-Lesson 2 Weather Pattern. </a:t>
            </a:r>
            <a:endParaRPr lang="en-US" dirty="0"/>
          </a:p>
        </p:txBody>
      </p:sp>
    </p:spTree>
    <p:extLst>
      <p:ext uri="{BB962C8B-B14F-4D97-AF65-F5344CB8AC3E}">
        <p14:creationId xmlns:p14="http://schemas.microsoft.com/office/powerpoint/2010/main" val="2334867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848600" cy="1447799"/>
          </a:xfrm>
        </p:spPr>
        <p:txBody>
          <a:bodyPr/>
          <a:lstStyle/>
          <a:p>
            <a:r>
              <a:rPr lang="en-US" dirty="0" smtClean="0"/>
              <a:t>Warm up 5 minutes</a:t>
            </a:r>
            <a:br>
              <a:rPr lang="en-US" dirty="0" smtClean="0"/>
            </a:br>
            <a:r>
              <a:rPr lang="en-US" dirty="0" smtClean="0"/>
              <a:t>10-4-17 Wednesday</a:t>
            </a:r>
            <a:endParaRPr lang="en-US" dirty="0"/>
          </a:p>
        </p:txBody>
      </p:sp>
      <p:sp>
        <p:nvSpPr>
          <p:cNvPr id="3" name="Subtitle 2"/>
          <p:cNvSpPr>
            <a:spLocks noGrp="1"/>
          </p:cNvSpPr>
          <p:nvPr>
            <p:ph type="subTitle" idx="1"/>
          </p:nvPr>
        </p:nvSpPr>
        <p:spPr>
          <a:xfrm>
            <a:off x="762000" y="2057400"/>
            <a:ext cx="7924800" cy="4267200"/>
          </a:xfrm>
        </p:spPr>
        <p:txBody>
          <a:bodyPr>
            <a:normAutofit fontScale="92500" lnSpcReduction="10000"/>
          </a:bodyPr>
          <a:lstStyle/>
          <a:p>
            <a:pPr marL="514350" indent="-514350">
              <a:buAutoNum type="arabicPeriod"/>
            </a:pPr>
            <a:r>
              <a:rPr lang="en-US" dirty="0" smtClean="0"/>
              <a:t>Cloudy </a:t>
            </a:r>
            <a:r>
              <a:rPr lang="en-US" dirty="0"/>
              <a:t>and rainy weather is associated with a(n</a:t>
            </a:r>
            <a:r>
              <a:rPr lang="en-US" dirty="0" smtClean="0"/>
              <a:t>)_________ </a:t>
            </a:r>
            <a:r>
              <a:rPr lang="en-US" dirty="0"/>
              <a:t>air mass</a:t>
            </a:r>
            <a:r>
              <a:rPr lang="en-US" dirty="0" smtClean="0"/>
              <a:t>.</a:t>
            </a:r>
          </a:p>
          <a:p>
            <a:r>
              <a:rPr lang="en-US" b="1" dirty="0" smtClean="0">
                <a:solidFill>
                  <a:srgbClr val="FF0000"/>
                </a:solidFill>
              </a:rPr>
              <a:t>Answer; </a:t>
            </a:r>
            <a:r>
              <a:rPr lang="en-US" b="1" dirty="0">
                <a:solidFill>
                  <a:srgbClr val="FF0000"/>
                </a:solidFill>
              </a:rPr>
              <a:t>maritime polar</a:t>
            </a:r>
          </a:p>
          <a:p>
            <a:r>
              <a:rPr lang="en-US" b="1" dirty="0"/>
              <a:t>2. </a:t>
            </a:r>
            <a:r>
              <a:rPr lang="en-US" dirty="0"/>
              <a:t>A(n</a:t>
            </a:r>
            <a:r>
              <a:rPr lang="en-US" dirty="0" smtClean="0"/>
              <a:t>)_____ </a:t>
            </a:r>
            <a:r>
              <a:rPr lang="en-US" dirty="0"/>
              <a:t>front brings several days of steady rain or snow </a:t>
            </a:r>
            <a:r>
              <a:rPr lang="en-US" dirty="0" smtClean="0"/>
              <a:t>into an </a:t>
            </a:r>
            <a:r>
              <a:rPr lang="en-US" dirty="0"/>
              <a:t>area</a:t>
            </a:r>
            <a:r>
              <a:rPr lang="en-US" dirty="0" smtClean="0"/>
              <a:t>.</a:t>
            </a:r>
          </a:p>
          <a:p>
            <a:r>
              <a:rPr lang="en-US" dirty="0" smtClean="0">
                <a:solidFill>
                  <a:srgbClr val="FF0000"/>
                </a:solidFill>
              </a:rPr>
              <a:t>Answer; </a:t>
            </a:r>
            <a:r>
              <a:rPr lang="en-US" dirty="0">
                <a:solidFill>
                  <a:srgbClr val="FF0000"/>
                </a:solidFill>
              </a:rPr>
              <a:t>stationary</a:t>
            </a:r>
          </a:p>
          <a:p>
            <a:r>
              <a:rPr lang="en-US" b="1" dirty="0"/>
              <a:t>3. </a:t>
            </a:r>
            <a:r>
              <a:rPr lang="en-US" dirty="0"/>
              <a:t>A thunderstorm would likely cause severe flooding during </a:t>
            </a:r>
            <a:r>
              <a:rPr lang="en-US" dirty="0" err="1" smtClean="0"/>
              <a:t>its_________stage</a:t>
            </a:r>
            <a:r>
              <a:rPr lang="en-US" dirty="0" smtClean="0"/>
              <a:t>.</a:t>
            </a:r>
          </a:p>
          <a:p>
            <a:r>
              <a:rPr lang="en-US" dirty="0" smtClean="0">
                <a:solidFill>
                  <a:srgbClr val="FF0000"/>
                </a:solidFill>
              </a:rPr>
              <a:t>Answer; mature</a:t>
            </a:r>
          </a:p>
          <a:p>
            <a:endParaRPr lang="en-US" dirty="0"/>
          </a:p>
        </p:txBody>
      </p:sp>
    </p:spTree>
    <p:extLst>
      <p:ext uri="{BB962C8B-B14F-4D97-AF65-F5344CB8AC3E}">
        <p14:creationId xmlns:p14="http://schemas.microsoft.com/office/powerpoint/2010/main" val="137588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Homework Check/Bell Work 10 minutes</a:t>
            </a:r>
          </a:p>
          <a:p>
            <a:r>
              <a:rPr lang="en-US" dirty="0" smtClean="0"/>
              <a:t>2) Open Notebook Quiz- Plicker 10 minutes</a:t>
            </a:r>
          </a:p>
          <a:p>
            <a:r>
              <a:rPr lang="en-US" dirty="0" smtClean="0"/>
              <a:t>3)  Lesson 3 Introduction 15 minutes-Science Journal.</a:t>
            </a:r>
          </a:p>
          <a:p>
            <a:r>
              <a:rPr lang="en-US" dirty="0" smtClean="0"/>
              <a:t>4)  Content Vocabulary  5  minutes</a:t>
            </a:r>
          </a:p>
          <a:p>
            <a:r>
              <a:rPr lang="en-US" dirty="0" smtClean="0"/>
              <a:t>5) Homework</a:t>
            </a:r>
          </a:p>
          <a:p>
            <a:pPr marL="0" indent="0">
              <a:buNone/>
            </a:pPr>
            <a:endParaRPr lang="en-US" dirty="0" smtClean="0"/>
          </a:p>
          <a:p>
            <a:endParaRPr lang="en-US" dirty="0"/>
          </a:p>
        </p:txBody>
      </p:sp>
    </p:spTree>
    <p:extLst>
      <p:ext uri="{BB962C8B-B14F-4D97-AF65-F5344CB8AC3E}">
        <p14:creationId xmlns:p14="http://schemas.microsoft.com/office/powerpoint/2010/main" val="323233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Plicker-Open </a:t>
            </a:r>
            <a:r>
              <a:rPr lang="en-US" dirty="0" smtClean="0"/>
              <a:t>Notebook quiz</a:t>
            </a:r>
            <a:endParaRPr lang="en-US" dirty="0"/>
          </a:p>
        </p:txBody>
      </p:sp>
      <p:sp>
        <p:nvSpPr>
          <p:cNvPr id="3" name="Content Placeholder 2"/>
          <p:cNvSpPr>
            <a:spLocks noGrp="1"/>
          </p:cNvSpPr>
          <p:nvPr>
            <p:ph idx="1"/>
          </p:nvPr>
        </p:nvSpPr>
        <p:spPr/>
        <p:txBody>
          <a:bodyPr/>
          <a:lstStyle/>
          <a:p>
            <a:r>
              <a:rPr lang="en-US" dirty="0" smtClean="0"/>
              <a:t>There are 10 question each question 10 point.</a:t>
            </a:r>
          </a:p>
          <a:p>
            <a:r>
              <a:rPr lang="en-US" dirty="0" smtClean="0"/>
              <a:t>You are going to use </a:t>
            </a:r>
            <a:r>
              <a:rPr lang="en-US" dirty="0" err="1" smtClean="0"/>
              <a:t>plicker</a:t>
            </a:r>
            <a:r>
              <a:rPr lang="en-US" dirty="0" smtClean="0"/>
              <a:t> to answer question. You need to put the letter upside for the answer you want to pick.</a:t>
            </a:r>
          </a:p>
          <a:p>
            <a:r>
              <a:rPr lang="en-US" dirty="0" smtClean="0"/>
              <a:t>If you talked or say the answer your answer will not scan from the teacher and you got automatically get 0.</a:t>
            </a:r>
          </a:p>
          <a:p>
            <a:r>
              <a:rPr lang="en-US" dirty="0" smtClean="0"/>
              <a:t>Review video</a:t>
            </a:r>
          </a:p>
          <a:p>
            <a:endParaRPr lang="en-US" dirty="0"/>
          </a:p>
        </p:txBody>
      </p:sp>
    </p:spTree>
    <p:extLst>
      <p:ext uri="{BB962C8B-B14F-4D97-AF65-F5344CB8AC3E}">
        <p14:creationId xmlns:p14="http://schemas.microsoft.com/office/powerpoint/2010/main" val="3293587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smtClean="0"/>
              <a:t>Weather Forecasts</a:t>
            </a:r>
            <a:endParaRPr lang="en-US" dirty="0"/>
          </a:p>
        </p:txBody>
      </p:sp>
    </p:spTree>
    <p:extLst>
      <p:ext uri="{BB962C8B-B14F-4D97-AF65-F5344CB8AC3E}">
        <p14:creationId xmlns:p14="http://schemas.microsoft.com/office/powerpoint/2010/main" val="559029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a:xfrm>
            <a:off x="1219200" y="2819400"/>
            <a:ext cx="6951133" cy="3429001"/>
          </a:xfrm>
        </p:spPr>
        <p:txBody>
          <a:bodyPr>
            <a:normAutofit fontScale="77500" lnSpcReduction="20000"/>
          </a:bodyPr>
          <a:lstStyle/>
          <a:p>
            <a:r>
              <a:rPr lang="en-US" dirty="0"/>
              <a:t>Weather variables are measured every day at locations around the world</a:t>
            </a:r>
            <a:r>
              <a:rPr lang="en-US" dirty="0" smtClean="0"/>
              <a:t>.</a:t>
            </a:r>
          </a:p>
          <a:p>
            <a:r>
              <a:rPr lang="en-US" sz="2800" dirty="0" smtClean="0">
                <a:solidFill>
                  <a:srgbClr val="FF0000"/>
                </a:solidFill>
              </a:rPr>
              <a:t>Agree</a:t>
            </a:r>
            <a:r>
              <a:rPr lang="en-US" sz="2800" dirty="0">
                <a:solidFill>
                  <a:srgbClr val="FF0000"/>
                </a:solidFill>
              </a:rPr>
              <a:t>. A package of instruments on a weather balloon, called a radiosonde, sends reports twice daily from hundreds of locations around the world</a:t>
            </a:r>
          </a:p>
          <a:p>
            <a:r>
              <a:rPr lang="en-US" dirty="0"/>
              <a:t>Modern weather forecasts are done using computers</a:t>
            </a:r>
            <a:r>
              <a:rPr lang="en-US" dirty="0" smtClean="0"/>
              <a:t>.</a:t>
            </a:r>
          </a:p>
          <a:p>
            <a:r>
              <a:rPr lang="en-US" sz="2600" dirty="0">
                <a:solidFill>
                  <a:srgbClr val="FF0000"/>
                </a:solidFill>
              </a:rPr>
              <a:t>Agree. Computer models solve mathematical formulas to predict temperature, wind, rain, snow, and types of clouds</a:t>
            </a:r>
            <a:r>
              <a:rPr lang="en-US" dirty="0"/>
              <a:t>.</a:t>
            </a:r>
          </a:p>
          <a:p>
            <a:endParaRPr lang="en-US" dirty="0"/>
          </a:p>
        </p:txBody>
      </p:sp>
      <p:sp>
        <p:nvSpPr>
          <p:cNvPr id="4" name="Text Placeholder 3"/>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Tree>
    <p:extLst>
      <p:ext uri="{BB962C8B-B14F-4D97-AF65-F5344CB8AC3E}">
        <p14:creationId xmlns:p14="http://schemas.microsoft.com/office/powerpoint/2010/main" val="411658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
        <p:nvSpPr>
          <p:cNvPr id="4" name="Text Placeholder 3"/>
          <p:cNvSpPr>
            <a:spLocks noGrp="1"/>
          </p:cNvSpPr>
          <p:nvPr>
            <p:ph type="body" sz="quarter" idx="23"/>
          </p:nvPr>
        </p:nvSpPr>
        <p:spPr/>
        <p:txBody>
          <a:bodyPr>
            <a:normAutofit fontScale="92500" lnSpcReduction="20000"/>
          </a:bodyPr>
          <a:lstStyle/>
          <a:p>
            <a:r>
              <a:rPr lang="en-US" dirty="0"/>
              <a:t>What instruments are used to measure weather variables</a:t>
            </a:r>
            <a:r>
              <a:rPr lang="en-US" dirty="0" smtClean="0"/>
              <a:t>?</a:t>
            </a:r>
          </a:p>
          <a:p>
            <a:r>
              <a:rPr lang="en-US" dirty="0">
                <a:solidFill>
                  <a:srgbClr val="FF0000"/>
                </a:solidFill>
              </a:rPr>
              <a:t>Thermometers, barometers, anemometers, radiosondes, satellites, and Doppler radar are used to measure variables</a:t>
            </a:r>
          </a:p>
          <a:p>
            <a:r>
              <a:rPr lang="en-US" dirty="0"/>
              <a:t>How are computer models used to predict the weather</a:t>
            </a:r>
            <a:r>
              <a:rPr lang="en-US" dirty="0" smtClean="0"/>
              <a:t>?</a:t>
            </a:r>
          </a:p>
          <a:p>
            <a:r>
              <a:rPr lang="en-US" sz="2600" dirty="0">
                <a:solidFill>
                  <a:srgbClr val="FF0000"/>
                </a:solidFill>
              </a:rPr>
              <a:t>Computer models use complex mathematical formulas to predict temperature, wind, cloud formation, and precipitation.</a:t>
            </a:r>
          </a:p>
          <a:p>
            <a:endParaRPr lang="en-US" dirty="0"/>
          </a:p>
          <a:p>
            <a:endParaRPr lang="en-US" dirty="0"/>
          </a:p>
        </p:txBody>
      </p:sp>
    </p:spTree>
    <p:extLst>
      <p:ext uri="{BB962C8B-B14F-4D97-AF65-F5344CB8AC3E}">
        <p14:creationId xmlns:p14="http://schemas.microsoft.com/office/powerpoint/2010/main" val="75412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 calcmode="lin" valueType="num">
                                      <p:cBhvr additive="base">
                                        <p:cTn id="1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INQUIRY</a:t>
            </a:r>
            <a:endParaRPr lang="en-US" dirty="0"/>
          </a:p>
        </p:txBody>
      </p:sp>
      <p:sp>
        <p:nvSpPr>
          <p:cNvPr id="5" name="Text Placeholder 4"/>
          <p:cNvSpPr>
            <a:spLocks noGrp="1"/>
          </p:cNvSpPr>
          <p:nvPr>
            <p:ph type="body" idx="1"/>
          </p:nvPr>
        </p:nvSpPr>
        <p:spPr/>
        <p:txBody>
          <a:bodyPr>
            <a:normAutofit fontScale="77500" lnSpcReduction="20000"/>
          </a:bodyPr>
          <a:lstStyle/>
          <a:p>
            <a:endParaRPr lang="en-US" dirty="0" smtClean="0"/>
          </a:p>
          <a:p>
            <a:r>
              <a:rPr lang="en-US" dirty="0" smtClean="0"/>
              <a:t>What’s </a:t>
            </a:r>
            <a:r>
              <a:rPr lang="en-US" dirty="0"/>
              <a:t>inside?</a:t>
            </a:r>
          </a:p>
          <a:p>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Look at the photo at the beginning of the lesson. Information about weather variables is collected by the weather radar station shown here. Data, such as the amount of rain falling in a weather system, help meteorologists make accurate predictions about severe weather. </a:t>
            </a:r>
            <a:endParaRPr lang="en-US" dirty="0" smtClean="0"/>
          </a:p>
          <a:p>
            <a:r>
              <a:rPr lang="en-US" dirty="0" smtClean="0"/>
              <a:t>What </a:t>
            </a:r>
            <a:r>
              <a:rPr lang="en-US" dirty="0"/>
              <a:t>other instruments do meteorologists use to forecast weather? </a:t>
            </a:r>
            <a:endParaRPr lang="en-US" dirty="0" smtClean="0"/>
          </a:p>
          <a:p>
            <a:r>
              <a:rPr lang="en-US" dirty="0" smtClean="0"/>
              <a:t>How </a:t>
            </a:r>
            <a:r>
              <a:rPr lang="en-US" dirty="0"/>
              <a:t>do they collect and use data?</a:t>
            </a:r>
          </a:p>
          <a:p>
            <a:endParaRPr lang="en-US" dirty="0"/>
          </a:p>
        </p:txBody>
      </p:sp>
      <p:sp>
        <p:nvSpPr>
          <p:cNvPr id="7" name="Text Placeholder 6"/>
          <p:cNvSpPr>
            <a:spLocks noGrp="1"/>
          </p:cNvSpPr>
          <p:nvPr>
            <p:ph type="body" sz="quarter" idx="3"/>
          </p:nvPr>
        </p:nvSpPr>
        <p:spPr/>
        <p:txBody>
          <a:bodyPr/>
          <a:lstStyle/>
          <a:p>
            <a:pPr algn="ctr"/>
            <a:r>
              <a:rPr lang="en-US" dirty="0" smtClean="0"/>
              <a:t>RADAR STATION </a:t>
            </a:r>
            <a:endParaRPr lang="en-US" dirty="0"/>
          </a:p>
        </p:txBody>
      </p:sp>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8200" y="2174875"/>
            <a:ext cx="4190999" cy="395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945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p:txBody>
          <a:bodyPr/>
          <a:lstStyle/>
          <a:p>
            <a:r>
              <a:rPr lang="en-US" dirty="0"/>
              <a:t>surface report</a:t>
            </a:r>
          </a:p>
          <a:p>
            <a:r>
              <a:rPr lang="en-US" dirty="0"/>
              <a:t>upper-air report</a:t>
            </a:r>
          </a:p>
          <a:p>
            <a:r>
              <a:rPr lang="en-US" dirty="0"/>
              <a:t>Doppler radar</a:t>
            </a:r>
          </a:p>
          <a:p>
            <a:r>
              <a:rPr lang="en-US" dirty="0"/>
              <a:t>isobar</a:t>
            </a:r>
          </a:p>
          <a:p>
            <a:r>
              <a:rPr lang="en-US" dirty="0"/>
              <a:t>computer model</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Tree>
    <p:extLst>
      <p:ext uri="{BB962C8B-B14F-4D97-AF65-F5344CB8AC3E}">
        <p14:creationId xmlns:p14="http://schemas.microsoft.com/office/powerpoint/2010/main" val="1139002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572</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Content Practice-Check Your Homework ANSWER</vt:lpstr>
      <vt:lpstr>Warm up 5 minutes 10-4-17 Wednesday</vt:lpstr>
      <vt:lpstr>Today Agenda</vt:lpstr>
      <vt:lpstr>Plicker-Open Notebook quiz</vt:lpstr>
      <vt:lpstr>PowerPoint Presentation</vt:lpstr>
      <vt:lpstr>PowerPoint Presentation</vt:lpstr>
      <vt:lpstr>PowerPoint Presentation</vt:lpstr>
      <vt:lpstr>INQUIRY</vt:lpstr>
      <vt:lpstr>PowerPoint Presentation</vt:lpstr>
      <vt:lpstr>Vocabulary Lesson 3</vt:lpstr>
      <vt:lpstr>Content Vocabulary-Classwork</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Practice-Check Your Homework</dc:title>
  <dc:creator>TMSA</dc:creator>
  <cp:lastModifiedBy>TMSA</cp:lastModifiedBy>
  <cp:revision>11</cp:revision>
  <dcterms:created xsi:type="dcterms:W3CDTF">2006-08-16T00:00:00Z</dcterms:created>
  <dcterms:modified xsi:type="dcterms:W3CDTF">2017-10-04T18:37:25Z</dcterms:modified>
</cp:coreProperties>
</file>