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2" r:id="rId3"/>
    <p:sldId id="263" r:id="rId4"/>
    <p:sldId id="256" r:id="rId5"/>
    <p:sldId id="257" r:id="rId6"/>
    <p:sldId id="258" r:id="rId7"/>
    <p:sldId id="259" r:id="rId8"/>
    <p:sldId id="260" r:id="rId9"/>
    <p:sldId id="261" r:id="rId10"/>
    <p:sldId id="265" r:id="rId11"/>
    <p:sldId id="266" r:id="rId12"/>
    <p:sldId id="271" r:id="rId13"/>
    <p:sldId id="270" r:id="rId14"/>
    <p:sldId id="274" r:id="rId15"/>
    <p:sldId id="272" r:id="rId16"/>
    <p:sldId id="275"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pter Op-SD">
    <p:spTree>
      <p:nvGrpSpPr>
        <p:cNvPr id="1" name=""/>
        <p:cNvGrpSpPr/>
        <p:nvPr/>
      </p:nvGrpSpPr>
      <p:grpSpPr>
        <a:xfrm>
          <a:off x="0" y="0"/>
          <a:ext cx="0" cy="0"/>
          <a:chOff x="0" y="0"/>
          <a:chExt cx="0" cy="0"/>
        </a:xfrm>
      </p:grpSpPr>
      <p:sp>
        <p:nvSpPr>
          <p:cNvPr id="7"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1" name="TextBox 1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6"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8"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9" name="Rounded Rectangle 18"/>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ounded Rectangle 19"/>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2" name="TextBox 1"/>
          <p:cNvSpPr txBox="1"/>
          <p:nvPr userDrawn="1"/>
        </p:nvSpPr>
        <p:spPr>
          <a:xfrm>
            <a:off x="1301640" y="2963329"/>
            <a:ext cx="6868693" cy="1723549"/>
          </a:xfrm>
          <a:prstGeom prst="rect">
            <a:avLst/>
          </a:prstGeom>
          <a:noFill/>
        </p:spPr>
        <p:txBody>
          <a:bodyPr wrap="square" rtlCol="0">
            <a:spAutoFit/>
          </a:bodyPr>
          <a:lstStyle/>
          <a:p>
            <a:pPr>
              <a:spcAft>
                <a:spcPts val="1200"/>
              </a:spcAft>
            </a:pPr>
            <a:r>
              <a:rPr lang="en-US" altLang="en-US" sz="2400" b="0" i="0" dirty="0" smtClean="0">
                <a:solidFill>
                  <a:schemeClr val="tx1">
                    <a:lumMod val="65000"/>
                    <a:lumOff val="35000"/>
                  </a:schemeClr>
                </a:solidFill>
                <a:latin typeface="Proxima Nova"/>
                <a:ea typeface="Arial Unicode MS" pitchFamily="1" charset="0"/>
                <a:cs typeface="Proxima Nova"/>
              </a:rPr>
              <a:t>Before you begin, decide if you agree or disagree with each of these statements. </a:t>
            </a:r>
          </a:p>
          <a:p>
            <a:pPr>
              <a:spcAft>
                <a:spcPts val="1200"/>
              </a:spcAft>
            </a:pPr>
            <a:r>
              <a:rPr lang="en-US" altLang="en-US" sz="2400" b="0" i="0" dirty="0" smtClean="0">
                <a:solidFill>
                  <a:schemeClr val="tx1">
                    <a:lumMod val="65000"/>
                    <a:lumOff val="35000"/>
                  </a:schemeClr>
                </a:solidFill>
                <a:latin typeface="Proxima Nova"/>
                <a:ea typeface="Arial Unicode MS" pitchFamily="1" charset="0"/>
                <a:cs typeface="Proxima Nova"/>
              </a:rPr>
              <a:t>As you view this presentation, see if you change your mind about any of the statements.</a:t>
            </a:r>
            <a:endParaRPr lang="en-US" altLang="en-US" sz="2400" b="0" i="0" dirty="0">
              <a:solidFill>
                <a:schemeClr val="tx1">
                  <a:lumMod val="65000"/>
                  <a:lumOff val="35000"/>
                </a:schemeClr>
              </a:solidFill>
              <a:latin typeface="Proxima Nova"/>
              <a:ea typeface="Arial Unicode MS" pitchFamily="1" charset="0"/>
              <a:cs typeface="Proxima Nova"/>
            </a:endParaRPr>
          </a:p>
        </p:txBody>
      </p:sp>
      <p:sp>
        <p:nvSpPr>
          <p:cNvPr id="12" name="TextBox 11"/>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What do you think?</a:t>
            </a:r>
          </a:p>
        </p:txBody>
      </p:sp>
    </p:spTree>
    <p:extLst>
      <p:ext uri="{BB962C8B-B14F-4D97-AF65-F5344CB8AC3E}">
        <p14:creationId xmlns:p14="http://schemas.microsoft.com/office/powerpoint/2010/main" val="9522501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hapter Op-SD-2LnHd">
    <p:spTree>
      <p:nvGrpSpPr>
        <p:cNvPr id="1" name=""/>
        <p:cNvGrpSpPr/>
        <p:nvPr/>
      </p:nvGrpSpPr>
      <p:grpSpPr>
        <a:xfrm>
          <a:off x="0" y="0"/>
          <a:ext cx="0" cy="0"/>
          <a:chOff x="0" y="0"/>
          <a:chExt cx="0" cy="0"/>
        </a:xfrm>
      </p:grpSpPr>
      <p:sp>
        <p:nvSpPr>
          <p:cNvPr id="24" name="Rounded Rectangle 23"/>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16" name="Rounded Rectangle 15"/>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 Placeholder 2"/>
          <p:cNvSpPr>
            <a:spLocks noGrp="1"/>
          </p:cNvSpPr>
          <p:nvPr>
            <p:ph type="body" sz="quarter" idx="21" hasCustomPrompt="1"/>
          </p:nvPr>
        </p:nvSpPr>
        <p:spPr>
          <a:xfrm>
            <a:off x="1301640" y="2963329"/>
            <a:ext cx="6868693" cy="3285072"/>
          </a:xfrm>
          <a:prstGeom prst="rect">
            <a:avLst/>
          </a:prstGeom>
        </p:spPr>
        <p:txBody>
          <a:bodyPr vert="horz"/>
          <a:lstStyle>
            <a:lvl1pPr marL="457200" marR="0" indent="-457200" algn="l" defTabSz="457200" rtl="0" eaLnBrk="1" fontAlgn="auto" latinLnBrk="0" hangingPunct="1">
              <a:lnSpc>
                <a:spcPct val="100000"/>
              </a:lnSpc>
              <a:spcBef>
                <a:spcPts val="300"/>
              </a:spcBef>
              <a:spcAft>
                <a:spcPts val="1200"/>
              </a:spcAft>
              <a:buClrTx/>
              <a:buSzTx/>
              <a:buFont typeface="Arial" panose="020B0604020202020204" pitchFamily="34" charset="0"/>
              <a:buChar char="•"/>
              <a:tabLst>
                <a:tab pos="2273300" algn="l"/>
              </a:tabLst>
              <a:defRPr sz="2400" b="0" i="0">
                <a:solidFill>
                  <a:schemeClr val="tx1">
                    <a:lumMod val="65000"/>
                    <a:lumOff val="35000"/>
                  </a:schemeClr>
                </a:solidFill>
                <a:latin typeface="Proxima Nova"/>
                <a:cs typeface="Proxima Nova"/>
              </a:defRPr>
            </a:lvl1pPr>
            <a:lvl2pPr marL="457200" indent="0">
              <a:buNone/>
              <a:defRPr>
                <a:latin typeface="Verdana"/>
                <a:cs typeface="Verdana"/>
              </a:defRPr>
            </a:lvl2pPr>
            <a:lvl3pPr marL="914400" indent="0">
              <a:buNone/>
              <a:defRPr>
                <a:latin typeface="Verdana"/>
                <a:cs typeface="Verdana"/>
              </a:defRPr>
            </a:lvl3pPr>
            <a:lvl4pPr marL="1371600" indent="0">
              <a:buNone/>
              <a:defRPr>
                <a:latin typeface="Verdana"/>
                <a:cs typeface="Verdana"/>
              </a:defRPr>
            </a:lvl4pPr>
            <a:lvl5pPr marL="1828800" indent="0">
              <a:buNone/>
              <a:defRPr>
                <a:latin typeface="Verdana"/>
                <a:cs typeface="Verdana"/>
              </a:defRPr>
            </a:lvl5pPr>
          </a:lstStyle>
          <a:p>
            <a:pPr lvl="0"/>
            <a:r>
              <a:rPr lang="en-US" dirty="0" smtClean="0"/>
              <a:t>Text</a:t>
            </a:r>
          </a:p>
          <a:p>
            <a:pPr lvl="0"/>
            <a:r>
              <a:rPr lang="en-US" dirty="0" smtClean="0"/>
              <a:t>Text</a:t>
            </a:r>
          </a:p>
        </p:txBody>
      </p:sp>
      <p:sp>
        <p:nvSpPr>
          <p:cNvPr id="20"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21" name="TextBox 2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2"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3"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1" name="TextBox 10"/>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Do you agree or disagree?</a:t>
            </a:r>
          </a:p>
        </p:txBody>
      </p:sp>
    </p:spTree>
    <p:extLst>
      <p:ext uri="{BB962C8B-B14F-4D97-AF65-F5344CB8AC3E}">
        <p14:creationId xmlns:p14="http://schemas.microsoft.com/office/powerpoint/2010/main" val="20604837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hapter Op-DD">
    <p:spTree>
      <p:nvGrpSpPr>
        <p:cNvPr id="1" name=""/>
        <p:cNvGrpSpPr/>
        <p:nvPr/>
      </p:nvGrpSpPr>
      <p:grpSpPr>
        <a:xfrm>
          <a:off x="0" y="0"/>
          <a:ext cx="0" cy="0"/>
          <a:chOff x="0" y="0"/>
          <a:chExt cx="0" cy="0"/>
        </a:xfrm>
      </p:grpSpPr>
      <p:sp>
        <p:nvSpPr>
          <p:cNvPr id="15" name="TextBox 14"/>
          <p:cNvSpPr txBox="1"/>
          <p:nvPr userDrawn="1"/>
        </p:nvSpPr>
        <p:spPr>
          <a:xfrm>
            <a:off x="1874309" y="1629023"/>
            <a:ext cx="6118227" cy="461665"/>
          </a:xfrm>
          <a:prstGeom prst="rect">
            <a:avLst/>
          </a:prstGeom>
          <a:noFill/>
        </p:spPr>
        <p:txBody>
          <a:bodyPr wrap="square" lIns="0" rtlCol="0">
            <a:spAutoFit/>
          </a:bodyPr>
          <a:lstStyle/>
          <a:p>
            <a:r>
              <a:rPr lang="en-US" sz="2300" b="1" i="0" dirty="0" smtClean="0">
                <a:latin typeface="Proxima Nova"/>
                <a:cs typeface="Proxima Nova"/>
              </a:rPr>
              <a:t>Key</a:t>
            </a:r>
            <a:r>
              <a:rPr lang="en-US" sz="2300" b="1" i="0" baseline="0" dirty="0" smtClean="0">
                <a:latin typeface="Proxima Nova"/>
                <a:cs typeface="Proxima Nova"/>
              </a:rPr>
              <a:t> Concepts/</a:t>
            </a:r>
            <a:r>
              <a:rPr lang="en-US" sz="2300" b="1" i="0" dirty="0" smtClean="0">
                <a:latin typeface="Proxima Nova"/>
                <a:cs typeface="Proxima Nova"/>
              </a:rPr>
              <a:t>Essential Question</a:t>
            </a:r>
            <a:r>
              <a:rPr lang="en-US" sz="2300" b="1" i="0" baseline="0" dirty="0" smtClean="0">
                <a:latin typeface="Proxima Nova"/>
                <a:cs typeface="Proxima Nova"/>
              </a:rPr>
              <a:t>s</a:t>
            </a:r>
            <a:endParaRPr lang="en-US" sz="2300" b="1" i="0" dirty="0">
              <a:latin typeface="Proxima Nova"/>
              <a:cs typeface="Proxima Nova"/>
            </a:endParaRPr>
          </a:p>
        </p:txBody>
      </p:sp>
      <p:sp>
        <p:nvSpPr>
          <p:cNvPr id="11"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2" name="TextBox 11"/>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3"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4"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6" name="Text Placeholder 2"/>
          <p:cNvSpPr>
            <a:spLocks noGrp="1"/>
          </p:cNvSpPr>
          <p:nvPr>
            <p:ph type="body" sz="quarter" idx="23" hasCustomPrompt="1"/>
          </p:nvPr>
        </p:nvSpPr>
        <p:spPr>
          <a:xfrm>
            <a:off x="1786109" y="2271304"/>
            <a:ext cx="6384226" cy="3892425"/>
          </a:xfrm>
          <a:prstGeom prst="rect">
            <a:avLst/>
          </a:prstGeom>
        </p:spPr>
        <p:txBody>
          <a:bodyPr vert="horz"/>
          <a:lstStyle>
            <a:lvl1pPr marL="342900" marR="0" indent="-342900" algn="l" defTabSz="457200" rtl="0" eaLnBrk="1" fontAlgn="auto" latinLnBrk="0" hangingPunct="1">
              <a:lnSpc>
                <a:spcPct val="100000"/>
              </a:lnSpc>
              <a:spcBef>
                <a:spcPts val="300"/>
              </a:spcBef>
              <a:spcAft>
                <a:spcPts val="1200"/>
              </a:spcAft>
              <a:buClrTx/>
              <a:buSzTx/>
              <a:buFont typeface="Arial"/>
              <a:buChar char="•"/>
              <a:tabLst/>
              <a:defRPr sz="2400" b="0" i="0">
                <a:solidFill>
                  <a:schemeClr val="tx1">
                    <a:lumMod val="65000"/>
                    <a:lumOff val="35000"/>
                  </a:schemeClr>
                </a:solidFill>
                <a:latin typeface="Proxima Nova"/>
                <a:cs typeface="Proxima Nova"/>
              </a:defRPr>
            </a:lvl1pPr>
          </a:lstStyle>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p:txBody>
      </p:sp>
      <p:pic>
        <p:nvPicPr>
          <p:cNvPr id="22" name="Picture 21" descr="MA_Key-Concept_no-check-888002.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29118" t="50494" r="26627" b="33951"/>
          <a:stretch/>
        </p:blipFill>
        <p:spPr>
          <a:xfrm>
            <a:off x="924729" y="1719409"/>
            <a:ext cx="827871" cy="376577"/>
          </a:xfrm>
          <a:prstGeom prst="rect">
            <a:avLst/>
          </a:prstGeom>
        </p:spPr>
      </p:pic>
    </p:spTree>
    <p:extLst>
      <p:ext uri="{BB962C8B-B14F-4D97-AF65-F5344CB8AC3E}">
        <p14:creationId xmlns:p14="http://schemas.microsoft.com/office/powerpoint/2010/main" val="289841459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16" name="TextBox 15"/>
          <p:cNvSpPr txBox="1"/>
          <p:nvPr userDrawn="1"/>
        </p:nvSpPr>
        <p:spPr>
          <a:xfrm>
            <a:off x="989955" y="1645957"/>
            <a:ext cx="4685978" cy="461665"/>
          </a:xfrm>
          <a:prstGeom prst="rect">
            <a:avLst/>
          </a:prstGeom>
          <a:noFill/>
        </p:spPr>
        <p:txBody>
          <a:bodyPr wrap="square" lIns="0" rtlCol="0">
            <a:spAutoFit/>
          </a:bodyPr>
          <a:lstStyle/>
          <a:p>
            <a:r>
              <a:rPr lang="en-US" sz="2400" b="1" i="0" dirty="0" smtClean="0">
                <a:latin typeface="Proxima Nova"/>
                <a:cs typeface="Proxima Nova"/>
              </a:rPr>
              <a:t>Vocabulary</a:t>
            </a:r>
            <a:endParaRPr lang="en-US" sz="2400" b="1" i="0" dirty="0">
              <a:latin typeface="Proxima Nova"/>
              <a:cs typeface="Proxima Nova"/>
            </a:endParaRPr>
          </a:p>
        </p:txBody>
      </p:sp>
      <p:sp>
        <p:nvSpPr>
          <p:cNvPr id="17" name="TextBox 16"/>
          <p:cNvSpPr txBox="1"/>
          <p:nvPr userDrawn="1"/>
        </p:nvSpPr>
        <p:spPr>
          <a:xfrm>
            <a:off x="989955" y="2309303"/>
            <a:ext cx="5838825" cy="369332"/>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i="0" dirty="0" smtClean="0">
                <a:solidFill>
                  <a:schemeClr val="tx1">
                    <a:lumMod val="65000"/>
                    <a:lumOff val="35000"/>
                  </a:schemeClr>
                </a:solidFill>
                <a:latin typeface="Proxima Nova"/>
                <a:cs typeface="Proxima Nova"/>
              </a:rPr>
              <a:t>Watch out for these words!</a:t>
            </a:r>
          </a:p>
        </p:txBody>
      </p:sp>
      <p:sp>
        <p:nvSpPr>
          <p:cNvPr id="19" name="Text Placeholder 3"/>
          <p:cNvSpPr>
            <a:spLocks noGrp="1"/>
          </p:cNvSpPr>
          <p:nvPr>
            <p:ph type="body" sz="quarter" idx="21" hasCustomPrompt="1"/>
          </p:nvPr>
        </p:nvSpPr>
        <p:spPr>
          <a:xfrm>
            <a:off x="984659" y="2836322"/>
            <a:ext cx="6834117" cy="3090779"/>
          </a:xfrm>
          <a:prstGeom prst="rect">
            <a:avLst/>
          </a:prstGeom>
        </p:spPr>
        <p:txBody>
          <a:bodyPr vert="horz" lIns="0" numCol="2" spcCol="152400"/>
          <a:lstStyle>
            <a:lvl1pPr marL="342900" marR="0" indent="-342900" algn="l" defTabSz="457200" rtl="0" eaLnBrk="1" fontAlgn="auto" latinLnBrk="0" hangingPunct="1">
              <a:lnSpc>
                <a:spcPct val="100000"/>
              </a:lnSpc>
              <a:spcBef>
                <a:spcPts val="600"/>
              </a:spcBef>
              <a:spcAft>
                <a:spcPts val="600"/>
              </a:spcAft>
              <a:buClrTx/>
              <a:buSzTx/>
              <a:buFont typeface="Arial"/>
              <a:buChar char="•"/>
              <a:tabLst/>
              <a:defRPr sz="2400" b="0" i="0">
                <a:solidFill>
                  <a:schemeClr val="tx1">
                    <a:lumMod val="65000"/>
                    <a:lumOff val="35000"/>
                  </a:schemeClr>
                </a:solidFill>
                <a:latin typeface="Proxima Nova"/>
                <a:cs typeface="Proxima Nova"/>
              </a:defRPr>
            </a:lvl1pPr>
            <a:lvl2pPr marL="800100" indent="-342900">
              <a:buFont typeface="Arial"/>
              <a:buChar char="•"/>
              <a:defRPr sz="2400">
                <a:solidFill>
                  <a:schemeClr val="tx1">
                    <a:lumMod val="65000"/>
                    <a:lumOff val="35000"/>
                  </a:schemeClr>
                </a:solidFill>
                <a:latin typeface="Verdana"/>
                <a:cs typeface="Verdana"/>
              </a:defRPr>
            </a:lvl2pPr>
            <a:lvl3pPr marL="1257300" indent="-342900">
              <a:buFont typeface="Arial"/>
              <a:buChar char="•"/>
              <a:defRPr sz="2400">
                <a:solidFill>
                  <a:schemeClr val="tx1">
                    <a:lumMod val="65000"/>
                    <a:lumOff val="35000"/>
                  </a:schemeClr>
                </a:solidFill>
                <a:latin typeface="Verdana"/>
                <a:cs typeface="Verdana"/>
              </a:defRPr>
            </a:lvl3pPr>
            <a:lvl4pPr marL="1714500" indent="-342900">
              <a:buFont typeface="Arial"/>
              <a:buChar char="•"/>
              <a:defRPr sz="2400">
                <a:solidFill>
                  <a:schemeClr val="tx1">
                    <a:lumMod val="65000"/>
                    <a:lumOff val="35000"/>
                  </a:schemeClr>
                </a:solidFill>
                <a:latin typeface="Verdana"/>
                <a:cs typeface="Verdana"/>
              </a:defRPr>
            </a:lvl4pPr>
            <a:lvl5pPr marL="2171700" indent="-342900">
              <a:buFont typeface="Arial"/>
              <a:buChar char="•"/>
              <a:defRPr sz="2400">
                <a:solidFill>
                  <a:schemeClr val="tx1">
                    <a:lumMod val="65000"/>
                    <a:lumOff val="35000"/>
                  </a:schemeClr>
                </a:solidFill>
                <a:latin typeface="Verdana"/>
                <a:cs typeface="Verdana"/>
              </a:defRPr>
            </a:lvl5pPr>
          </a:lstStyle>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lvl="0"/>
            <a:endParaRPr lang="en-US" dirty="0" smtClean="0"/>
          </a:p>
        </p:txBody>
      </p:sp>
      <p:sp>
        <p:nvSpPr>
          <p:cNvPr id="15"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8" name="TextBox 17"/>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0"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1"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Tree>
    <p:extLst>
      <p:ext uri="{BB962C8B-B14F-4D97-AF65-F5344CB8AC3E}">
        <p14:creationId xmlns:p14="http://schemas.microsoft.com/office/powerpoint/2010/main" val="11119461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onnected.mcgraw-hill.com/c2j/resourceLibrary.do?bookId=ZVM9O1CFVLPB512XE13QEGCSJO&amp;libraryId=Q27DC32K2DSO4WXBY2WGZQ9OS1&amp;mode=BROWS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CHECK </a:t>
            </a:r>
            <a:endParaRPr lang="en-US" dirty="0"/>
          </a:p>
        </p:txBody>
      </p:sp>
      <p:sp>
        <p:nvSpPr>
          <p:cNvPr id="3" name="Content Placeholder 2"/>
          <p:cNvSpPr>
            <a:spLocks noGrp="1"/>
          </p:cNvSpPr>
          <p:nvPr>
            <p:ph idx="1"/>
          </p:nvPr>
        </p:nvSpPr>
        <p:spPr>
          <a:xfrm>
            <a:off x="381000" y="1143000"/>
            <a:ext cx="8458200" cy="5486400"/>
          </a:xfrm>
        </p:spPr>
        <p:txBody>
          <a:bodyPr>
            <a:noAutofit/>
          </a:bodyPr>
          <a:lstStyle/>
          <a:p>
            <a:r>
              <a:rPr lang="en-US" sz="2400" b="1" dirty="0" smtClean="0"/>
              <a:t>School to Home</a:t>
            </a:r>
          </a:p>
          <a:p>
            <a:r>
              <a:rPr lang="en-US" sz="2400" dirty="0" smtClean="0"/>
              <a:t>1)</a:t>
            </a:r>
            <a:r>
              <a:rPr lang="en-US" sz="2400" dirty="0"/>
              <a:t> Low-pressure systems create clouds </a:t>
            </a:r>
            <a:r>
              <a:rPr lang="en-US" sz="2400" dirty="0" smtClean="0"/>
              <a:t>and sometimes </a:t>
            </a:r>
            <a:r>
              <a:rPr lang="en-US" sz="2400" dirty="0"/>
              <a:t>precipitation. </a:t>
            </a:r>
            <a:r>
              <a:rPr lang="en-US" sz="2400" dirty="0" smtClean="0"/>
              <a:t>High-pressure systems </a:t>
            </a:r>
            <a:r>
              <a:rPr lang="en-US" sz="2400" dirty="0"/>
              <a:t>create clear skies and fair weather.</a:t>
            </a:r>
          </a:p>
          <a:p>
            <a:r>
              <a:rPr lang="en-US" sz="2400" b="1" dirty="0"/>
              <a:t>2. </a:t>
            </a:r>
            <a:r>
              <a:rPr lang="en-US" sz="2400" dirty="0"/>
              <a:t>There are continental, maritime, </a:t>
            </a:r>
            <a:r>
              <a:rPr lang="en-US" sz="2400" dirty="0" smtClean="0"/>
              <a:t>tropical, polar</a:t>
            </a:r>
            <a:r>
              <a:rPr lang="en-US" sz="2400" dirty="0"/>
              <a:t>, and arctic air masses</a:t>
            </a:r>
            <a:r>
              <a:rPr lang="en-US" sz="2400" dirty="0" smtClean="0"/>
              <a:t>,</a:t>
            </a:r>
          </a:p>
          <a:p>
            <a:r>
              <a:rPr lang="en-US" sz="2400" dirty="0" smtClean="0"/>
              <a:t>3)The </a:t>
            </a:r>
            <a:r>
              <a:rPr lang="en-US" sz="2400" dirty="0"/>
              <a:t>four types of fronts are cold fronts, </a:t>
            </a:r>
            <a:r>
              <a:rPr lang="en-US" sz="2400" dirty="0" smtClean="0"/>
              <a:t>warm fronts</a:t>
            </a:r>
            <a:r>
              <a:rPr lang="en-US" sz="2400" dirty="0"/>
              <a:t>, stationary fronts, and occluded </a:t>
            </a:r>
            <a:r>
              <a:rPr lang="en-US" sz="2400" dirty="0" smtClean="0"/>
              <a:t>fronts</a:t>
            </a:r>
          </a:p>
          <a:p>
            <a:r>
              <a:rPr lang="en-US" sz="2400" dirty="0" smtClean="0"/>
              <a:t>4) </a:t>
            </a:r>
            <a:r>
              <a:rPr lang="en-US" sz="2400" dirty="0"/>
              <a:t>Hurricanes typically form in </a:t>
            </a:r>
            <a:r>
              <a:rPr lang="en-US" sz="2400" dirty="0" smtClean="0"/>
              <a:t>late summer </a:t>
            </a:r>
            <a:r>
              <a:rPr lang="en-US" sz="2400" dirty="0"/>
              <a:t>over warm, tropical ocean water</a:t>
            </a:r>
            <a:r>
              <a:rPr lang="en-US" sz="2400" dirty="0" smtClean="0"/>
              <a:t>.</a:t>
            </a:r>
          </a:p>
          <a:p>
            <a:r>
              <a:rPr lang="en-US" sz="2400" b="1" dirty="0" smtClean="0"/>
              <a:t>Content Vocabulary order; </a:t>
            </a:r>
          </a:p>
          <a:p>
            <a:r>
              <a:rPr lang="en-US" sz="2400" b="1" dirty="0"/>
              <a:t>1. </a:t>
            </a:r>
            <a:r>
              <a:rPr lang="en-US" sz="2400" dirty="0"/>
              <a:t>Doppler </a:t>
            </a:r>
            <a:r>
              <a:rPr lang="en-US" sz="2400" dirty="0" smtClean="0"/>
              <a:t>radar</a:t>
            </a:r>
            <a:r>
              <a:rPr lang="en-US" sz="2400" b="1" dirty="0" smtClean="0"/>
              <a:t>2</a:t>
            </a:r>
            <a:r>
              <a:rPr lang="en-US" sz="2400" b="1" dirty="0"/>
              <a:t>. </a:t>
            </a:r>
            <a:r>
              <a:rPr lang="en-US" sz="2400" dirty="0" smtClean="0"/>
              <a:t>isobars </a:t>
            </a:r>
            <a:r>
              <a:rPr lang="en-US" sz="2400" b="1" dirty="0" smtClean="0"/>
              <a:t>3</a:t>
            </a:r>
            <a:r>
              <a:rPr lang="en-US" sz="2400" b="1" dirty="0"/>
              <a:t>. </a:t>
            </a:r>
            <a:r>
              <a:rPr lang="en-US" sz="2400" dirty="0"/>
              <a:t>computer </a:t>
            </a:r>
            <a:r>
              <a:rPr lang="en-US" sz="2400" dirty="0" smtClean="0"/>
              <a:t>models </a:t>
            </a:r>
            <a:r>
              <a:rPr lang="en-US" sz="2400" b="1" dirty="0" smtClean="0"/>
              <a:t>4</a:t>
            </a:r>
            <a:r>
              <a:rPr lang="en-US" sz="2400" b="1" dirty="0"/>
              <a:t>. </a:t>
            </a:r>
            <a:r>
              <a:rPr lang="en-US" sz="2400" dirty="0"/>
              <a:t>surface </a:t>
            </a:r>
            <a:r>
              <a:rPr lang="en-US" sz="2400" dirty="0" smtClean="0"/>
              <a:t>report</a:t>
            </a:r>
          </a:p>
          <a:p>
            <a:r>
              <a:rPr lang="en-US" sz="2400" b="1" dirty="0" smtClean="0"/>
              <a:t>5</a:t>
            </a:r>
            <a:r>
              <a:rPr lang="en-US" sz="2400" b="1" dirty="0"/>
              <a:t>. </a:t>
            </a:r>
            <a:r>
              <a:rPr lang="en-US" sz="2400" dirty="0"/>
              <a:t>upper-air report</a:t>
            </a:r>
          </a:p>
        </p:txBody>
      </p:sp>
    </p:spTree>
    <p:extLst>
      <p:ext uri="{BB962C8B-B14F-4D97-AF65-F5344CB8AC3E}">
        <p14:creationId xmlns:p14="http://schemas.microsoft.com/office/powerpoint/2010/main" val="601461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Outline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A. Measuring the Weather</a:t>
            </a:r>
          </a:p>
          <a:p>
            <a:r>
              <a:rPr lang="en-US" b="1" dirty="0"/>
              <a:t>1. </a:t>
            </a:r>
            <a:r>
              <a:rPr lang="en-US" dirty="0"/>
              <a:t>Meteorologists </a:t>
            </a:r>
            <a:r>
              <a:rPr lang="en-US" b="1" dirty="0"/>
              <a:t>measure weather </a:t>
            </a:r>
            <a:r>
              <a:rPr lang="en-US" dirty="0"/>
              <a:t>variables before making a forecast.</a:t>
            </a:r>
          </a:p>
          <a:p>
            <a:r>
              <a:rPr lang="en-US" b="1" dirty="0" smtClean="0"/>
              <a:t>2. </a:t>
            </a:r>
            <a:r>
              <a:rPr lang="en-US" dirty="0" smtClean="0"/>
              <a:t>A(n) </a:t>
            </a:r>
            <a:r>
              <a:rPr lang="en-US" b="1" dirty="0" smtClean="0"/>
              <a:t>surface report </a:t>
            </a:r>
            <a:r>
              <a:rPr lang="en-US" dirty="0" smtClean="0"/>
              <a:t>describes a set of weather measurements made on Earth’s surface.</a:t>
            </a:r>
          </a:p>
          <a:p>
            <a:r>
              <a:rPr lang="en-US" b="1" dirty="0" smtClean="0"/>
              <a:t>3</a:t>
            </a:r>
            <a:r>
              <a:rPr lang="en-US" b="1" dirty="0"/>
              <a:t>. </a:t>
            </a:r>
            <a:r>
              <a:rPr lang="en-US" dirty="0"/>
              <a:t>Measurements include temperature, air pressure, humidity, precipitation, and </a:t>
            </a:r>
            <a:r>
              <a:rPr lang="en-US" dirty="0" smtClean="0"/>
              <a:t>wind </a:t>
            </a:r>
            <a:r>
              <a:rPr lang="en-US" b="1" dirty="0" smtClean="0"/>
              <a:t>speed</a:t>
            </a:r>
            <a:r>
              <a:rPr lang="en-US" dirty="0" smtClean="0"/>
              <a:t> </a:t>
            </a:r>
            <a:r>
              <a:rPr lang="en-US" dirty="0"/>
              <a:t>and </a:t>
            </a:r>
            <a:r>
              <a:rPr lang="en-US" b="1" dirty="0"/>
              <a:t>direction</a:t>
            </a:r>
            <a:r>
              <a:rPr lang="en-US" dirty="0"/>
              <a:t>.</a:t>
            </a:r>
          </a:p>
          <a:p>
            <a:r>
              <a:rPr lang="en-US" b="1" dirty="0" smtClean="0"/>
              <a:t>4. </a:t>
            </a:r>
            <a:r>
              <a:rPr lang="en-US" dirty="0" smtClean="0"/>
              <a:t>A(n) </a:t>
            </a:r>
            <a:r>
              <a:rPr lang="en-US" b="1" dirty="0" smtClean="0"/>
              <a:t>upper-air report </a:t>
            </a:r>
            <a:r>
              <a:rPr lang="en-US" dirty="0" smtClean="0"/>
              <a:t>describes wind, temperature, and humidity conditions above Earth’s surface.</a:t>
            </a:r>
          </a:p>
          <a:p>
            <a:r>
              <a:rPr lang="en-US" b="1" dirty="0" smtClean="0"/>
              <a:t>5</a:t>
            </a:r>
            <a:r>
              <a:rPr lang="en-US" b="1" dirty="0"/>
              <a:t>. </a:t>
            </a:r>
            <a:r>
              <a:rPr lang="en-US" dirty="0"/>
              <a:t>A(n) </a:t>
            </a:r>
            <a:r>
              <a:rPr lang="en-US" b="1" dirty="0"/>
              <a:t>radiosonde</a:t>
            </a:r>
            <a:r>
              <a:rPr lang="en-US" dirty="0"/>
              <a:t> is a package of weather instruments that are carried into </a:t>
            </a:r>
            <a:r>
              <a:rPr lang="en-US" dirty="0" smtClean="0"/>
              <a:t>the atmosphere </a:t>
            </a:r>
            <a:r>
              <a:rPr lang="en-US" dirty="0"/>
              <a:t>by a weather balloon.</a:t>
            </a:r>
          </a:p>
        </p:txBody>
      </p:sp>
    </p:spTree>
    <p:extLst>
      <p:ext uri="{BB962C8B-B14F-4D97-AF65-F5344CB8AC3E}">
        <p14:creationId xmlns:p14="http://schemas.microsoft.com/office/powerpoint/2010/main" val="322172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 </a:t>
            </a:r>
          </a:p>
        </p:txBody>
      </p:sp>
      <p:sp>
        <p:nvSpPr>
          <p:cNvPr id="3" name="Content Placeholder 2"/>
          <p:cNvSpPr>
            <a:spLocks noGrp="1"/>
          </p:cNvSpPr>
          <p:nvPr>
            <p:ph idx="1"/>
          </p:nvPr>
        </p:nvSpPr>
        <p:spPr/>
        <p:txBody>
          <a:bodyPr>
            <a:normAutofit lnSpcReduction="10000"/>
          </a:bodyPr>
          <a:lstStyle/>
          <a:p>
            <a:r>
              <a:rPr lang="en-US" b="1" dirty="0"/>
              <a:t>6. </a:t>
            </a:r>
            <a:r>
              <a:rPr lang="en-US" dirty="0"/>
              <a:t>Satellites provide weather information by measuring the </a:t>
            </a:r>
            <a:r>
              <a:rPr lang="en-US" b="1" dirty="0"/>
              <a:t>radiation</a:t>
            </a:r>
            <a:r>
              <a:rPr lang="en-US" dirty="0"/>
              <a:t> given off </a:t>
            </a:r>
            <a:r>
              <a:rPr lang="en-US" dirty="0" smtClean="0"/>
              <a:t>by Earth </a:t>
            </a:r>
            <a:r>
              <a:rPr lang="en-US" dirty="0"/>
              <a:t>and by taking photographs.</a:t>
            </a:r>
          </a:p>
          <a:p>
            <a:r>
              <a:rPr lang="en-US" b="1" dirty="0"/>
              <a:t>7. Infrared satellite </a:t>
            </a:r>
            <a:r>
              <a:rPr lang="en-US" dirty="0"/>
              <a:t>images provide information about cloud temperature and height.</a:t>
            </a:r>
          </a:p>
          <a:p>
            <a:r>
              <a:rPr lang="en-US" b="1" dirty="0"/>
              <a:t>8. Doppler radar </a:t>
            </a:r>
            <a:r>
              <a:rPr lang="en-US" dirty="0"/>
              <a:t>is a special form of radar that can be used to detect precipitation </a:t>
            </a:r>
            <a:r>
              <a:rPr lang="en-US" dirty="0" smtClean="0"/>
              <a:t>and approximate </a:t>
            </a:r>
            <a:r>
              <a:rPr lang="en-US" dirty="0"/>
              <a:t>wind speed</a:t>
            </a:r>
          </a:p>
        </p:txBody>
      </p:sp>
    </p:spTree>
    <p:extLst>
      <p:ext uri="{BB962C8B-B14F-4D97-AF65-F5344CB8AC3E}">
        <p14:creationId xmlns:p14="http://schemas.microsoft.com/office/powerpoint/2010/main" val="291235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 </a:t>
            </a:r>
          </a:p>
        </p:txBody>
      </p:sp>
      <p:sp>
        <p:nvSpPr>
          <p:cNvPr id="3" name="Content Placeholder 2"/>
          <p:cNvSpPr>
            <a:spLocks noGrp="1"/>
          </p:cNvSpPr>
          <p:nvPr>
            <p:ph idx="1"/>
          </p:nvPr>
        </p:nvSpPr>
        <p:spPr/>
        <p:txBody>
          <a:bodyPr>
            <a:normAutofit fontScale="85000" lnSpcReduction="20000"/>
          </a:bodyPr>
          <a:lstStyle/>
          <a:p>
            <a:r>
              <a:rPr lang="en-US" b="1" dirty="0"/>
              <a:t>B. </a:t>
            </a:r>
            <a:r>
              <a:rPr lang="en-US" dirty="0"/>
              <a:t>Weather Maps</a:t>
            </a:r>
          </a:p>
          <a:p>
            <a:r>
              <a:rPr lang="en-US" b="1" dirty="0"/>
              <a:t>1. </a:t>
            </a:r>
            <a:r>
              <a:rPr lang="en-US" dirty="0"/>
              <a:t>The </a:t>
            </a:r>
            <a:r>
              <a:rPr lang="en-US" b="1" dirty="0"/>
              <a:t>station</a:t>
            </a:r>
            <a:r>
              <a:rPr lang="en-US" dirty="0"/>
              <a:t> model displays many weather measurements for a specific location. </a:t>
            </a:r>
            <a:r>
              <a:rPr lang="en-US" dirty="0" smtClean="0"/>
              <a:t>It appears </a:t>
            </a:r>
            <a:r>
              <a:rPr lang="en-US" dirty="0"/>
              <a:t>on </a:t>
            </a:r>
            <a:r>
              <a:rPr lang="en-US" b="1" dirty="0"/>
              <a:t>weather maps</a:t>
            </a:r>
            <a:r>
              <a:rPr lang="en-US" dirty="0"/>
              <a:t>.</a:t>
            </a:r>
          </a:p>
          <a:p>
            <a:r>
              <a:rPr lang="en-US" b="1" dirty="0"/>
              <a:t>2. </a:t>
            </a:r>
            <a:r>
              <a:rPr lang="en-US" dirty="0"/>
              <a:t>Weather maps have </a:t>
            </a:r>
            <a:r>
              <a:rPr lang="en-US" b="1" dirty="0"/>
              <a:t>isobars</a:t>
            </a:r>
            <a:r>
              <a:rPr lang="en-US" dirty="0"/>
              <a:t>, which are symbols made up of lines that </a:t>
            </a:r>
            <a:r>
              <a:rPr lang="en-US" dirty="0" smtClean="0"/>
              <a:t>connect places </a:t>
            </a:r>
            <a:r>
              <a:rPr lang="en-US" dirty="0"/>
              <a:t>that have equal air pressure. These lines give information about </a:t>
            </a:r>
            <a:r>
              <a:rPr lang="en-US" b="1" dirty="0"/>
              <a:t>wind speed.</a:t>
            </a:r>
          </a:p>
          <a:p>
            <a:r>
              <a:rPr lang="en-US" b="1" dirty="0"/>
              <a:t>3. Isotherms</a:t>
            </a:r>
            <a:r>
              <a:rPr lang="en-US" dirty="0"/>
              <a:t> are lines that connect places that have the same temperature.</a:t>
            </a:r>
          </a:p>
          <a:p>
            <a:r>
              <a:rPr lang="en-US" b="1" dirty="0"/>
              <a:t>4. Fronts</a:t>
            </a:r>
            <a:r>
              <a:rPr lang="en-US" dirty="0"/>
              <a:t> are represented as lines with symbols on them.</a:t>
            </a:r>
          </a:p>
        </p:txBody>
      </p:sp>
    </p:spTree>
    <p:extLst>
      <p:ext uri="{BB962C8B-B14F-4D97-AF65-F5344CB8AC3E}">
        <p14:creationId xmlns:p14="http://schemas.microsoft.com/office/powerpoint/2010/main" val="86376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 </a:t>
            </a:r>
          </a:p>
        </p:txBody>
      </p:sp>
      <p:sp>
        <p:nvSpPr>
          <p:cNvPr id="3" name="Content Placeholder 2"/>
          <p:cNvSpPr>
            <a:spLocks noGrp="1"/>
          </p:cNvSpPr>
          <p:nvPr>
            <p:ph idx="1"/>
          </p:nvPr>
        </p:nvSpPr>
        <p:spPr/>
        <p:txBody>
          <a:bodyPr>
            <a:normAutofit/>
          </a:bodyPr>
          <a:lstStyle/>
          <a:p>
            <a:r>
              <a:rPr lang="en-US" b="1" dirty="0"/>
              <a:t>C. Predicting the Weather</a:t>
            </a:r>
          </a:p>
          <a:p>
            <a:r>
              <a:rPr lang="en-US" b="1" dirty="0"/>
              <a:t>1. </a:t>
            </a:r>
            <a:r>
              <a:rPr lang="en-US" dirty="0"/>
              <a:t>Modern weather forecasts are made with the help of </a:t>
            </a:r>
            <a:r>
              <a:rPr lang="en-US" b="1" dirty="0"/>
              <a:t>computers</a:t>
            </a:r>
            <a:r>
              <a:rPr lang="en-US" dirty="0"/>
              <a:t>.</a:t>
            </a:r>
          </a:p>
          <a:p>
            <a:r>
              <a:rPr lang="en-US" b="1" dirty="0"/>
              <a:t>2. Computer models </a:t>
            </a:r>
            <a:r>
              <a:rPr lang="en-US" dirty="0"/>
              <a:t>are detailed computer programs that solve a set </a:t>
            </a:r>
            <a:r>
              <a:rPr lang="en-US" dirty="0" smtClean="0"/>
              <a:t>of complex mathematical </a:t>
            </a:r>
            <a:r>
              <a:rPr lang="en-US" dirty="0"/>
              <a:t>formulas. The formulas predict </a:t>
            </a:r>
            <a:r>
              <a:rPr lang="en-US" b="1" dirty="0"/>
              <a:t>temperature, </a:t>
            </a:r>
            <a:r>
              <a:rPr lang="en-US" dirty="0"/>
              <a:t>winds, </a:t>
            </a:r>
            <a:r>
              <a:rPr lang="en-US" dirty="0" smtClean="0"/>
              <a:t>precipitation, and </a:t>
            </a:r>
            <a:r>
              <a:rPr lang="en-US" dirty="0"/>
              <a:t>types of clouds.</a:t>
            </a:r>
          </a:p>
        </p:txBody>
      </p:sp>
    </p:spTree>
    <p:extLst>
      <p:ext uri="{BB962C8B-B14F-4D97-AF65-F5344CB8AC3E}">
        <p14:creationId xmlns:p14="http://schemas.microsoft.com/office/powerpoint/2010/main" val="86376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Video</a:t>
            </a:r>
            <a:r>
              <a:rPr lang="en-US" dirty="0" smtClean="0"/>
              <a:t>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52989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Practice 10 minutes</a:t>
            </a:r>
            <a:endParaRPr lang="en-US" dirty="0"/>
          </a:p>
        </p:txBody>
      </p:sp>
      <p:sp>
        <p:nvSpPr>
          <p:cNvPr id="3" name="Content Placeholder 2"/>
          <p:cNvSpPr>
            <a:spLocks noGrp="1"/>
          </p:cNvSpPr>
          <p:nvPr>
            <p:ph idx="1"/>
          </p:nvPr>
        </p:nvSpPr>
        <p:spPr/>
        <p:txBody>
          <a:bodyPr>
            <a:normAutofit fontScale="70000" lnSpcReduction="20000"/>
          </a:bodyPr>
          <a:lstStyle/>
          <a:p>
            <a:r>
              <a:rPr lang="fr-FR" b="1" dirty="0"/>
              <a:t>Content Practice A (page 51)</a:t>
            </a:r>
          </a:p>
          <a:p>
            <a:r>
              <a:rPr lang="en-US" b="1" dirty="0"/>
              <a:t>1–2. </a:t>
            </a:r>
            <a:r>
              <a:rPr lang="en-US" dirty="0"/>
              <a:t>(in either order) surface reports, upper-air</a:t>
            </a:r>
          </a:p>
          <a:p>
            <a:r>
              <a:rPr lang="en-US" dirty="0"/>
              <a:t>reports</a:t>
            </a:r>
          </a:p>
          <a:p>
            <a:r>
              <a:rPr lang="en-US" b="1" dirty="0"/>
              <a:t>3. </a:t>
            </a:r>
            <a:r>
              <a:rPr lang="en-US" dirty="0"/>
              <a:t>satellite images</a:t>
            </a:r>
          </a:p>
          <a:p>
            <a:r>
              <a:rPr lang="en-US" b="1" dirty="0"/>
              <a:t>4. </a:t>
            </a:r>
            <a:r>
              <a:rPr lang="en-US" dirty="0"/>
              <a:t>radar images</a:t>
            </a:r>
          </a:p>
          <a:p>
            <a:r>
              <a:rPr lang="en-US" b="1" dirty="0"/>
              <a:t>5. </a:t>
            </a:r>
            <a:r>
              <a:rPr lang="en-US" dirty="0"/>
              <a:t>Doppler</a:t>
            </a:r>
          </a:p>
          <a:p>
            <a:r>
              <a:rPr lang="en-US" b="1" dirty="0"/>
              <a:t>6–7. </a:t>
            </a:r>
            <a:r>
              <a:rPr lang="en-US" dirty="0"/>
              <a:t>(in either order) visible, infrared</a:t>
            </a:r>
          </a:p>
          <a:p>
            <a:r>
              <a:rPr lang="en-US" b="1" dirty="0"/>
              <a:t>8. </a:t>
            </a:r>
            <a:r>
              <a:rPr lang="en-US" dirty="0"/>
              <a:t>a prediction about what the weather will be</a:t>
            </a:r>
          </a:p>
          <a:p>
            <a:r>
              <a:rPr lang="en-US" dirty="0"/>
              <a:t>like in a certain place at a certain time</a:t>
            </a:r>
          </a:p>
          <a:p>
            <a:r>
              <a:rPr lang="en-US" b="1" dirty="0"/>
              <a:t>9. </a:t>
            </a:r>
            <a:r>
              <a:rPr lang="en-US" dirty="0"/>
              <a:t>Possible answer: They show what weather will</a:t>
            </a:r>
          </a:p>
          <a:p>
            <a:r>
              <a:rPr lang="en-US" dirty="0"/>
              <a:t>be like in different places at different times</a:t>
            </a:r>
            <a:r>
              <a:rPr lang="en-US" dirty="0" smtClean="0"/>
              <a:t>.</a:t>
            </a:r>
          </a:p>
          <a:p>
            <a:r>
              <a:rPr lang="en-US" b="1" dirty="0"/>
              <a:t>10. </a:t>
            </a:r>
            <a:r>
              <a:rPr lang="en-US" dirty="0"/>
              <a:t>Possible answer: Computers quickly analyze a</a:t>
            </a:r>
          </a:p>
          <a:p>
            <a:r>
              <a:rPr lang="en-US" dirty="0"/>
              <a:t>lot of information to make a prediction.</a:t>
            </a:r>
            <a:endParaRPr lang="en-US" dirty="0"/>
          </a:p>
        </p:txBody>
      </p:sp>
    </p:spTree>
    <p:extLst>
      <p:ext uri="{BB962C8B-B14F-4D97-AF65-F5344CB8AC3E}">
        <p14:creationId xmlns:p14="http://schemas.microsoft.com/office/powerpoint/2010/main" val="380121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Practice 10 minutes</a:t>
            </a:r>
          </a:p>
        </p:txBody>
      </p:sp>
      <p:sp>
        <p:nvSpPr>
          <p:cNvPr id="3" name="Content Placeholder 2"/>
          <p:cNvSpPr>
            <a:spLocks noGrp="1"/>
          </p:cNvSpPr>
          <p:nvPr>
            <p:ph idx="1"/>
          </p:nvPr>
        </p:nvSpPr>
        <p:spPr/>
        <p:txBody>
          <a:bodyPr numCol="2">
            <a:normAutofit fontScale="70000" lnSpcReduction="20000"/>
          </a:bodyPr>
          <a:lstStyle/>
          <a:p>
            <a:r>
              <a:rPr lang="fr-FR" b="1" dirty="0"/>
              <a:t>Content Practice B (page 52)</a:t>
            </a:r>
          </a:p>
          <a:p>
            <a:r>
              <a:rPr lang="en-US" b="1" dirty="0"/>
              <a:t>1. </a:t>
            </a:r>
            <a:r>
              <a:rPr lang="en-US" dirty="0"/>
              <a:t>70°F</a:t>
            </a:r>
          </a:p>
          <a:p>
            <a:r>
              <a:rPr lang="en-US" b="1" dirty="0"/>
              <a:t>2. </a:t>
            </a:r>
            <a:r>
              <a:rPr lang="en-US" dirty="0"/>
              <a:t>Possible answer: It is warm and humid.</a:t>
            </a:r>
          </a:p>
          <a:p>
            <a:r>
              <a:rPr lang="en-US" b="1" dirty="0"/>
              <a:t>3. </a:t>
            </a:r>
            <a:r>
              <a:rPr lang="en-US" dirty="0"/>
              <a:t>It has risen two units.</a:t>
            </a:r>
          </a:p>
          <a:p>
            <a:r>
              <a:rPr lang="en-US" b="1" dirty="0"/>
              <a:t>4. </a:t>
            </a:r>
            <a:r>
              <a:rPr lang="en-US" dirty="0"/>
              <a:t>Possible answer: High pressure is moving </a:t>
            </a:r>
            <a:r>
              <a:rPr lang="en-US" dirty="0" smtClean="0"/>
              <a:t>in, and </a:t>
            </a:r>
            <a:r>
              <a:rPr lang="en-US" dirty="0"/>
              <a:t>the skies might clear.</a:t>
            </a:r>
          </a:p>
          <a:p>
            <a:r>
              <a:rPr lang="en-US" b="1" dirty="0"/>
              <a:t>5. </a:t>
            </a:r>
            <a:r>
              <a:rPr lang="en-US" dirty="0"/>
              <a:t>Possible answer: There might be a warm </a:t>
            </a:r>
            <a:r>
              <a:rPr lang="en-US" dirty="0" smtClean="0"/>
              <a:t>front moving </a:t>
            </a:r>
            <a:r>
              <a:rPr lang="en-US" dirty="0"/>
              <a:t>through the area, so it should </a:t>
            </a:r>
            <a:r>
              <a:rPr lang="en-US" dirty="0" smtClean="0"/>
              <a:t>remain warm</a:t>
            </a:r>
            <a:r>
              <a:rPr lang="en-US" dirty="0"/>
              <a:t>.</a:t>
            </a:r>
          </a:p>
          <a:p>
            <a:r>
              <a:rPr lang="en-US" b="1" dirty="0"/>
              <a:t>6. </a:t>
            </a:r>
            <a:r>
              <a:rPr lang="en-US" dirty="0"/>
              <a:t>Possible answer: pressure bars, areas of </a:t>
            </a:r>
            <a:r>
              <a:rPr lang="en-US" dirty="0" smtClean="0"/>
              <a:t>low and </a:t>
            </a:r>
            <a:r>
              <a:rPr lang="en-US" dirty="0"/>
              <a:t>high pressure, more temperatures, </a:t>
            </a:r>
            <a:r>
              <a:rPr lang="en-US" dirty="0" smtClean="0"/>
              <a:t>warm front </a:t>
            </a:r>
            <a:r>
              <a:rPr lang="en-US" dirty="0"/>
              <a:t>symbols</a:t>
            </a:r>
          </a:p>
          <a:p>
            <a:r>
              <a:rPr lang="en-US" b="1" dirty="0"/>
              <a:t>7. </a:t>
            </a:r>
            <a:r>
              <a:rPr lang="en-US" dirty="0"/>
              <a:t>Possible answer: The computer model </a:t>
            </a:r>
            <a:r>
              <a:rPr lang="en-US" dirty="0" smtClean="0"/>
              <a:t>would quickly </a:t>
            </a:r>
            <a:r>
              <a:rPr lang="en-US" dirty="0"/>
              <a:t>analyze temperatures, wind </a:t>
            </a:r>
            <a:r>
              <a:rPr lang="en-US" dirty="0" smtClean="0"/>
              <a:t>direction, areas </a:t>
            </a:r>
            <a:r>
              <a:rPr lang="en-US" dirty="0"/>
              <a:t>of high- and low-pressure, </a:t>
            </a:r>
            <a:r>
              <a:rPr lang="en-US" dirty="0" smtClean="0"/>
              <a:t>humidity, precipitation </a:t>
            </a:r>
            <a:r>
              <a:rPr lang="en-US" dirty="0"/>
              <a:t>amounts, and cloud coverage </a:t>
            </a:r>
            <a:r>
              <a:rPr lang="en-US" dirty="0" smtClean="0"/>
              <a:t>to make </a:t>
            </a:r>
            <a:r>
              <a:rPr lang="en-US" dirty="0"/>
              <a:t>short- and long-term </a:t>
            </a:r>
            <a:r>
              <a:rPr lang="en-US" dirty="0" smtClean="0"/>
              <a:t>weather predictions</a:t>
            </a:r>
            <a:r>
              <a:rPr lang="en-US" dirty="0"/>
              <a:t>.</a:t>
            </a:r>
            <a:endParaRPr lang="en-US" dirty="0"/>
          </a:p>
        </p:txBody>
      </p:sp>
    </p:spTree>
    <p:extLst>
      <p:ext uri="{BB962C8B-B14F-4D97-AF65-F5344CB8AC3E}">
        <p14:creationId xmlns:p14="http://schemas.microsoft.com/office/powerpoint/2010/main" val="1757190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School to Home</a:t>
            </a:r>
            <a:endParaRPr lang="en-US" dirty="0"/>
          </a:p>
        </p:txBody>
      </p:sp>
    </p:spTree>
    <p:extLst>
      <p:ext uri="{BB962C8B-B14F-4D97-AF65-F5344CB8AC3E}">
        <p14:creationId xmlns:p14="http://schemas.microsoft.com/office/powerpoint/2010/main" val="693520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10-5-17 Thursday</a:t>
            </a:r>
            <a:br>
              <a:rPr lang="en-US" dirty="0" smtClean="0"/>
            </a:br>
            <a:r>
              <a:rPr lang="en-US" dirty="0" smtClean="0"/>
              <a:t>Warm Up  </a:t>
            </a:r>
            <a:endParaRPr lang="en-US" dirty="0"/>
          </a:p>
        </p:txBody>
      </p:sp>
      <p:sp>
        <p:nvSpPr>
          <p:cNvPr id="3" name="Content Placeholder 2"/>
          <p:cNvSpPr>
            <a:spLocks noGrp="1"/>
          </p:cNvSpPr>
          <p:nvPr>
            <p:ph idx="1"/>
          </p:nvPr>
        </p:nvSpPr>
        <p:spPr/>
        <p:txBody>
          <a:bodyPr/>
          <a:lstStyle/>
          <a:p>
            <a:r>
              <a:rPr lang="en-US" dirty="0" smtClean="0"/>
              <a:t>1) What is definition of isobar.</a:t>
            </a:r>
            <a:r>
              <a:rPr lang="en-US" b="1" dirty="0"/>
              <a:t> </a:t>
            </a:r>
            <a:endParaRPr lang="en-US" b="1" dirty="0" smtClean="0"/>
          </a:p>
          <a:p>
            <a:r>
              <a:rPr lang="en-US" b="1" dirty="0" smtClean="0"/>
              <a:t>isobar</a:t>
            </a:r>
            <a:r>
              <a:rPr lang="en-US" dirty="0" smtClean="0"/>
              <a:t> </a:t>
            </a:r>
            <a:r>
              <a:rPr lang="en-US" dirty="0"/>
              <a:t>line on a map used to connect all places where air pressure has the same value </a:t>
            </a:r>
          </a:p>
          <a:p>
            <a:endParaRPr lang="en-US" dirty="0" smtClean="0"/>
          </a:p>
        </p:txBody>
      </p:sp>
    </p:spTree>
    <p:extLst>
      <p:ext uri="{BB962C8B-B14F-4D97-AF65-F5344CB8AC3E}">
        <p14:creationId xmlns:p14="http://schemas.microsoft.com/office/powerpoint/2010/main" val="359373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lstStyle/>
          <a:p>
            <a:r>
              <a:rPr lang="en-US" dirty="0" smtClean="0"/>
              <a:t>1) Homework Check/ Bell Ringer 10 minutes</a:t>
            </a:r>
          </a:p>
          <a:p>
            <a:r>
              <a:rPr lang="en-US" dirty="0" smtClean="0"/>
              <a:t>2) Introduction Lesson 3  7 minutes</a:t>
            </a:r>
          </a:p>
          <a:p>
            <a:r>
              <a:rPr lang="en-US" dirty="0" smtClean="0"/>
              <a:t>3) Lesson Outline/Read to Learn   10 minutes</a:t>
            </a:r>
          </a:p>
          <a:p>
            <a:r>
              <a:rPr lang="en-US" dirty="0" smtClean="0"/>
              <a:t>4) Content Practice 10 minutes</a:t>
            </a:r>
          </a:p>
          <a:p>
            <a:r>
              <a:rPr lang="en-US" dirty="0" smtClean="0"/>
              <a:t>5) Homework</a:t>
            </a:r>
          </a:p>
          <a:p>
            <a:r>
              <a:rPr lang="en-US" dirty="0" smtClean="0"/>
              <a:t>P;S (Open your textbook page 257/260)</a:t>
            </a:r>
            <a:endParaRPr lang="en-US" dirty="0"/>
          </a:p>
        </p:txBody>
      </p:sp>
    </p:spTree>
    <p:extLst>
      <p:ext uri="{BB962C8B-B14F-4D97-AF65-F5344CB8AC3E}">
        <p14:creationId xmlns:p14="http://schemas.microsoft.com/office/powerpoint/2010/main" val="1664233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smtClean="0"/>
              <a:t>Weather Forecasts</a:t>
            </a:r>
            <a:endParaRPr lang="en-US" dirty="0"/>
          </a:p>
        </p:txBody>
      </p:sp>
    </p:spTree>
    <p:extLst>
      <p:ext uri="{BB962C8B-B14F-4D97-AF65-F5344CB8AC3E}">
        <p14:creationId xmlns:p14="http://schemas.microsoft.com/office/powerpoint/2010/main" val="559029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1"/>
          </p:nvPr>
        </p:nvSpPr>
        <p:spPr>
          <a:xfrm>
            <a:off x="1219200" y="2819400"/>
            <a:ext cx="6951133" cy="3429001"/>
          </a:xfrm>
        </p:spPr>
        <p:txBody>
          <a:bodyPr>
            <a:normAutofit fontScale="77500" lnSpcReduction="20000"/>
          </a:bodyPr>
          <a:lstStyle/>
          <a:p>
            <a:r>
              <a:rPr lang="en-US" dirty="0"/>
              <a:t>Weather variables are measured every day at locations around the world</a:t>
            </a:r>
            <a:r>
              <a:rPr lang="en-US" dirty="0" smtClean="0"/>
              <a:t>.</a:t>
            </a:r>
          </a:p>
          <a:p>
            <a:r>
              <a:rPr lang="en-US" sz="2800" dirty="0" smtClean="0">
                <a:solidFill>
                  <a:srgbClr val="FF0000"/>
                </a:solidFill>
              </a:rPr>
              <a:t>Agree</a:t>
            </a:r>
            <a:r>
              <a:rPr lang="en-US" sz="2800" dirty="0">
                <a:solidFill>
                  <a:srgbClr val="FF0000"/>
                </a:solidFill>
              </a:rPr>
              <a:t>. A package of instruments on a weather balloon, called a radiosonde, sends reports twice daily from hundreds of locations around the world</a:t>
            </a:r>
          </a:p>
          <a:p>
            <a:r>
              <a:rPr lang="en-US" dirty="0"/>
              <a:t>Modern weather forecasts are done using computers</a:t>
            </a:r>
            <a:r>
              <a:rPr lang="en-US" dirty="0" smtClean="0"/>
              <a:t>.</a:t>
            </a:r>
          </a:p>
          <a:p>
            <a:r>
              <a:rPr lang="en-US" sz="2600" dirty="0">
                <a:solidFill>
                  <a:srgbClr val="FF0000"/>
                </a:solidFill>
              </a:rPr>
              <a:t>Agree. Computer models solve mathematical formulas to predict temperature, wind, rain, snow, and types of clouds</a:t>
            </a:r>
            <a:r>
              <a:rPr lang="en-US" dirty="0"/>
              <a:t>.</a:t>
            </a:r>
          </a:p>
          <a:p>
            <a:endParaRPr lang="en-US" dirty="0"/>
          </a:p>
        </p:txBody>
      </p:sp>
      <p:sp>
        <p:nvSpPr>
          <p:cNvPr id="4" name="Text Placeholder 3"/>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Weather Forecasts</a:t>
            </a:r>
          </a:p>
          <a:p>
            <a:endParaRPr lang="en-US" dirty="0"/>
          </a:p>
        </p:txBody>
      </p:sp>
    </p:spTree>
    <p:extLst>
      <p:ext uri="{BB962C8B-B14F-4D97-AF65-F5344CB8AC3E}">
        <p14:creationId xmlns:p14="http://schemas.microsoft.com/office/powerpoint/2010/main" val="411658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additive="base">
                                        <p:cTn id="1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Weather Forecasts</a:t>
            </a:r>
          </a:p>
          <a:p>
            <a:endParaRPr lang="en-US" dirty="0"/>
          </a:p>
        </p:txBody>
      </p:sp>
      <p:sp>
        <p:nvSpPr>
          <p:cNvPr id="4" name="Text Placeholder 3"/>
          <p:cNvSpPr>
            <a:spLocks noGrp="1"/>
          </p:cNvSpPr>
          <p:nvPr>
            <p:ph type="body" sz="quarter" idx="23"/>
          </p:nvPr>
        </p:nvSpPr>
        <p:spPr/>
        <p:txBody>
          <a:bodyPr>
            <a:normAutofit fontScale="92500" lnSpcReduction="20000"/>
          </a:bodyPr>
          <a:lstStyle/>
          <a:p>
            <a:r>
              <a:rPr lang="en-US" dirty="0"/>
              <a:t>What instruments are used to measure weather variables</a:t>
            </a:r>
            <a:r>
              <a:rPr lang="en-US" dirty="0" smtClean="0"/>
              <a:t>?</a:t>
            </a:r>
          </a:p>
          <a:p>
            <a:r>
              <a:rPr lang="en-US" dirty="0">
                <a:solidFill>
                  <a:srgbClr val="FF0000"/>
                </a:solidFill>
              </a:rPr>
              <a:t>Thermometers, barometers, anemometers, radiosondes, satellites, and Doppler radar are used to measure variables</a:t>
            </a:r>
          </a:p>
          <a:p>
            <a:r>
              <a:rPr lang="en-US" dirty="0"/>
              <a:t>How are computer models used to predict the weather</a:t>
            </a:r>
            <a:r>
              <a:rPr lang="en-US" dirty="0" smtClean="0"/>
              <a:t>?</a:t>
            </a:r>
          </a:p>
          <a:p>
            <a:r>
              <a:rPr lang="en-US" sz="2600" dirty="0">
                <a:solidFill>
                  <a:srgbClr val="FF0000"/>
                </a:solidFill>
              </a:rPr>
              <a:t>Computer models use complex mathematical formulas to predict temperature, wind, cloud formation, and precipitation.</a:t>
            </a:r>
          </a:p>
          <a:p>
            <a:endParaRPr lang="en-US" dirty="0"/>
          </a:p>
          <a:p>
            <a:endParaRPr lang="en-US" dirty="0"/>
          </a:p>
        </p:txBody>
      </p:sp>
    </p:spTree>
    <p:extLst>
      <p:ext uri="{BB962C8B-B14F-4D97-AF65-F5344CB8AC3E}">
        <p14:creationId xmlns:p14="http://schemas.microsoft.com/office/powerpoint/2010/main" val="75412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 calcmode="lin" valueType="num">
                                      <p:cBhvr additive="base">
                                        <p:cTn id="1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INQUIRY</a:t>
            </a:r>
            <a:endParaRPr lang="en-US" dirty="0"/>
          </a:p>
        </p:txBody>
      </p:sp>
      <p:sp>
        <p:nvSpPr>
          <p:cNvPr id="5" name="Text Placeholder 4"/>
          <p:cNvSpPr>
            <a:spLocks noGrp="1"/>
          </p:cNvSpPr>
          <p:nvPr>
            <p:ph type="body" idx="1"/>
          </p:nvPr>
        </p:nvSpPr>
        <p:spPr/>
        <p:txBody>
          <a:bodyPr>
            <a:normAutofit fontScale="77500" lnSpcReduction="20000"/>
          </a:bodyPr>
          <a:lstStyle/>
          <a:p>
            <a:endParaRPr lang="en-US" dirty="0" smtClean="0"/>
          </a:p>
          <a:p>
            <a:r>
              <a:rPr lang="en-US" dirty="0" smtClean="0"/>
              <a:t>What’s </a:t>
            </a:r>
            <a:r>
              <a:rPr lang="en-US" dirty="0"/>
              <a:t>inside?</a:t>
            </a:r>
          </a:p>
          <a:p>
            <a:endParaRPr lang="en-US" dirty="0"/>
          </a:p>
        </p:txBody>
      </p:sp>
      <p:sp>
        <p:nvSpPr>
          <p:cNvPr id="6" name="Content Placeholder 5"/>
          <p:cNvSpPr>
            <a:spLocks noGrp="1"/>
          </p:cNvSpPr>
          <p:nvPr>
            <p:ph sz="half" idx="2"/>
          </p:nvPr>
        </p:nvSpPr>
        <p:spPr/>
        <p:txBody>
          <a:bodyPr>
            <a:normAutofit fontScale="85000" lnSpcReduction="20000"/>
          </a:bodyPr>
          <a:lstStyle/>
          <a:p>
            <a:r>
              <a:rPr lang="en-US" dirty="0"/>
              <a:t>Look at the photo at the beginning of the lesson. Information about weather variables is collected by the weather radar station shown here. Data, such as the amount of rain falling in a weather system, help meteorologists make accurate predictions about severe weather. </a:t>
            </a:r>
            <a:endParaRPr lang="en-US" dirty="0" smtClean="0"/>
          </a:p>
          <a:p>
            <a:r>
              <a:rPr lang="en-US" dirty="0" smtClean="0"/>
              <a:t>What </a:t>
            </a:r>
            <a:r>
              <a:rPr lang="en-US" dirty="0"/>
              <a:t>other instruments do meteorologists use to forecast weather? </a:t>
            </a:r>
            <a:endParaRPr lang="en-US" dirty="0" smtClean="0"/>
          </a:p>
          <a:p>
            <a:r>
              <a:rPr lang="en-US" dirty="0" smtClean="0"/>
              <a:t>How </a:t>
            </a:r>
            <a:r>
              <a:rPr lang="en-US" dirty="0"/>
              <a:t>do they collect and use data?</a:t>
            </a:r>
          </a:p>
          <a:p>
            <a:endParaRPr lang="en-US" dirty="0"/>
          </a:p>
        </p:txBody>
      </p:sp>
      <p:sp>
        <p:nvSpPr>
          <p:cNvPr id="7" name="Text Placeholder 6"/>
          <p:cNvSpPr>
            <a:spLocks noGrp="1"/>
          </p:cNvSpPr>
          <p:nvPr>
            <p:ph type="body" sz="quarter" idx="3"/>
          </p:nvPr>
        </p:nvSpPr>
        <p:spPr/>
        <p:txBody>
          <a:bodyPr/>
          <a:lstStyle/>
          <a:p>
            <a:pPr algn="ctr"/>
            <a:r>
              <a:rPr lang="en-US" dirty="0" smtClean="0"/>
              <a:t>RADAR STATION </a:t>
            </a:r>
            <a:endParaRPr lang="en-US" dirty="0"/>
          </a:p>
        </p:txBody>
      </p:sp>
      <p:pic>
        <p:nvPicPr>
          <p:cNvPr id="1026"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8200" y="2174875"/>
            <a:ext cx="4190999" cy="395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8945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1"/>
          </p:nvPr>
        </p:nvSpPr>
        <p:spPr/>
        <p:txBody>
          <a:bodyPr/>
          <a:lstStyle/>
          <a:p>
            <a:r>
              <a:rPr lang="en-US" dirty="0"/>
              <a:t>surface report</a:t>
            </a:r>
          </a:p>
          <a:p>
            <a:r>
              <a:rPr lang="en-US" dirty="0"/>
              <a:t>upper-air report</a:t>
            </a:r>
          </a:p>
          <a:p>
            <a:r>
              <a:rPr lang="en-US" dirty="0"/>
              <a:t>Doppler radar</a:t>
            </a:r>
          </a:p>
          <a:p>
            <a:r>
              <a:rPr lang="en-US" dirty="0"/>
              <a:t>isobar</a:t>
            </a:r>
          </a:p>
          <a:p>
            <a:r>
              <a:rPr lang="en-US" dirty="0"/>
              <a:t>computer model</a:t>
            </a:r>
          </a:p>
          <a:p>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3</a:t>
            </a:r>
            <a:endParaRPr lang="en-US" dirty="0"/>
          </a:p>
        </p:txBody>
      </p:sp>
      <p:sp>
        <p:nvSpPr>
          <p:cNvPr id="2" name="Text Placeholder 1"/>
          <p:cNvSpPr>
            <a:spLocks noGrp="1"/>
          </p:cNvSpPr>
          <p:nvPr>
            <p:ph type="body" sz="quarter" idx="13"/>
          </p:nvPr>
        </p:nvSpPr>
        <p:spPr/>
        <p:txBody>
          <a:bodyPr/>
          <a:lstStyle/>
          <a:p>
            <a:r>
              <a:rPr lang="en-US" dirty="0"/>
              <a:t>Weather Forecasts</a:t>
            </a:r>
          </a:p>
          <a:p>
            <a:endParaRPr lang="en-US" dirty="0"/>
          </a:p>
        </p:txBody>
      </p:sp>
    </p:spTree>
    <p:extLst>
      <p:ext uri="{BB962C8B-B14F-4D97-AF65-F5344CB8AC3E}">
        <p14:creationId xmlns:p14="http://schemas.microsoft.com/office/powerpoint/2010/main" val="1139002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Vocabulary Lesson 3</a:t>
            </a:r>
            <a:endParaRPr lang="en-US" dirty="0"/>
          </a:p>
        </p:txBody>
      </p:sp>
      <p:sp>
        <p:nvSpPr>
          <p:cNvPr id="3" name="Content Placeholder 2"/>
          <p:cNvSpPr>
            <a:spLocks noGrp="1"/>
          </p:cNvSpPr>
          <p:nvPr>
            <p:ph idx="1"/>
          </p:nvPr>
        </p:nvSpPr>
        <p:spPr>
          <a:xfrm>
            <a:off x="533400" y="990600"/>
            <a:ext cx="8229600" cy="5410200"/>
          </a:xfrm>
        </p:spPr>
        <p:txBody>
          <a:bodyPr>
            <a:noAutofit/>
          </a:bodyPr>
          <a:lstStyle/>
          <a:p>
            <a:r>
              <a:rPr lang="en-US" sz="2800" b="1" dirty="0" smtClean="0"/>
              <a:t>Surface </a:t>
            </a:r>
            <a:r>
              <a:rPr lang="en-US" sz="2800" b="1" dirty="0"/>
              <a:t>report</a:t>
            </a:r>
            <a:r>
              <a:rPr lang="en-US" sz="2800" dirty="0"/>
              <a:t> describes a set of weather measurements made on Earth’s surface</a:t>
            </a:r>
          </a:p>
          <a:p>
            <a:r>
              <a:rPr lang="en-US" sz="2800" b="1" dirty="0"/>
              <a:t>upper-air report </a:t>
            </a:r>
            <a:r>
              <a:rPr lang="en-US" sz="2800" dirty="0"/>
              <a:t>describes wind, temperature, and humidity conditions above Earth’s surface</a:t>
            </a:r>
          </a:p>
          <a:p>
            <a:r>
              <a:rPr lang="en-US" sz="2800" b="1" dirty="0" smtClean="0"/>
              <a:t>Doppler radar </a:t>
            </a:r>
            <a:r>
              <a:rPr lang="en-US" sz="2800" dirty="0" smtClean="0"/>
              <a:t>specialized radar that can detect precipitation and movement of small particles and can approximate wind speed</a:t>
            </a:r>
          </a:p>
          <a:p>
            <a:r>
              <a:rPr lang="en-US" sz="2800" b="1" dirty="0"/>
              <a:t>isobar</a:t>
            </a:r>
            <a:r>
              <a:rPr lang="en-US" sz="2800" dirty="0"/>
              <a:t> line on a map used to connect all places where air pressure has the same value </a:t>
            </a:r>
            <a:endParaRPr lang="en-US" sz="2800" dirty="0" smtClean="0"/>
          </a:p>
          <a:p>
            <a:r>
              <a:rPr lang="en-US" sz="2800" b="1" dirty="0" smtClean="0"/>
              <a:t>computer </a:t>
            </a:r>
            <a:r>
              <a:rPr lang="en-US" sz="2800" b="1" dirty="0"/>
              <a:t>model </a:t>
            </a:r>
            <a:r>
              <a:rPr lang="en-US" sz="2800" dirty="0"/>
              <a:t>detailed program that solves a set of complex mathematical </a:t>
            </a:r>
            <a:r>
              <a:rPr lang="en-US" sz="2800" dirty="0" smtClean="0"/>
              <a:t>formulas</a:t>
            </a:r>
          </a:p>
        </p:txBody>
      </p:sp>
    </p:spTree>
    <p:extLst>
      <p:ext uri="{BB962C8B-B14F-4D97-AF65-F5344CB8AC3E}">
        <p14:creationId xmlns:p14="http://schemas.microsoft.com/office/powerpoint/2010/main" val="3429921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975</Words>
  <Application>Microsoft Office PowerPoint</Application>
  <PresentationFormat>On-screen Show (4:3)</PresentationFormat>
  <Paragraphs>100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HOMEWORK CHECK </vt:lpstr>
      <vt:lpstr>10-5-17 Thursday Warm Up  </vt:lpstr>
      <vt:lpstr>Today Agenda</vt:lpstr>
      <vt:lpstr>PowerPoint Presentation</vt:lpstr>
      <vt:lpstr>PowerPoint Presentation</vt:lpstr>
      <vt:lpstr>PowerPoint Presentation</vt:lpstr>
      <vt:lpstr>INQUIRY</vt:lpstr>
      <vt:lpstr>PowerPoint Presentation</vt:lpstr>
      <vt:lpstr>Vocabulary Lesson 3</vt:lpstr>
      <vt:lpstr>Lesson Outline </vt:lpstr>
      <vt:lpstr>Lesson Outline </vt:lpstr>
      <vt:lpstr>Lesson Outline </vt:lpstr>
      <vt:lpstr>Lesson Outline </vt:lpstr>
      <vt:lpstr>Video </vt:lpstr>
      <vt:lpstr>Content Practice 10 minutes</vt:lpstr>
      <vt:lpstr>Content Practice 10 minutes</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TMSA</dc:creator>
  <cp:lastModifiedBy>TMSA</cp:lastModifiedBy>
  <cp:revision>8</cp:revision>
  <dcterms:created xsi:type="dcterms:W3CDTF">2006-08-16T00:00:00Z</dcterms:created>
  <dcterms:modified xsi:type="dcterms:W3CDTF">2017-10-05T18:34:50Z</dcterms:modified>
</cp:coreProperties>
</file>