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4"/>
  </p:normalViewPr>
  <p:slideViewPr>
    <p:cSldViewPr snapToGrid="0" snapToObjects="1">
      <p:cViewPr>
        <p:scale>
          <a:sx n="94" d="100"/>
          <a:sy n="94" d="100"/>
        </p:scale>
        <p:origin x="-38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51D6A-8F2E-E748-B21F-EBFF9578D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3F2754-77E3-1F4B-9326-6A33E8C63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22687-CFB0-A945-ABB1-FEFC38E2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44BC2C-9CD5-AE4B-92DE-426563A2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7AABD-A015-654C-9EB1-948058B1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1A055-B68F-CA4E-B6F4-32666724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258E38-C4C5-6842-84BD-176C387B7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2B2B84-2F8B-4248-B987-AACED598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D0DC4F-D429-AD46-93CB-B5FB8AEB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024DBF-8681-4B49-9365-4CB828E1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5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21A887F-9DF3-F347-A661-03D1A9203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6542E5-56F7-0D42-9AFE-5053BDB7D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60D7D5-4CEC-6045-88B7-0A71ED0C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969AA-5BF0-894F-BB0B-AD5DB2E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4A53F1-1557-2540-8D73-F52E8B37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C54C5-7144-3D44-B9F6-4B05C278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DF888-88FC-0540-8494-0D56BA1E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AF7030-A0BE-C34F-BD3E-C4B61D46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4E9569-878C-D249-A990-8E6F02C7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E294C4-2720-B44C-AE72-E4B73C2D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CA1DC-8324-6948-9F00-40F90323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A88F88-8257-954C-A0FD-81B67B3DD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2BBDBA-FBE0-434D-A77F-910B2B4C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7C72B-7EEA-1947-83C0-470821F2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3A24CB-C3B9-5240-A5EF-D1D5730D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438FF-F8C3-C94E-850B-49885D12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0E4A43-C150-5A41-A471-9F8A0758E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8D78F3-CCAA-8045-832E-487558423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193C8E-3601-9445-B913-26BB7B2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1B9BFE-F672-8D44-80C5-C5FFF81D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F59F8D-B677-0446-9C0A-8D1236F2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12FDD-7344-2C4D-95E6-42FF2D07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3E86C-596C-644C-BD78-0239A6DC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AB7F3-C123-A544-AF7B-129E79FF1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FECFEE-44A5-A74C-B510-CFA1C5B59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EF487E-F95C-264F-B365-9DFFED29F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328386-820B-CA4C-B610-91F20DD3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CCAB4D-0DA3-494B-8693-9E61342C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58B22A-5E0D-B14C-83E7-DD91ED64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8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8D7FEF-D392-2E42-A856-72DE00D4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CA3BB2-5078-D241-BA57-3AE66F28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86BE66-9527-1E40-9074-067FDDD5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4F7E56-3905-AA4F-9935-2912D223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6F9E3E-2CDC-BE42-984A-06D253CA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08E970-9969-FD4B-856F-D00E2579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CC7482-AAA3-314C-8745-5679F4E6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1A671-82F5-3B49-A7D8-67FCAE38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1FEA1B-09E9-B94E-AA9F-F4A8C96F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D2C19B-1C4C-A947-A137-C1EA63D1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A7C5D9-80F1-6C40-85C4-2FD3631A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5A5ABD-3491-1148-B7DA-5189B55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7CB8BA-F4DC-4E40-BDAB-3EB9770C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FA2D5-71AC-734D-8B7C-9D6121F2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AA39CD5-108E-064A-89DB-1D07E0E4C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A12F9A-B17F-0944-9570-2F1120866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CD469E-BA67-B145-94D8-808403E6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CC418F-37DE-4E48-B507-305CCDFB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D6ACA5-AC38-CE49-995D-F4C835D7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837AC9-601A-574B-BAF7-3CEABEA4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1BCBE0-1088-684C-86C3-2A134FC3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AB0787-39C4-A841-9AC4-D8FDCC49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9AFB-F7AB-B549-9C68-5DCC56B2C20B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697025-DAA5-824A-AE14-807457D08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515255-6BA2-0A43-8CD6-8FDC3BB4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9CAB-7F11-4848-82A5-01CFC1BD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7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qxomJIBG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95D93-35D7-5C45-9A8A-5F79B289E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9" y="279215"/>
            <a:ext cx="10905072" cy="825190"/>
          </a:xfrm>
        </p:spPr>
        <p:txBody>
          <a:bodyPr>
            <a:noAutofit/>
          </a:bodyPr>
          <a:lstStyle/>
          <a:p>
            <a:r>
              <a:rPr lang="en-US" sz="3200" dirty="0"/>
              <a:t>Warm Up 4 min </a:t>
            </a:r>
            <a:r>
              <a:rPr lang="en-US" sz="3200" dirty="0" smtClean="0"/>
              <a:t>10/15/18 Monday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ED7F5E-185B-EA40-9FA7-451CDEB5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9" y="1228724"/>
            <a:ext cx="11329986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8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CF31E-005A-0A41-9C8F-5D110253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B533E-35D2-B348-AADD-398724EBF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5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D0172-4BCE-364F-8FB4-ABB86B34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Warm Up 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FFB459-80C4-0940-A1FA-83D58E99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9450"/>
          </a:xfrm>
        </p:spPr>
        <p:txBody>
          <a:bodyPr>
            <a:normAutofit/>
          </a:bodyPr>
          <a:lstStyle/>
          <a:p>
            <a:r>
              <a:rPr lang="en-US" dirty="0"/>
              <a:t>1) The porcupine’s body size and shape are similar to other large rodents, such as skunks and groundhogs. Few other animals, however, have quills like the porcupine’s quills. </a:t>
            </a:r>
          </a:p>
          <a:p>
            <a:r>
              <a:rPr lang="en-US" dirty="0"/>
              <a:t>2 By using an animal’s scientific name, scientists can identify an animal precisely and can better communicate with colleagues. </a:t>
            </a:r>
          </a:p>
          <a:p>
            <a:r>
              <a:rPr lang="en-US" dirty="0"/>
              <a:t>3 The photo shows several plants or parts of plants, including the flowers that the porcupine is eating, the plants growing behind it, and a decaying log. </a:t>
            </a:r>
          </a:p>
        </p:txBody>
      </p:sp>
    </p:spTree>
    <p:extLst>
      <p:ext uri="{BB962C8B-B14F-4D97-AF65-F5344CB8AC3E}">
        <p14:creationId xmlns:p14="http://schemas.microsoft.com/office/powerpoint/2010/main" val="1131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54C77E-C22D-1B44-8F8B-A8FA397C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3371DE-3840-FB46-A735-5D90CA407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Warm Up 4 minutes</a:t>
            </a:r>
          </a:p>
          <a:p>
            <a:r>
              <a:rPr lang="en-US" dirty="0"/>
              <a:t>2) Lesson Vocabulary 5 min </a:t>
            </a:r>
          </a:p>
          <a:p>
            <a:r>
              <a:rPr lang="en-US" dirty="0"/>
              <a:t>3) Lesson Outline 10 min </a:t>
            </a:r>
          </a:p>
          <a:p>
            <a:r>
              <a:rPr lang="en-US" dirty="0"/>
              <a:t>4) Video </a:t>
            </a:r>
          </a:p>
          <a:p>
            <a:r>
              <a:rPr lang="en-US" dirty="0"/>
              <a:t>5) </a:t>
            </a:r>
            <a:r>
              <a:rPr lang="en-US" dirty="0" err="1"/>
              <a:t>Plicker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6) Homework Packet (Key Concept Builder- Last week sub packet)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Reminder; STEM FAIR STEP 2 BACKGROUND RESEARCH DUE IS 10/19/18 </a:t>
            </a:r>
            <a:r>
              <a:rPr lang="en-US" dirty="0" smtClean="0"/>
              <a:t>(FRIDAY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OPEN NOTEBOOK QUIZ (ON CELL 10/19/18) </a:t>
            </a:r>
          </a:p>
        </p:txBody>
      </p:sp>
    </p:spTree>
    <p:extLst>
      <p:ext uri="{BB962C8B-B14F-4D97-AF65-F5344CB8AC3E}">
        <p14:creationId xmlns:p14="http://schemas.microsoft.com/office/powerpoint/2010/main" val="145465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A2BA0-5BB6-D747-8597-2F204102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78130"/>
            <a:ext cx="11970327" cy="807522"/>
          </a:xfrm>
        </p:spPr>
        <p:txBody>
          <a:bodyPr>
            <a:noAutofit/>
          </a:bodyPr>
          <a:lstStyle/>
          <a:p>
            <a:r>
              <a:rPr lang="en-US" sz="3200" b="1" dirty="0"/>
              <a:t>Lesson Vocabulary (Use definition to answer worksheet questions)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4F75F-0448-A149-805C-2696330B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543792"/>
            <a:ext cx="10985665" cy="463317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autotroph</a:t>
            </a:r>
            <a:r>
              <a:rPr lang="en-US" dirty="0"/>
              <a:t> organism that converts light energy into usable energy (Producer)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binomial nomenclature </a:t>
            </a:r>
            <a:r>
              <a:rPr lang="en-US" dirty="0"/>
              <a:t>naming system that gives each living thing a two-word scientific name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habitat</a:t>
            </a:r>
            <a:r>
              <a:rPr lang="en-US" dirty="0"/>
              <a:t> specific environment where an organism lives (iguana lives in tropical rain forests and spend a lot of time in the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heterotroph</a:t>
            </a:r>
            <a:r>
              <a:rPr lang="en-US" dirty="0"/>
              <a:t> organism that obtains energy from other organisms ( Animals)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Dichotomous</a:t>
            </a:r>
            <a:r>
              <a:rPr lang="en-US" dirty="0"/>
              <a:t> </a:t>
            </a:r>
            <a:r>
              <a:rPr lang="en-US" b="1" dirty="0"/>
              <a:t>key: </a:t>
            </a:r>
            <a:r>
              <a:rPr lang="en-US" dirty="0"/>
              <a:t> aid to identification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macromolecule </a:t>
            </a:r>
            <a:r>
              <a:rPr lang="en-US" dirty="0"/>
              <a:t>substance in a cell that forms from joining many small molecules together (</a:t>
            </a:r>
            <a:r>
              <a:rPr lang="en-US" b="1" dirty="0"/>
              <a:t>carbohydrates</a:t>
            </a:r>
            <a:r>
              <a:rPr lang="en-US" dirty="0"/>
              <a:t>. </a:t>
            </a:r>
            <a:r>
              <a:rPr lang="en-US" b="1" dirty="0"/>
              <a:t>lipids</a:t>
            </a:r>
            <a:r>
              <a:rPr lang="en-US" dirty="0"/>
              <a:t>. </a:t>
            </a:r>
            <a:r>
              <a:rPr lang="en-US" b="1" dirty="0"/>
              <a:t>proteins</a:t>
            </a:r>
            <a:r>
              <a:rPr lang="en-US" dirty="0"/>
              <a:t>. </a:t>
            </a:r>
            <a:r>
              <a:rPr lang="en-US" b="1" dirty="0"/>
              <a:t>nucleic acids</a:t>
            </a:r>
            <a:r>
              <a:rPr lang="en-US" dirty="0"/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taxon</a:t>
            </a:r>
            <a:r>
              <a:rPr lang="en-US" dirty="0"/>
              <a:t> group of organisms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unique</a:t>
            </a:r>
            <a:r>
              <a:rPr lang="en-US" dirty="0"/>
              <a:t> without an equal, distinctive</a:t>
            </a:r>
          </a:p>
        </p:txBody>
      </p:sp>
    </p:spTree>
    <p:extLst>
      <p:ext uri="{BB962C8B-B14F-4D97-AF65-F5344CB8AC3E}">
        <p14:creationId xmlns:p14="http://schemas.microsoft.com/office/powerpoint/2010/main" val="339815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35733B-D3DD-1A45-B853-4A0AFC48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 Outline for Teaching Lesson 1: Classifying Living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A89C91-3EEA-024D-9882-7DCDFD4F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436914"/>
            <a:ext cx="10914413" cy="47400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A. What are living things? </a:t>
            </a:r>
          </a:p>
          <a:p>
            <a:pPr marL="0" indent="0">
              <a:buNone/>
            </a:pPr>
            <a:r>
              <a:rPr lang="en-US" dirty="0"/>
              <a:t>1. All </a:t>
            </a:r>
            <a:r>
              <a:rPr lang="en-US" b="1" u="sng" dirty="0"/>
              <a:t>living things </a:t>
            </a:r>
            <a:r>
              <a:rPr lang="en-US" dirty="0"/>
              <a:t>have some characteristics in common. </a:t>
            </a:r>
          </a:p>
          <a:p>
            <a:pPr marL="0" indent="0">
              <a:buNone/>
            </a:pPr>
            <a:r>
              <a:rPr lang="en-US" dirty="0"/>
              <a:t>a. They are made of </a:t>
            </a:r>
            <a:r>
              <a:rPr lang="en-US" b="1" u="sng" dirty="0"/>
              <a:t>cells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b. They are </a:t>
            </a:r>
            <a:r>
              <a:rPr lang="en-US" b="1" u="sng" dirty="0"/>
              <a:t>organized</a:t>
            </a:r>
            <a:r>
              <a:rPr lang="en-US" dirty="0"/>
              <a:t> into different structures. </a:t>
            </a:r>
          </a:p>
          <a:p>
            <a:pPr marL="0" indent="0">
              <a:buNone/>
            </a:pPr>
            <a:r>
              <a:rPr lang="en-US" dirty="0"/>
              <a:t>c. They </a:t>
            </a:r>
            <a:r>
              <a:rPr lang="en-US" b="1" u="sng" dirty="0"/>
              <a:t>grow</a:t>
            </a:r>
            <a:r>
              <a:rPr lang="en-US" dirty="0"/>
              <a:t> and develop. </a:t>
            </a:r>
          </a:p>
          <a:p>
            <a:pPr marL="0" indent="0">
              <a:buNone/>
            </a:pPr>
            <a:r>
              <a:rPr lang="en-US" dirty="0"/>
              <a:t>d. They </a:t>
            </a:r>
            <a:r>
              <a:rPr lang="en-US" b="1" u="sng" dirty="0"/>
              <a:t>respond</a:t>
            </a:r>
            <a:r>
              <a:rPr lang="en-US" dirty="0"/>
              <a:t> to their environment. </a:t>
            </a:r>
          </a:p>
          <a:p>
            <a:pPr marL="0" indent="0">
              <a:buNone/>
            </a:pPr>
            <a:r>
              <a:rPr lang="en-US" dirty="0"/>
              <a:t>e. They </a:t>
            </a:r>
            <a:r>
              <a:rPr lang="en-US" b="1" u="sng" dirty="0"/>
              <a:t>reproduce</a:t>
            </a:r>
            <a:r>
              <a:rPr lang="en-US" dirty="0"/>
              <a:t>, or form new organisms. </a:t>
            </a:r>
          </a:p>
          <a:p>
            <a:pPr marL="0" indent="0">
              <a:buNone/>
            </a:pPr>
            <a:r>
              <a:rPr lang="en-US" dirty="0"/>
              <a:t>f. They use </a:t>
            </a:r>
            <a:r>
              <a:rPr lang="en-US" b="1" u="sng" dirty="0"/>
              <a:t>energy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/>
              <a:t>Macromolecules</a:t>
            </a:r>
            <a:r>
              <a:rPr lang="en-US" dirty="0"/>
              <a:t> in cells are organized into different structures that help cells function. </a:t>
            </a:r>
          </a:p>
          <a:p>
            <a:pPr marL="0" indent="0">
              <a:buNone/>
            </a:pPr>
            <a:r>
              <a:rPr lang="en-US" dirty="0"/>
              <a:t>3. The four types of macromolecules in cells are nucleic </a:t>
            </a:r>
            <a:r>
              <a:rPr lang="en-US" b="1" u="sng" dirty="0"/>
              <a:t>acids</a:t>
            </a:r>
            <a:r>
              <a:rPr lang="en-US" dirty="0"/>
              <a:t>, lipids, proteins, and </a:t>
            </a:r>
            <a:r>
              <a:rPr lang="en-US" b="1" u="sng" dirty="0"/>
              <a:t>carbohydrates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u="sng" dirty="0"/>
              <a:t>Unicellular</a:t>
            </a:r>
            <a:r>
              <a:rPr lang="en-US" dirty="0"/>
              <a:t> organisms are made up of only one cell.</a:t>
            </a:r>
          </a:p>
        </p:txBody>
      </p:sp>
    </p:spTree>
    <p:extLst>
      <p:ext uri="{BB962C8B-B14F-4D97-AF65-F5344CB8AC3E}">
        <p14:creationId xmlns:p14="http://schemas.microsoft.com/office/powerpoint/2010/main" val="226137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D20A8-F959-3245-BEDE-0B89DDA8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35" y="1"/>
            <a:ext cx="11823865" cy="771896"/>
          </a:xfrm>
        </p:spPr>
        <p:txBody>
          <a:bodyPr>
            <a:noAutofit/>
          </a:bodyPr>
          <a:lstStyle/>
          <a:p>
            <a:r>
              <a:rPr lang="en-US" sz="3600" b="1" dirty="0"/>
              <a:t>Lesson Outline for Teaching Lesson 1: Classifying Living Things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F80A33-D066-B947-BFC1-11CC9C7C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771896"/>
            <a:ext cx="11459688" cy="58426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5. Multicellular organisms have different types of cells that carry out specialized </a:t>
            </a:r>
            <a:r>
              <a:rPr lang="en-US" b="1" u="sng" dirty="0"/>
              <a:t>functions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6. The different levels of organization in multicellular organisms are: cell, </a:t>
            </a:r>
            <a:r>
              <a:rPr lang="en-US" b="1" u="sng" dirty="0"/>
              <a:t>tissue</a:t>
            </a:r>
            <a:r>
              <a:rPr lang="en-US" dirty="0"/>
              <a:t>, organ, and organ system. </a:t>
            </a:r>
          </a:p>
          <a:p>
            <a:pPr marL="0" indent="0">
              <a:buNone/>
            </a:pPr>
            <a:r>
              <a:rPr lang="en-US" dirty="0"/>
              <a:t>7. Living things grow, or increase in </a:t>
            </a:r>
            <a:r>
              <a:rPr lang="en-US" b="1" u="sng" dirty="0"/>
              <a:t>size</a:t>
            </a:r>
            <a:r>
              <a:rPr lang="en-US" dirty="0"/>
              <a:t>, during their lifetimes. </a:t>
            </a:r>
          </a:p>
          <a:p>
            <a:pPr marL="0" indent="0">
              <a:buNone/>
            </a:pPr>
            <a:r>
              <a:rPr lang="en-US" dirty="0"/>
              <a:t>8. Adult organisms form new organisms by </a:t>
            </a:r>
            <a:r>
              <a:rPr lang="en-US" b="1" u="sng" dirty="0"/>
              <a:t>reproducing</a:t>
            </a:r>
            <a:r>
              <a:rPr lang="en-US" dirty="0"/>
              <a:t> asexually or sexually. </a:t>
            </a:r>
          </a:p>
          <a:p>
            <a:pPr marL="0" indent="0">
              <a:buNone/>
            </a:pPr>
            <a:r>
              <a:rPr lang="en-US" dirty="0"/>
              <a:t>a. Bacteria and other </a:t>
            </a:r>
            <a:r>
              <a:rPr lang="en-US" b="1" u="sng" dirty="0"/>
              <a:t>unicellular</a:t>
            </a:r>
            <a:r>
              <a:rPr lang="en-US" dirty="0"/>
              <a:t> organisms reproduce asexually when one cell divides and forms two new organisms. </a:t>
            </a:r>
          </a:p>
          <a:p>
            <a:pPr marL="0" indent="0">
              <a:buNone/>
            </a:pPr>
            <a:r>
              <a:rPr lang="en-US" dirty="0"/>
              <a:t>b. Sexual reproduction occurs when the </a:t>
            </a:r>
            <a:r>
              <a:rPr lang="en-US" b="1" u="sng" dirty="0"/>
              <a:t>reproductive</a:t>
            </a:r>
            <a:r>
              <a:rPr lang="en-US" dirty="0"/>
              <a:t> cells of one or two parent organisms join and form a new organism. </a:t>
            </a:r>
          </a:p>
          <a:p>
            <a:pPr marL="0" indent="0">
              <a:buNone/>
            </a:pPr>
            <a:r>
              <a:rPr lang="en-US" dirty="0"/>
              <a:t>c. Humans and other multicellular organisms reproduce </a:t>
            </a:r>
            <a:r>
              <a:rPr lang="en-US" b="1" u="sng" dirty="0"/>
              <a:t>sexually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b="1" u="sng" dirty="0"/>
              <a:t>Autotrophs</a:t>
            </a:r>
            <a:r>
              <a:rPr lang="en-US" dirty="0"/>
              <a:t> are organisms that convert light energy into usable energy. </a:t>
            </a:r>
          </a:p>
          <a:p>
            <a:pPr marL="514350" indent="-514350">
              <a:buAutoNum type="alphaLcPeriod"/>
            </a:pPr>
            <a:r>
              <a:rPr lang="en-US" dirty="0"/>
              <a:t>Many autotrophs use energy from light to convert carbon dioxide and </a:t>
            </a:r>
            <a:r>
              <a:rPr lang="en-US" b="1" u="sng" dirty="0"/>
              <a:t>water</a:t>
            </a:r>
            <a:r>
              <a:rPr lang="en-US" dirty="0"/>
              <a:t> into carbohydrates, or sugars. </a:t>
            </a:r>
          </a:p>
          <a:p>
            <a:pPr marL="514350" indent="-514350">
              <a:buAutoNum type="alphaLcPeriod"/>
            </a:pPr>
            <a:r>
              <a:rPr lang="en-US" dirty="0"/>
              <a:t> Organisms that grow on energy released by chemical reactions of inorganic substances such as sulfur and ammonia are called </a:t>
            </a:r>
            <a:r>
              <a:rPr lang="en-US" b="1" u="sng" dirty="0"/>
              <a:t>chemoautotrophs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10. Organisms that obtain energy from other organisms are called </a:t>
            </a:r>
            <a:r>
              <a:rPr lang="en-US" b="1" u="sng" dirty="0"/>
              <a:t>heterotrophs</a:t>
            </a:r>
            <a:r>
              <a:rPr lang="en-US" dirty="0"/>
              <a:t>; they eat autotrophs or other </a:t>
            </a:r>
            <a:r>
              <a:rPr lang="en-US" b="1" u="sng" dirty="0"/>
              <a:t>heterotrophs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11. Organisms respond and adapt to changes in their external </a:t>
            </a:r>
            <a:r>
              <a:rPr lang="en-US" b="1" u="sng" dirty="0"/>
              <a:t>environments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5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E8B83-F36F-C442-A87E-9C3C4B49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190006"/>
            <a:ext cx="11151919" cy="641268"/>
          </a:xfrm>
        </p:spPr>
        <p:txBody>
          <a:bodyPr>
            <a:noAutofit/>
          </a:bodyPr>
          <a:lstStyle/>
          <a:p>
            <a:r>
              <a:rPr lang="en-US" sz="3200" b="1" dirty="0"/>
              <a:t>Lesson Outline for Teaching Lesson 1: Classifying Living Things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88E352-58B0-FD4C-B8B2-6002438A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831274"/>
            <a:ext cx="11151919" cy="5345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What do living things need? </a:t>
            </a:r>
          </a:p>
          <a:p>
            <a:pPr marL="0" indent="0">
              <a:buNone/>
            </a:pPr>
            <a:r>
              <a:rPr lang="en-US" dirty="0"/>
              <a:t>1. All living things need energy, food, </a:t>
            </a:r>
            <a:r>
              <a:rPr lang="en-US" b="1" u="sng" dirty="0"/>
              <a:t>water</a:t>
            </a:r>
            <a:r>
              <a:rPr lang="en-US" dirty="0"/>
              <a:t>, and a place to live. </a:t>
            </a:r>
          </a:p>
          <a:p>
            <a:pPr marL="0" indent="0">
              <a:buNone/>
            </a:pPr>
            <a:r>
              <a:rPr lang="en-US" dirty="0"/>
              <a:t>2. An organism’s </a:t>
            </a:r>
            <a:r>
              <a:rPr lang="en-US" b="1" u="sng" dirty="0"/>
              <a:t>habitat</a:t>
            </a:r>
            <a:r>
              <a:rPr lang="en-US" dirty="0"/>
              <a:t> is the specific environment where it lives.</a:t>
            </a:r>
          </a:p>
          <a:p>
            <a:pPr marL="0" indent="0">
              <a:buNone/>
            </a:pPr>
            <a:r>
              <a:rPr lang="en-US" dirty="0"/>
              <a:t> 3. </a:t>
            </a:r>
            <a:r>
              <a:rPr lang="en-US" b="1" u="sng" dirty="0"/>
              <a:t>Food</a:t>
            </a:r>
            <a:r>
              <a:rPr lang="en-US" dirty="0"/>
              <a:t> provides organisms with energy, and </a:t>
            </a:r>
            <a:r>
              <a:rPr lang="en-US" b="1" u="sng" dirty="0"/>
              <a:t>water</a:t>
            </a:r>
            <a:r>
              <a:rPr lang="en-US" dirty="0"/>
              <a:t> is essential for survival.</a:t>
            </a:r>
          </a:p>
          <a:p>
            <a:pPr marL="0" indent="0">
              <a:buNone/>
            </a:pPr>
            <a:r>
              <a:rPr lang="en-US" dirty="0"/>
              <a:t> 4. The type of </a:t>
            </a:r>
            <a:r>
              <a:rPr lang="en-US" b="1" u="sng" dirty="0"/>
              <a:t>food</a:t>
            </a:r>
            <a:r>
              <a:rPr lang="en-US" dirty="0"/>
              <a:t> an organism eats depends its habitat. </a:t>
            </a:r>
          </a:p>
          <a:p>
            <a:pPr marL="0" indent="0">
              <a:buNone/>
            </a:pPr>
            <a:r>
              <a:rPr lang="en-US" b="1" dirty="0"/>
              <a:t>C. How are living things classified? </a:t>
            </a:r>
          </a:p>
          <a:p>
            <a:pPr marL="0" indent="0">
              <a:buNone/>
            </a:pPr>
            <a:r>
              <a:rPr lang="en-US" dirty="0"/>
              <a:t>1. Classifying living things makes it easier to </a:t>
            </a:r>
            <a:r>
              <a:rPr lang="en-US" b="1" u="sng" dirty="0"/>
              <a:t>organize</a:t>
            </a:r>
            <a:r>
              <a:rPr lang="en-US" dirty="0"/>
              <a:t> organisms and to see how they are </a:t>
            </a:r>
            <a:r>
              <a:rPr lang="en-US" b="1" u="sng" dirty="0"/>
              <a:t>similar</a:t>
            </a:r>
            <a:r>
              <a:rPr lang="en-US" dirty="0"/>
              <a:t> and different. </a:t>
            </a:r>
          </a:p>
          <a:p>
            <a:pPr marL="0" indent="0">
              <a:buNone/>
            </a:pPr>
            <a:r>
              <a:rPr lang="en-US" dirty="0"/>
              <a:t>2. The naming system that gives each living thing a two-word scientific name is called </a:t>
            </a:r>
            <a:r>
              <a:rPr lang="en-US" b="1" u="sng" dirty="0"/>
              <a:t>binomial nomenclature </a:t>
            </a:r>
            <a:r>
              <a:rPr lang="en-US" dirty="0"/>
              <a:t>and was created by </a:t>
            </a:r>
            <a:r>
              <a:rPr lang="en-US" b="1" u="sng" dirty="0"/>
              <a:t>Carolus </a:t>
            </a:r>
            <a:r>
              <a:rPr lang="en-US" b="1" u="sng" dirty="0" err="1"/>
              <a:t>Linneaus</a:t>
            </a:r>
            <a:r>
              <a:rPr lang="en-US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20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48850-7673-864A-9247-7E633541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142505"/>
            <a:ext cx="11211296" cy="1080653"/>
          </a:xfrm>
        </p:spPr>
        <p:txBody>
          <a:bodyPr>
            <a:normAutofit/>
          </a:bodyPr>
          <a:lstStyle/>
          <a:p>
            <a:r>
              <a:rPr lang="en-US" sz="3200" b="1" dirty="0"/>
              <a:t>Lesson Outline for Teaching Lesson 1: Classifying Living Things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CFC6F6-F1C8-8A4E-931E-6FC5B006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3" y="1096922"/>
            <a:ext cx="11596255" cy="5529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u="sng" dirty="0"/>
              <a:t>Taxonomy</a:t>
            </a:r>
            <a:r>
              <a:rPr lang="en-US" dirty="0"/>
              <a:t> is the branch of science that classifies living things. </a:t>
            </a:r>
          </a:p>
          <a:p>
            <a:pPr marL="0" indent="0">
              <a:buNone/>
            </a:pPr>
            <a:r>
              <a:rPr lang="en-US" dirty="0"/>
              <a:t>4. A(n) </a:t>
            </a:r>
            <a:r>
              <a:rPr lang="en-US" b="1" u="sng" dirty="0"/>
              <a:t>taxon</a:t>
            </a:r>
            <a:r>
              <a:rPr lang="en-US" dirty="0"/>
              <a:t> is a group of organisms. </a:t>
            </a:r>
          </a:p>
          <a:p>
            <a:pPr marL="0" indent="0">
              <a:buNone/>
            </a:pPr>
            <a:r>
              <a:rPr lang="en-US" dirty="0"/>
              <a:t>5. All living things on Earth are divided into three groups called </a:t>
            </a:r>
            <a:r>
              <a:rPr lang="en-US" b="1" u="sng" dirty="0"/>
              <a:t>domains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a. Domains are divided into </a:t>
            </a:r>
            <a:r>
              <a:rPr lang="en-US" b="1" u="sng" dirty="0"/>
              <a:t>kingdoms</a:t>
            </a:r>
            <a:r>
              <a:rPr lang="en-US" dirty="0"/>
              <a:t> and then phyla, classes, </a:t>
            </a:r>
            <a:r>
              <a:rPr lang="en-US" b="1" u="sng" dirty="0"/>
              <a:t>orders</a:t>
            </a:r>
            <a:r>
              <a:rPr lang="en-US" dirty="0"/>
              <a:t>, families, genera, and </a:t>
            </a:r>
            <a:r>
              <a:rPr lang="en-US" b="1" u="sng" dirty="0"/>
              <a:t>species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b. A(n) </a:t>
            </a:r>
            <a:r>
              <a:rPr lang="en-US" b="1" u="sng" dirty="0"/>
              <a:t>species</a:t>
            </a:r>
            <a:r>
              <a:rPr lang="en-US" dirty="0"/>
              <a:t> is made of all organisms that can mate with one another and produce </a:t>
            </a:r>
            <a:r>
              <a:rPr lang="en-US" b="1" u="sng" dirty="0"/>
              <a:t>offspring</a:t>
            </a:r>
            <a:r>
              <a:rPr lang="en-US" dirty="0"/>
              <a:t> that can reproduce. </a:t>
            </a:r>
          </a:p>
          <a:p>
            <a:pPr marL="0" indent="0">
              <a:buNone/>
            </a:pPr>
            <a:r>
              <a:rPr lang="en-US" dirty="0"/>
              <a:t>6. Scientists today group organisms based on similarities such as how organisms reproduce, how they process </a:t>
            </a:r>
            <a:r>
              <a:rPr lang="en-US" b="1" u="sng" dirty="0"/>
              <a:t>energy</a:t>
            </a:r>
            <a:r>
              <a:rPr lang="en-US" dirty="0"/>
              <a:t>, and the types of genes they have. </a:t>
            </a:r>
          </a:p>
          <a:p>
            <a:pPr marL="0" indent="0">
              <a:buNone/>
            </a:pPr>
            <a:r>
              <a:rPr lang="en-US" dirty="0"/>
              <a:t>7. A(n) </a:t>
            </a:r>
            <a:r>
              <a:rPr lang="en-US" b="1" u="sng" dirty="0"/>
              <a:t>dichotomous key </a:t>
            </a:r>
            <a:r>
              <a:rPr lang="en-US" dirty="0"/>
              <a:t>is a tool used to identify an organism based on its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74852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FD7C1-01C7-C44D-AB5A-9EEA308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E1F92B-83D4-A74A-812C-0C358E0C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https://www.youtube.com/watch?v=vqxomJIBGcY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881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Warm Up 4 min 10/15/18 Monday</vt:lpstr>
      <vt:lpstr>Warm Up answer </vt:lpstr>
      <vt:lpstr>Today Agenda </vt:lpstr>
      <vt:lpstr>Lesson Vocabulary (Use definition to answer worksheet questions) </vt:lpstr>
      <vt:lpstr>Lesson Outline for Teaching Lesson 1: Classifying Living Things</vt:lpstr>
      <vt:lpstr>Lesson Outline for Teaching Lesson 1: Classifying Living Things</vt:lpstr>
      <vt:lpstr>Lesson Outline for Teaching Lesson 1: Classifying Living Things</vt:lpstr>
      <vt:lpstr>Lesson Outline for Teaching Lesson 1: Classifying Living Things</vt:lpstr>
      <vt:lpstr>Video</vt:lpstr>
      <vt:lpstr>Plicker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4 min 10/11/18 Thursday to Science Journal  </dc:title>
  <dc:creator>ahmet ilbay</dc:creator>
  <cp:lastModifiedBy>Ahmet ilbay</cp:lastModifiedBy>
  <cp:revision>5</cp:revision>
  <dcterms:created xsi:type="dcterms:W3CDTF">2018-10-10T19:19:41Z</dcterms:created>
  <dcterms:modified xsi:type="dcterms:W3CDTF">2018-10-14T20:00:43Z</dcterms:modified>
</cp:coreProperties>
</file>