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05"/>
  </p:normalViewPr>
  <p:slideViewPr>
    <p:cSldViewPr snapToGrid="0" snapToObjects="1">
      <p:cViewPr>
        <p:scale>
          <a:sx n="94" d="100"/>
          <a:sy n="94" d="100"/>
        </p:scale>
        <p:origin x="-38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6E400-F9F6-024A-BC4D-2E832FCD6453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98FB3-5ACD-4847-9676-70564432B5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88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98FB3-5ACD-4847-9676-70564432B5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15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37E384-C7F6-F04A-9A7A-088993D594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F52B661-B25C-EB40-83C4-A59DB63BF9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F0FAAA-F527-2647-ACD9-DF090C0E6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C11BB56-0656-5540-BADE-289224AC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382CE-5876-544A-B4B9-4C0D24B7D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81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5B6557-037E-A540-8C5E-DF5F54CEB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A585A5-3BE2-0047-9934-0F87DA12FE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95027A-589A-0444-93A4-9D95FE8BF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8DA8522-060F-EC4A-9F54-5C9E20D8A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15DE35-013C-D54C-BC57-4E78D7504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901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23A96B9-6B1C-DD4C-BE20-28DED09BBF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4F6D993-348B-8B4B-A22A-07AABC82A8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729D906-B092-1A4D-8E6A-C08EBEEF4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F7C660-E1CE-F144-AA3D-08304C70A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B015E51-CF3D-D94A-8E8D-3C61682E7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217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DCEC66-8996-EF4C-B0DB-A31CC54C2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0BF7F9-5396-C744-A478-2BB4F696DB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7F91A8-5C65-0D46-90AB-578D13BE4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5F690DA-F630-3C4B-8079-5977A84EA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7B2525-AE57-184B-93B5-ACC328B46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05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A1320D8-7596-A649-8D0F-7E1110E1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7BC439C-1EDE-DB4D-9A64-232AA31EB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E0DC0E-8D16-E34F-9468-9A0CCB8DB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9A7B1E-91F7-484B-97E9-90656A42E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92CAAB8-BE66-5347-9712-91780334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48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7C623C5-2E35-9F4E-96E5-0B1A872BDA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3C61A2-E247-4E4C-A46B-F2A17F0F1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90667BC-2823-F648-B346-882973D35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33017C4-B262-514D-9A8E-4D9F79A42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A65239-5A16-D94E-9A5D-16A65A2C2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3B4E4C-0ABC-3546-8D13-6270428E6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1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D6120E-3CD6-F041-9768-9830056B6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0A418C-8847-B64C-A35B-F681D49BA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E34504-F104-1847-BE75-C3D8CF3D3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5032155-E6DD-9149-BE56-14EA78859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490C60D-DC4B-774A-8538-6F67ECC53D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92ED690-8AEA-844D-B437-80D447703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F381A39-DE09-844F-823E-7A6BC45B7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83FDCB4-38A6-B246-BB8D-106007F878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612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E45035-0D17-A541-9185-D8904CCBC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5B6E1A4-43CD-E84C-B5B5-EA9DEA7E7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7FD9970-1698-B240-AC3F-FD8884EFC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FBA1EA2-B4DD-064D-8553-C54E0F139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50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BE6D1DB-98FD-054E-9BD6-EA54C9AEA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7A7B7F5-5AC6-8449-8D76-7F7A185B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2A51368-EC6A-A24B-8C90-F031262AE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420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0E88B-64CE-D64B-A32A-273D633A0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7AE15A9-4D3C-014D-A435-744DA37B6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95A8358-A616-8A45-A920-CE3092DA0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0C81BF-0EE6-3544-95DA-4CC0FB2E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46BE465-7C56-4C4A-8C8E-2296DE0C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AC8CA0-2F44-924E-AFFB-B2BEA090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4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B834E2-4270-814C-A520-E3FDF82CD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42E545-4A16-5F44-A963-EC62EB317D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9A31501-1087-084C-A16F-DC3A4AFCB7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7C9B8A6-14BC-0442-AAC2-27BF88D8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6DA7C42-8DD9-AA47-AFD0-3BD3A1C47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FC90A10-AAD2-8148-9BCC-1E3917C48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741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704BDC6-B41F-6F45-AB37-A24192404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BB1B6F-4F54-FD4E-A284-C66EE6BDB3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2B6C12E-3A96-F149-A3E7-385F41D798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B34C5-1991-6A4F-B9F4-61990AE14F6A}" type="datetimeFigureOut">
              <a:rPr lang="en-US" smtClean="0"/>
              <a:t>10/30/2018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C82D71B-B73A-C840-A8DF-95A4E56979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4F4B6E-6942-C34B-9082-996DE736BC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A8C36-0061-B14C-AC9E-AE12FA410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17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rainpop.com/science/cellularlifeandgenetics/mitosis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F12E0-57FD-2A4A-BC90-BC7E78FAFE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6716"/>
            <a:ext cx="9144000" cy="47783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10/30/18 Tuesday 4 min Warm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CAA199-591F-B84F-9E60-5BA8A6E1E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887" y="766634"/>
            <a:ext cx="11352811" cy="561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82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C3AF6F-C14D-404F-90EA-CFF1530A9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427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Warm Up </a:t>
            </a:r>
            <a:r>
              <a:rPr lang="en-US" i="1" dirty="0" smtClean="0"/>
              <a:t>Answer (10/30/18 Tuesday)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09547B-0049-CE49-8410-52C409D3F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016" y="1258784"/>
            <a:ext cx="10783784" cy="491817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 Like a car, a new cell must be made from many parts that are put together in the proper way. For both cars and cells, a plan for assembly must exist and be followed. </a:t>
            </a:r>
          </a:p>
          <a:p>
            <a:pPr marL="0" indent="0">
              <a:buNone/>
            </a:pPr>
            <a:r>
              <a:rPr lang="en-US" dirty="0"/>
              <a:t>2 Cells are very small, and a large organism is composed of a huge number of cells. As old cells wear out, copies are made to replace them. </a:t>
            </a:r>
          </a:p>
          <a:p>
            <a:pPr marL="0" indent="0">
              <a:buNone/>
            </a:pPr>
            <a:r>
              <a:rPr lang="en-US" dirty="0"/>
              <a:t>3 Yes, cells are always being copied in the human body. In children and teens, copies of cells allow the growth of bones, muscles, and other body tissues. </a:t>
            </a:r>
          </a:p>
        </p:txBody>
      </p:sp>
    </p:spTree>
    <p:extLst>
      <p:ext uri="{BB962C8B-B14F-4D97-AF65-F5344CB8AC3E}">
        <p14:creationId xmlns:p14="http://schemas.microsoft.com/office/powerpoint/2010/main" val="310139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7623CE-0AB3-8A40-8729-D3AE97178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Today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9CFD11E-47D7-5A40-AF62-E31813C530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6291"/>
            <a:ext cx="10515600" cy="46806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1) Warm Up 4 min (Bell Ringer) </a:t>
            </a:r>
          </a:p>
          <a:p>
            <a:pPr marL="0" indent="0">
              <a:buNone/>
            </a:pPr>
            <a:r>
              <a:rPr lang="en-US" dirty="0"/>
              <a:t>2) Lesson Vocabulary 5 min (Worksheet) </a:t>
            </a:r>
          </a:p>
          <a:p>
            <a:pPr marL="0" indent="0">
              <a:buNone/>
            </a:pPr>
            <a:r>
              <a:rPr lang="en-US" dirty="0"/>
              <a:t>3) Lesson Outline 10 min (Worksheet) </a:t>
            </a:r>
          </a:p>
          <a:p>
            <a:pPr marL="0" indent="0">
              <a:buNone/>
            </a:pPr>
            <a:r>
              <a:rPr lang="en-US" dirty="0"/>
              <a:t>4) Video 5 min </a:t>
            </a:r>
          </a:p>
          <a:p>
            <a:pPr marL="0" indent="0">
              <a:buNone/>
            </a:pPr>
            <a:r>
              <a:rPr lang="en-US" dirty="0"/>
              <a:t>5) </a:t>
            </a:r>
            <a:r>
              <a:rPr lang="en-US" dirty="0" err="1"/>
              <a:t>Plicker</a:t>
            </a:r>
            <a:r>
              <a:rPr lang="en-US" dirty="0"/>
              <a:t> (Independent Classwork) 20 min</a:t>
            </a:r>
          </a:p>
          <a:p>
            <a:pPr marL="0" indent="0" algn="ctr">
              <a:buNone/>
            </a:pPr>
            <a:r>
              <a:rPr lang="en-US" dirty="0"/>
              <a:t>Reminder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day of the second quarter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STEP 3 Hypothesis and Variables Due is 11/2/18 (Friday/ don’t wait last minute you can submit early)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 HW this week due to STEM Fair Step 3.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 start to learn new Unit D; Cell Reproduction (Two chapter test ,4 quiz and one Benchmark)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1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9E647D-EC9F-284A-A984-FABA6F34D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Content 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5A5DC99-6387-5846-B11F-C83E52C24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1. mitosis </a:t>
            </a:r>
          </a:p>
          <a:p>
            <a:pPr marL="0" indent="0">
              <a:buNone/>
            </a:pPr>
            <a:r>
              <a:rPr lang="en-US" dirty="0"/>
              <a:t>2. centromere </a:t>
            </a:r>
          </a:p>
          <a:p>
            <a:pPr marL="0" indent="0">
              <a:buNone/>
            </a:pPr>
            <a:r>
              <a:rPr lang="en-US" dirty="0"/>
              <a:t>3. sister chromatids </a:t>
            </a:r>
          </a:p>
          <a:p>
            <a:pPr marL="0" indent="0">
              <a:buNone/>
            </a:pPr>
            <a:r>
              <a:rPr lang="en-US" dirty="0"/>
              <a:t>4. cytokinesis </a:t>
            </a:r>
          </a:p>
          <a:p>
            <a:pPr marL="0" indent="0">
              <a:buNone/>
            </a:pPr>
            <a:r>
              <a:rPr lang="en-US" dirty="0"/>
              <a:t>5. cell cycle </a:t>
            </a:r>
          </a:p>
          <a:p>
            <a:pPr marL="0" indent="0">
              <a:buNone/>
            </a:pPr>
            <a:r>
              <a:rPr lang="en-US" dirty="0"/>
              <a:t>6. interphase </a:t>
            </a:r>
          </a:p>
          <a:p>
            <a:pPr marL="0" indent="0">
              <a:buNone/>
            </a:pPr>
            <a:r>
              <a:rPr lang="en-US" dirty="0"/>
              <a:t>7. daughter cells </a:t>
            </a:r>
          </a:p>
          <a:p>
            <a:pPr marL="0" indent="0">
              <a:buNone/>
            </a:pPr>
            <a:r>
              <a:rPr lang="en-US" dirty="0"/>
              <a:t>8. eukaryotic</a:t>
            </a:r>
          </a:p>
        </p:txBody>
      </p:sp>
    </p:spTree>
    <p:extLst>
      <p:ext uri="{BB962C8B-B14F-4D97-AF65-F5344CB8AC3E}">
        <p14:creationId xmlns:p14="http://schemas.microsoft.com/office/powerpoint/2010/main" val="109310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142249-31E7-194A-8437-3C539695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92175"/>
          </a:xfrm>
        </p:spPr>
        <p:txBody>
          <a:bodyPr>
            <a:normAutofit/>
          </a:bodyPr>
          <a:lstStyle/>
          <a:p>
            <a:r>
              <a:rPr lang="en-US" sz="3600" dirty="0"/>
              <a:t>Lesson Outline Lesson 1: The Cell Cycle and Cell Division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0DDD63B-5B4E-874E-A9BC-C52C132BA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1" y="1085850"/>
            <a:ext cx="11772900" cy="55864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/>
              <a:t>A. The Cell Cycle </a:t>
            </a:r>
          </a:p>
          <a:p>
            <a:pPr marL="0" indent="0">
              <a:buNone/>
            </a:pPr>
            <a:r>
              <a:rPr lang="en-US" dirty="0"/>
              <a:t>1. Most cells in an organism go through a cycle of growth, development, and division called the </a:t>
            </a:r>
            <a:r>
              <a:rPr lang="en-US" b="1" u="sng" dirty="0"/>
              <a:t>cell cycle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2. Because of the cell cycle, organisms grow and </a:t>
            </a:r>
            <a:r>
              <a:rPr lang="en-US" b="1" u="sng" dirty="0"/>
              <a:t>develop</a:t>
            </a:r>
            <a:r>
              <a:rPr lang="en-US" dirty="0"/>
              <a:t>, replace old or damaged cells, and produce new cells. </a:t>
            </a:r>
          </a:p>
          <a:p>
            <a:pPr marL="0" indent="0">
              <a:buNone/>
            </a:pPr>
            <a:r>
              <a:rPr lang="en-US" b="1" dirty="0"/>
              <a:t>B. Phases of the Cell Cycle </a:t>
            </a:r>
          </a:p>
          <a:p>
            <a:pPr marL="0" indent="0">
              <a:buNone/>
            </a:pPr>
            <a:r>
              <a:rPr lang="en-US" dirty="0"/>
              <a:t>1. There are two main phases of the cell cycle—interphase and the </a:t>
            </a:r>
            <a:r>
              <a:rPr lang="en-US" b="1" u="sng" dirty="0"/>
              <a:t>mitotic</a:t>
            </a:r>
            <a:r>
              <a:rPr lang="en-US" dirty="0"/>
              <a:t> phase. </a:t>
            </a:r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1" u="sng" dirty="0"/>
              <a:t>Interphase</a:t>
            </a:r>
            <a:r>
              <a:rPr lang="en-US" dirty="0"/>
              <a:t> is the period of growth and development for a cell. </a:t>
            </a:r>
          </a:p>
          <a:p>
            <a:pPr marL="0" indent="0">
              <a:buNone/>
            </a:pPr>
            <a:r>
              <a:rPr lang="en-US" dirty="0"/>
              <a:t>3. During interphase, most cells go through three stages—rapid growth and </a:t>
            </a:r>
            <a:r>
              <a:rPr lang="en-US" b="1" u="sng" dirty="0" smtClean="0"/>
              <a:t>replication</a:t>
            </a:r>
            <a:r>
              <a:rPr lang="en-US" dirty="0" smtClean="0"/>
              <a:t> of </a:t>
            </a:r>
            <a:r>
              <a:rPr lang="en-US" dirty="0"/>
              <a:t>the organelles; replication of </a:t>
            </a:r>
            <a:r>
              <a:rPr lang="en-US" b="1" u="sng" dirty="0"/>
              <a:t>DNA</a:t>
            </a:r>
            <a:r>
              <a:rPr lang="en-US" dirty="0"/>
              <a:t>, the genetic information in a cell; and preparation for </a:t>
            </a:r>
            <a:r>
              <a:rPr lang="en-US" b="1" u="sng" dirty="0"/>
              <a:t>cell division. </a:t>
            </a:r>
          </a:p>
          <a:p>
            <a:pPr marL="0" indent="0">
              <a:buNone/>
            </a:pPr>
            <a:r>
              <a:rPr lang="en-US" dirty="0"/>
              <a:t>4. During the mitotic phase, a cell </a:t>
            </a:r>
            <a:r>
              <a:rPr lang="en-US" b="1" u="sng" dirty="0"/>
              <a:t>reproduces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b="1" dirty="0"/>
              <a:t>. Length of a Cell Cycle </a:t>
            </a:r>
          </a:p>
          <a:p>
            <a:pPr marL="0" indent="0">
              <a:buNone/>
            </a:pPr>
            <a:r>
              <a:rPr lang="en-US" dirty="0"/>
              <a:t>1. </a:t>
            </a:r>
            <a:r>
              <a:rPr lang="en-US" b="1" u="sng" dirty="0"/>
              <a:t>Interphase</a:t>
            </a:r>
            <a:r>
              <a:rPr lang="en-US" dirty="0"/>
              <a:t> makes up most of the cell cycle. </a:t>
            </a:r>
          </a:p>
          <a:p>
            <a:pPr marL="0" indent="0">
              <a:buNone/>
            </a:pPr>
            <a:r>
              <a:rPr lang="en-US" dirty="0"/>
              <a:t>2. During interphase, the DNA in the cell is called </a:t>
            </a:r>
            <a:r>
              <a:rPr lang="en-US" b="1" u="sng" dirty="0"/>
              <a:t>chromatin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83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3018F42-83F8-C144-8D64-70C129F87F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00024"/>
            <a:ext cx="11872912" cy="654367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D. Phases </a:t>
            </a:r>
            <a:r>
              <a:rPr lang="en-US" b="1" dirty="0"/>
              <a:t>of Interphase </a:t>
            </a:r>
            <a:endParaRPr lang="en-US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Interphase </a:t>
            </a:r>
            <a:r>
              <a:rPr lang="en-US" dirty="0"/>
              <a:t>begins with a period of rapid growth—the </a:t>
            </a:r>
            <a:r>
              <a:rPr lang="en-US" b="1" u="sng" dirty="0"/>
              <a:t>G1</a:t>
            </a:r>
            <a:r>
              <a:rPr lang="en-US" dirty="0"/>
              <a:t> stage.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During the </a:t>
            </a:r>
            <a:r>
              <a:rPr lang="en-US" b="1" u="sng" dirty="0"/>
              <a:t>S</a:t>
            </a:r>
            <a:r>
              <a:rPr lang="en-US" dirty="0"/>
              <a:t> stage of interphase, the cell replicates its strands of chromatin.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</a:t>
            </a:r>
            <a:r>
              <a:rPr lang="en-US" b="1" u="sng" dirty="0"/>
              <a:t>Sister chromatids </a:t>
            </a:r>
            <a:r>
              <a:rPr lang="en-US" dirty="0"/>
              <a:t>are the two identical strands of DNA that make up the duplicated chromosome.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The sister chromatids are held together by a structure called the </a:t>
            </a:r>
            <a:r>
              <a:rPr lang="en-US" b="1" u="sng" dirty="0"/>
              <a:t>centromere</a:t>
            </a:r>
            <a:r>
              <a:rPr lang="en-US" dirty="0"/>
              <a:t>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The final stage of interphase—the </a:t>
            </a:r>
            <a:r>
              <a:rPr lang="en-US" b="1" u="sng" dirty="0"/>
              <a:t>G2</a:t>
            </a:r>
            <a:r>
              <a:rPr lang="en-US" dirty="0"/>
              <a:t> stage—is a period of growth and final preparation for mitosis</a:t>
            </a:r>
            <a:r>
              <a:rPr lang="en-US" dirty="0" smtClean="0"/>
              <a:t>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E</a:t>
            </a:r>
            <a:r>
              <a:rPr lang="en-US" b="1" dirty="0"/>
              <a:t>. Organelle Replication </a:t>
            </a:r>
          </a:p>
          <a:p>
            <a:pPr marL="0" indent="0">
              <a:buNone/>
            </a:pPr>
            <a:r>
              <a:rPr lang="en-US" dirty="0"/>
              <a:t>1. Before a cell divides, it makes copies of all its </a:t>
            </a:r>
            <a:r>
              <a:rPr lang="en-US" b="1" u="sng" dirty="0"/>
              <a:t>organelles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2. In </a:t>
            </a:r>
            <a:r>
              <a:rPr lang="en-US" b="1" u="sng" dirty="0"/>
              <a:t>mitosis</a:t>
            </a:r>
            <a:r>
              <a:rPr lang="en-US" dirty="0"/>
              <a:t>, the nucleus and its contents divide. </a:t>
            </a:r>
          </a:p>
          <a:p>
            <a:pPr marL="0" indent="0">
              <a:buNone/>
            </a:pPr>
            <a:r>
              <a:rPr lang="en-US" dirty="0"/>
              <a:t>3. In </a:t>
            </a:r>
            <a:r>
              <a:rPr lang="en-US" b="1" u="sng" dirty="0"/>
              <a:t>cytokinesis</a:t>
            </a:r>
            <a:r>
              <a:rPr lang="en-US" dirty="0"/>
              <a:t>, the cytoplasm and its contents divide. </a:t>
            </a:r>
          </a:p>
          <a:p>
            <a:pPr marL="0" indent="0">
              <a:buNone/>
            </a:pPr>
            <a:r>
              <a:rPr lang="en-US" dirty="0"/>
              <a:t>4. Two new </a:t>
            </a:r>
            <a:r>
              <a:rPr lang="en-US" b="1" u="sng" dirty="0"/>
              <a:t>daughter cells </a:t>
            </a:r>
            <a:r>
              <a:rPr lang="en-US" dirty="0"/>
              <a:t>result from mitosis and cytokinesis. </a:t>
            </a:r>
          </a:p>
          <a:p>
            <a:pPr marL="0" indent="0">
              <a:buNone/>
            </a:pPr>
            <a:r>
              <a:rPr lang="en-US" b="1" dirty="0"/>
              <a:t>F. Phases of Mitosis </a:t>
            </a:r>
          </a:p>
          <a:p>
            <a:pPr marL="0" indent="0">
              <a:buNone/>
            </a:pPr>
            <a:r>
              <a:rPr lang="en-US" dirty="0"/>
              <a:t>1. During </a:t>
            </a:r>
            <a:r>
              <a:rPr lang="en-US" b="1" u="sng" dirty="0"/>
              <a:t>prophase</a:t>
            </a:r>
            <a:r>
              <a:rPr lang="en-US" dirty="0"/>
              <a:t>, duplicated DNA condenses into chromosomes. </a:t>
            </a:r>
          </a:p>
          <a:p>
            <a:pPr marL="0" indent="0">
              <a:buNone/>
            </a:pPr>
            <a:r>
              <a:rPr lang="en-US" dirty="0"/>
              <a:t>2. During </a:t>
            </a:r>
            <a:r>
              <a:rPr lang="en-US" b="1" u="sng" dirty="0"/>
              <a:t>metaphase</a:t>
            </a:r>
            <a:r>
              <a:rPr lang="en-US" dirty="0"/>
              <a:t>, the chromosomes line up in the middle of the cell.</a:t>
            </a:r>
          </a:p>
          <a:p>
            <a:pPr marL="0" indent="0">
              <a:buNone/>
            </a:pPr>
            <a:r>
              <a:rPr lang="en-US" dirty="0"/>
              <a:t>3. During </a:t>
            </a:r>
            <a:r>
              <a:rPr lang="en-US" b="1" u="sng" dirty="0"/>
              <a:t>anaphase</a:t>
            </a:r>
            <a:r>
              <a:rPr lang="en-US" dirty="0"/>
              <a:t>, sister chromatids in each duplicated chromosome separate and are pulled in opposite directions by the spindle fibers. </a:t>
            </a:r>
          </a:p>
          <a:p>
            <a:pPr marL="0" indent="0">
              <a:buNone/>
            </a:pPr>
            <a:r>
              <a:rPr lang="en-US" dirty="0"/>
              <a:t>4. During </a:t>
            </a:r>
            <a:r>
              <a:rPr lang="en-US" b="1" u="sng" dirty="0"/>
              <a:t>telophase</a:t>
            </a:r>
            <a:r>
              <a:rPr lang="en-US" dirty="0"/>
              <a:t>, chromosomes begin to uncoil, and two new identical nuclei form. </a:t>
            </a:r>
          </a:p>
        </p:txBody>
      </p:sp>
    </p:spTree>
    <p:extLst>
      <p:ext uri="{BB962C8B-B14F-4D97-AF65-F5344CB8AC3E}">
        <p14:creationId xmlns:p14="http://schemas.microsoft.com/office/powerpoint/2010/main" val="305201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06BA4D-2150-2546-82D2-8A863E2B55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0025" y="285750"/>
            <a:ext cx="11801475" cy="6429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G. Dividing the Cell’s Components </a:t>
            </a:r>
          </a:p>
          <a:p>
            <a:pPr marL="0" indent="0">
              <a:buNone/>
            </a:pPr>
            <a:r>
              <a:rPr lang="en-US" dirty="0"/>
              <a:t>1. After mitosis, </a:t>
            </a:r>
            <a:r>
              <a:rPr lang="en-US" b="1" u="sng" dirty="0"/>
              <a:t>cytokinesis</a:t>
            </a:r>
            <a:r>
              <a:rPr lang="en-US" dirty="0"/>
              <a:t> usually divides a cell’s cytoplasm, forming a new cell membrane around each daughter cell. </a:t>
            </a:r>
          </a:p>
          <a:p>
            <a:pPr marL="0" indent="0">
              <a:buNone/>
            </a:pPr>
            <a:r>
              <a:rPr lang="en-US" dirty="0"/>
              <a:t>2. In animal cells, a(n) </a:t>
            </a:r>
            <a:r>
              <a:rPr lang="en-US" b="1" u="sng" dirty="0"/>
              <a:t>furrow</a:t>
            </a:r>
            <a:r>
              <a:rPr lang="en-US" dirty="0"/>
              <a:t> in the middle of the cells gets deeper until the cell</a:t>
            </a:r>
            <a:r>
              <a:rPr lang="en-US" b="1" u="sng" dirty="0"/>
              <a:t> membrane </a:t>
            </a:r>
            <a:r>
              <a:rPr lang="en-US" dirty="0"/>
              <a:t>comes together to divide the cell. </a:t>
            </a:r>
          </a:p>
          <a:p>
            <a:pPr marL="0" indent="0">
              <a:buNone/>
            </a:pPr>
            <a:r>
              <a:rPr lang="en-US" dirty="0"/>
              <a:t>3. In plant cells, a(n) </a:t>
            </a:r>
            <a:r>
              <a:rPr lang="en-US" b="1" u="sng" dirty="0"/>
              <a:t>cell plate </a:t>
            </a:r>
            <a:r>
              <a:rPr lang="en-US" dirty="0"/>
              <a:t>grows outward toward a new cell wall until two new cells form. </a:t>
            </a:r>
          </a:p>
          <a:p>
            <a:pPr marL="0" indent="0">
              <a:buNone/>
            </a:pPr>
            <a:r>
              <a:rPr lang="en-US" b="1" dirty="0"/>
              <a:t>H. Results of Cell Division </a:t>
            </a:r>
          </a:p>
          <a:p>
            <a:pPr marL="0" indent="0">
              <a:buNone/>
            </a:pPr>
            <a:r>
              <a:rPr lang="en-US" dirty="0"/>
              <a:t>1. The cell cycle results in two new </a:t>
            </a:r>
            <a:r>
              <a:rPr lang="en-US" b="1" u="sng" dirty="0"/>
              <a:t>daughter cells </a:t>
            </a:r>
            <a:r>
              <a:rPr lang="en-US" dirty="0"/>
              <a:t>that are genetically identical to each other and to the original cell, which no longer exists. </a:t>
            </a:r>
          </a:p>
          <a:p>
            <a:pPr marL="0" indent="0">
              <a:buNone/>
            </a:pPr>
            <a:r>
              <a:rPr lang="en-US" dirty="0"/>
              <a:t>2. The cell cycle is important for reproduction in some organisms, growth in </a:t>
            </a:r>
            <a:r>
              <a:rPr lang="en-US" b="1" u="sng" dirty="0"/>
              <a:t>multicellular</a:t>
            </a:r>
            <a:r>
              <a:rPr lang="en-US" dirty="0"/>
              <a:t> organisms, replacement of worn-out or damaged cells, and repair of damaged tissues.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69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EA759-542C-D949-B76C-A9BC0BA38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0750"/>
          </a:xfrm>
        </p:spPr>
        <p:txBody>
          <a:bodyPr/>
          <a:lstStyle/>
          <a:p>
            <a:pPr algn="ctr"/>
            <a:r>
              <a:rPr lang="en-US" dirty="0"/>
              <a:t>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EB5446-B4A1-A34B-971C-4E8D3CB2D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763"/>
            <a:ext cx="10515600" cy="4648200"/>
          </a:xfrm>
        </p:spPr>
        <p:txBody>
          <a:bodyPr/>
          <a:lstStyle/>
          <a:p>
            <a:r>
              <a:rPr lang="en-US" dirty="0"/>
              <a:t>Cell Cycle and Cell division </a:t>
            </a:r>
            <a:endParaRPr lang="en-US" dirty="0" smtClean="0"/>
          </a:p>
          <a:p>
            <a:r>
              <a:rPr lang="en-US" dirty="0">
                <a:hlinkClick r:id="rId2"/>
              </a:rPr>
              <a:t>https://www.brainpop.com/science/cellularlifeandgenetics/mitosis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112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CF0AA-3EB2-CE4E-9C21-141F865E8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Plicker</a:t>
            </a:r>
            <a:r>
              <a:rPr lang="en-US" dirty="0"/>
              <a:t> (Independent Classwork)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31FC7C-8722-714F-9AB6-40BEE127C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pay attention common curiosity rules during this classwork activity.</a:t>
            </a:r>
          </a:p>
          <a:p>
            <a:r>
              <a:rPr lang="en-US" dirty="0"/>
              <a:t>Don’t allow to talk, share or give your answer to someone else. (Even sarcastic way) </a:t>
            </a:r>
          </a:p>
          <a:p>
            <a:r>
              <a:rPr lang="en-US" dirty="0"/>
              <a:t>Don’t spend too much time on answering question (30 sec max)</a:t>
            </a:r>
          </a:p>
          <a:p>
            <a:r>
              <a:rPr lang="en-US" dirty="0"/>
              <a:t>We have minimum 10 questions to answer (at least) please aware this is for grade and your weekly average will be on PowerSchool. </a:t>
            </a:r>
          </a:p>
        </p:txBody>
      </p:sp>
    </p:spTree>
    <p:extLst>
      <p:ext uri="{BB962C8B-B14F-4D97-AF65-F5344CB8AC3E}">
        <p14:creationId xmlns:p14="http://schemas.microsoft.com/office/powerpoint/2010/main" val="374629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870</Words>
  <Application>Microsoft Office PowerPoint</Application>
  <PresentationFormat>Custom</PresentationFormat>
  <Paragraphs>70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10/30/18 Tuesday 4 min Warm Up</vt:lpstr>
      <vt:lpstr>Warm Up Answer (10/30/18 Tuesday)</vt:lpstr>
      <vt:lpstr>Today Agenda</vt:lpstr>
      <vt:lpstr>Content Vocabulary</vt:lpstr>
      <vt:lpstr>Lesson Outline Lesson 1: The Cell Cycle and Cell Division  </vt:lpstr>
      <vt:lpstr>PowerPoint Presentation</vt:lpstr>
      <vt:lpstr>PowerPoint Presentation</vt:lpstr>
      <vt:lpstr>Video</vt:lpstr>
      <vt:lpstr>Plicker (Independent Classwork)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10/30/18 Tuesday 4 min Warm Up</dc:title>
  <dc:creator>ahmet ilbay</dc:creator>
  <cp:lastModifiedBy>Ahmet ilbay</cp:lastModifiedBy>
  <cp:revision>8</cp:revision>
  <dcterms:created xsi:type="dcterms:W3CDTF">2018-10-29T16:07:46Z</dcterms:created>
  <dcterms:modified xsi:type="dcterms:W3CDTF">2018-10-30T13:41:18Z</dcterms:modified>
</cp:coreProperties>
</file>