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k12.org/biology/Cell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k12.org/biology/Asexual-Reproduction?referrer=crossref" TargetMode="External"/><Relationship Id="rId2" Type="http://schemas.openxmlformats.org/officeDocument/2006/relationships/hyperlink" Target="http://www.ck12.org/life-science/Reptiles-in-Life-Science?referrer=crossre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k12.org/life-science/Characteristics-of-Life-in-Life-Science?referrer=crossre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k12.org/life-science/Insects-in-Life-Science?referrer=crossref" TargetMode="External"/><Relationship Id="rId2" Type="http://schemas.openxmlformats.org/officeDocument/2006/relationships/hyperlink" Target="http://www.ck12.org/biology/Asexual-Reproduction?referrer=crossre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k12.org/life-science/Reptiles-in-Life-Science?referrer=crossref" TargetMode="External"/><Relationship Id="rId4" Type="http://schemas.openxmlformats.org/officeDocument/2006/relationships/hyperlink" Target="http://www.ck12.org/life-science/Fish-in-Life-Science?referrer=crossre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k12.org/life-science/Fish-in-Life-Science?referrer=crossref" TargetMode="External"/><Relationship Id="rId2" Type="http://schemas.openxmlformats.org/officeDocument/2006/relationships/hyperlink" Target="http://www.ck12.org/life-science/Insects-in-Life-Science?referrer=crossre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k12.org/biology/Cell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uQE7N2hGR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k12.org/biology/Blood" TargetMode="External"/><Relationship Id="rId2" Type="http://schemas.openxmlformats.org/officeDocument/2006/relationships/hyperlink" Target="http://www.ck12.org/biology/Cell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k12.org/biology/Cell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k12.org/biology/Cell-Division/lesson/Cell-Division-BIO/?referrer=concept_details#x-ck12-QmlvLTA1LTAxLUJpbmFyeS1GaXNzaW9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k12.org/biology/Organell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7772400" cy="1470025"/>
          </a:xfrm>
        </p:spPr>
        <p:txBody>
          <a:bodyPr/>
          <a:lstStyle/>
          <a:p>
            <a:r>
              <a:rPr lang="en-US" dirty="0" smtClean="0"/>
              <a:t>Warm Up 11-14-16 5 minutes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828800"/>
            <a:ext cx="7848600" cy="4495800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sz="4800" dirty="0" smtClean="0"/>
              <a:t>) </a:t>
            </a:r>
            <a:r>
              <a:rPr lang="en-US" sz="4800" b="1" dirty="0"/>
              <a:t>Where do </a:t>
            </a:r>
            <a:r>
              <a:rPr lang="en-US" sz="4800" b="1" dirty="0">
                <a:hlinkClick r:id="rId2" tooltip="Cells"/>
              </a:rPr>
              <a:t>cells</a:t>
            </a:r>
            <a:r>
              <a:rPr lang="en-US" sz="4800" b="1" dirty="0"/>
              <a:t> come from?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0978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Do animals always have two parents?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599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Reproduction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No, not all animals have two parents. When necessary, some animals can be produced from just one parent. Some </a:t>
            </a:r>
            <a:r>
              <a:rPr lang="en-US" dirty="0">
                <a:hlinkClick r:id="rId2" tooltip="Reptiles"/>
              </a:rPr>
              <a:t>reptiles</a:t>
            </a:r>
            <a:r>
              <a:rPr lang="en-US" dirty="0"/>
              <a:t>, such as this </a:t>
            </a:r>
            <a:r>
              <a:rPr lang="en-US" b="1" dirty="0"/>
              <a:t>Komodo dragon</a:t>
            </a:r>
            <a:r>
              <a:rPr lang="en-US" dirty="0"/>
              <a:t>, have only one parent. The process of creating offspring from just one individual is called </a:t>
            </a:r>
            <a:r>
              <a:rPr lang="en-US" b="1" dirty="0">
                <a:hlinkClick r:id="rId3" tooltip="Asexual Reproduction"/>
              </a:rPr>
              <a:t>asexual reproduction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48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Reproduction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Reproduction</a:t>
            </a:r>
            <a:r>
              <a:rPr lang="en-US" dirty="0">
                <a:solidFill>
                  <a:srgbClr val="FF0000"/>
                </a:solidFill>
              </a:rPr>
              <a:t> is the ability to make the next generation, and it is one of the basic </a:t>
            </a:r>
            <a:r>
              <a:rPr lang="en-US" dirty="0">
                <a:solidFill>
                  <a:srgbClr val="FF0000"/>
                </a:solidFill>
                <a:hlinkClick r:id="rId2" tooltip="Characteristics of Life"/>
              </a:rPr>
              <a:t>characteristics of </a:t>
            </a:r>
            <a:r>
              <a:rPr lang="en-US" dirty="0" smtClean="0">
                <a:solidFill>
                  <a:srgbClr val="FF0000"/>
                </a:solidFill>
                <a:hlinkClick r:id="rId2" tooltip="Characteristics of Life"/>
              </a:rPr>
              <a:t>life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/>
              <a:t>Two methods of reproduction are</a:t>
            </a:r>
            <a:r>
              <a:rPr lang="en-US" dirty="0" smtClean="0"/>
              <a:t>: Asexual and sexual.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57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/>
              <a:t>Asexual reproduction</a:t>
            </a:r>
            <a:r>
              <a:rPr lang="en-US" sz="3600" dirty="0"/>
              <a:t>, the process of forming a new individual from a single parent.</a:t>
            </a:r>
          </a:p>
          <a:p>
            <a:r>
              <a:rPr lang="en-US" sz="3600" b="1" dirty="0"/>
              <a:t>Sexual reproduction</a:t>
            </a:r>
            <a:r>
              <a:rPr lang="en-US" sz="3600" dirty="0"/>
              <a:t>, the process of forming a new individual from two parents.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192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hlinkClick r:id="rId2" tooltip="Asexual Reproduction"/>
              </a:rPr>
              <a:t>Asexual Reproduction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aving </a:t>
            </a:r>
            <a:r>
              <a:rPr lang="en-US" dirty="0"/>
              <a:t>just one parent is possible in other eukaryotic organisms, including some </a:t>
            </a:r>
            <a:r>
              <a:rPr lang="en-US" dirty="0">
                <a:hlinkClick r:id="rId3" tooltip="Insects"/>
              </a:rPr>
              <a:t>insects</a:t>
            </a:r>
            <a:r>
              <a:rPr lang="en-US" dirty="0"/>
              <a:t>, </a:t>
            </a:r>
            <a:r>
              <a:rPr lang="en-US" dirty="0">
                <a:hlinkClick r:id="rId4" tooltip="Fish"/>
              </a:rPr>
              <a:t>fish</a:t>
            </a:r>
            <a:r>
              <a:rPr lang="en-US" dirty="0"/>
              <a:t>, and </a:t>
            </a:r>
            <a:r>
              <a:rPr lang="en-US" dirty="0">
                <a:hlinkClick r:id="rId5" tooltip="Reptiles"/>
              </a:rPr>
              <a:t>reptiles</a:t>
            </a:r>
            <a:r>
              <a:rPr lang="en-US" dirty="0"/>
              <a:t>. These organisms can reproduce asexually, meaning the offspring ("children") have a single parent and share the exact same genetic material as the parent.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245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advantage of asexual reproduction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It </a:t>
            </a:r>
            <a:r>
              <a:rPr lang="en-US" sz="4000" dirty="0"/>
              <a:t>can be very quick and does not require the meeting of a male and female organism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9325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The disadvantage of 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O</a:t>
            </a:r>
            <a:r>
              <a:rPr lang="en-US" sz="4800" dirty="0" smtClean="0"/>
              <a:t>rganisms </a:t>
            </a:r>
            <a:r>
              <a:rPr lang="en-US" sz="4800" dirty="0"/>
              <a:t>do not receive a mix of traits from both parents.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9303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organisms that reproduce asexually include: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Prokaryotic </a:t>
            </a:r>
            <a:r>
              <a:rPr lang="en-US" dirty="0"/>
              <a:t>organisms, like bacteria</a:t>
            </a:r>
            <a:r>
              <a:rPr lang="en-US" dirty="0" smtClean="0"/>
              <a:t>.</a:t>
            </a:r>
          </a:p>
          <a:p>
            <a:r>
              <a:rPr lang="en-US" dirty="0"/>
              <a:t>Flatworms, an invertebrate animal species</a:t>
            </a:r>
            <a:r>
              <a:rPr lang="en-US" dirty="0" smtClean="0"/>
              <a:t>.</a:t>
            </a:r>
          </a:p>
          <a:p>
            <a:r>
              <a:rPr lang="en-US" dirty="0"/>
              <a:t>Different types of </a:t>
            </a:r>
            <a:r>
              <a:rPr lang="en-US" dirty="0">
                <a:hlinkClick r:id="rId2" tooltip="Insects"/>
              </a:rPr>
              <a:t>insects</a:t>
            </a:r>
            <a:r>
              <a:rPr lang="en-US" dirty="0"/>
              <a:t>, </a:t>
            </a:r>
            <a:r>
              <a:rPr lang="en-US" dirty="0">
                <a:hlinkClick r:id="rId3" tooltip="Fish"/>
              </a:rPr>
              <a:t>fish</a:t>
            </a:r>
            <a:r>
              <a:rPr lang="en-US" dirty="0"/>
              <a:t>, and lizards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376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Types of Asexual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</a:t>
            </a:r>
            <a:r>
              <a:rPr lang="en-US" b="1" i="1" dirty="0" smtClean="0"/>
              <a:t>Binary Fission;  </a:t>
            </a:r>
            <a:r>
              <a:rPr lang="en-US" dirty="0"/>
              <a:t>Reproduction through growth </a:t>
            </a:r>
            <a:r>
              <a:rPr lang="en-US" dirty="0" smtClean="0"/>
              <a:t>and </a:t>
            </a:r>
            <a:r>
              <a:rPr lang="en-US" dirty="0"/>
              <a:t>division of the cell, as in bacteria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2)Fragmentation</a:t>
            </a:r>
            <a:r>
              <a:rPr lang="en-US" dirty="0"/>
              <a:t>: Reproductive process in which a new organism forms from a fragment of a parent organism</a:t>
            </a:r>
            <a:r>
              <a:rPr lang="en-US" dirty="0" smtClean="0"/>
              <a:t>. (Flatworms)</a:t>
            </a:r>
          </a:p>
          <a:p>
            <a:r>
              <a:rPr lang="en-US" dirty="0" smtClean="0"/>
              <a:t>3)</a:t>
            </a:r>
            <a:r>
              <a:rPr lang="en-US" b="1" dirty="0"/>
              <a:t>P</a:t>
            </a:r>
            <a:r>
              <a:rPr lang="en-US" b="1" dirty="0" smtClean="0"/>
              <a:t>arthenogenesis</a:t>
            </a:r>
            <a:r>
              <a:rPr lang="en-US" dirty="0"/>
              <a:t>: Growth of an unfertilized egg cell into a new organism.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8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20" y="1524000"/>
            <a:ext cx="890148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88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dirty="0"/>
              <a:t>No matter what the cell, all </a:t>
            </a:r>
            <a:r>
              <a:rPr lang="en-US" sz="6000" dirty="0">
                <a:hlinkClick r:id="rId2" tooltip="Cells"/>
              </a:rPr>
              <a:t>cells</a:t>
            </a:r>
            <a:r>
              <a:rPr lang="en-US" sz="6000" dirty="0"/>
              <a:t> come from preexisting cells through the process of </a:t>
            </a:r>
            <a:r>
              <a:rPr lang="en-US" sz="6000" b="1" dirty="0"/>
              <a:t>cell division</a:t>
            </a:r>
            <a:r>
              <a:rPr lang="en-US" sz="6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2702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Video </a:t>
            </a:r>
            <a:r>
              <a:rPr lang="en-US" dirty="0" smtClean="0"/>
              <a:t>(Types of Asexual Reproduction)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14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Warm Up (5 minutes)</a:t>
            </a:r>
          </a:p>
          <a:p>
            <a:r>
              <a:rPr lang="en-US" dirty="0" smtClean="0"/>
              <a:t>2) Introduction of new unit (UNIT D Cellular Reproduction) 5 minutes</a:t>
            </a:r>
          </a:p>
          <a:p>
            <a:r>
              <a:rPr lang="en-US" dirty="0" smtClean="0"/>
              <a:t>3) Power Point (15 minutes- Cell </a:t>
            </a:r>
            <a:r>
              <a:rPr lang="en-US" dirty="0" smtClean="0"/>
              <a:t>Division)</a:t>
            </a:r>
            <a:endParaRPr lang="en-US" dirty="0" smtClean="0"/>
          </a:p>
          <a:p>
            <a:r>
              <a:rPr lang="en-US" dirty="0" smtClean="0"/>
              <a:t>4) Difference between asexual and sexual reproduction. (15 minutes)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4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Division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/>
              <a:t>Where do </a:t>
            </a:r>
            <a:r>
              <a:rPr lang="en-US" b="1" dirty="0">
                <a:hlinkClick r:id="rId2" tooltip="Cells"/>
              </a:rPr>
              <a:t>cells</a:t>
            </a:r>
            <a:r>
              <a:rPr lang="en-US" b="1" dirty="0"/>
              <a:t> come from</a:t>
            </a:r>
            <a:r>
              <a:rPr lang="en-US" b="1" dirty="0" smtClean="0"/>
              <a:t>?</a:t>
            </a:r>
          </a:p>
          <a:p>
            <a:r>
              <a:rPr lang="en-US" dirty="0"/>
              <a:t>The cell may be the simplest bacterium or a complex muscle, bone, or </a:t>
            </a:r>
            <a:r>
              <a:rPr lang="en-US" dirty="0" smtClean="0">
                <a:hlinkClick r:id="rId3" tooltip="Blood"/>
              </a:rPr>
              <a:t>blood</a:t>
            </a:r>
            <a:r>
              <a:rPr lang="en-US" dirty="0" smtClean="0"/>
              <a:t> cell</a:t>
            </a:r>
            <a:r>
              <a:rPr lang="en-US" dirty="0"/>
              <a:t>. The cell may comprise the whole organism, or be just one cell of trillions.</a:t>
            </a:r>
          </a:p>
          <a:p>
            <a:endParaRPr lang="en-US" b="1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53738"/>
            <a:ext cx="6781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1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Cell Division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</a:t>
            </a:r>
            <a:r>
              <a:rPr lang="en-US" dirty="0"/>
              <a:t>consist of a great many </a:t>
            </a:r>
            <a:r>
              <a:rPr lang="en-US" dirty="0">
                <a:hlinkClick r:id="rId2" tooltip="Cells"/>
              </a:rPr>
              <a:t>cells</a:t>
            </a:r>
            <a:r>
              <a:rPr lang="en-US" dirty="0"/>
              <a:t>, but like all other organisms, you started life as a single cell. </a:t>
            </a:r>
            <a:endParaRPr lang="en-US" dirty="0" smtClean="0"/>
          </a:p>
          <a:p>
            <a:r>
              <a:rPr lang="en-US" sz="4000" b="1" dirty="0" smtClean="0"/>
              <a:t>How </a:t>
            </a:r>
            <a:r>
              <a:rPr lang="en-US" sz="4000" b="1" dirty="0"/>
              <a:t>did you develop from a single cell into an organism with trillions of cells?</a:t>
            </a:r>
          </a:p>
        </p:txBody>
      </p:sp>
    </p:spTree>
    <p:extLst>
      <p:ext uri="{BB962C8B-B14F-4D97-AF65-F5344CB8AC3E}">
        <p14:creationId xmlns:p14="http://schemas.microsoft.com/office/powerpoint/2010/main" val="354352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answer is </a:t>
            </a:r>
            <a:r>
              <a:rPr lang="en-US" b="1" dirty="0"/>
              <a:t>cell division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sz="3900" dirty="0" smtClean="0">
                <a:solidFill>
                  <a:srgbClr val="FF0000"/>
                </a:solidFill>
              </a:rPr>
              <a:t>After </a:t>
            </a:r>
            <a:r>
              <a:rPr lang="en-US" sz="3900" dirty="0">
                <a:solidFill>
                  <a:srgbClr val="FF0000"/>
                </a:solidFill>
              </a:rPr>
              <a:t>cells grow to their maximum size, they divide into two new cells</a:t>
            </a:r>
            <a:r>
              <a:rPr lang="en-US" sz="3900" dirty="0"/>
              <a:t>. These new cells are small at first, but they grow quickly and eventually divide and produce more new cells. This process keeps repeating in a continuous cycle.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25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</a:rPr>
              <a:t>Cell division</a:t>
            </a:r>
            <a:r>
              <a:rPr lang="en-US" sz="4000" dirty="0"/>
              <a:t> is the process in which one cell, called the </a:t>
            </a:r>
            <a:r>
              <a:rPr lang="en-US" sz="4000" b="1" dirty="0"/>
              <a:t>parent cell</a:t>
            </a:r>
            <a:r>
              <a:rPr lang="en-US" sz="4000" dirty="0"/>
              <a:t>, divides to form two new cells, referred to as </a:t>
            </a:r>
            <a:r>
              <a:rPr lang="en-US" sz="4000" b="1" dirty="0"/>
              <a:t>daughter cells</a:t>
            </a:r>
            <a:r>
              <a:rPr lang="en-US" sz="4000" dirty="0"/>
              <a:t>. </a:t>
            </a:r>
            <a:endParaRPr lang="en-US" sz="4000" dirty="0" smtClean="0"/>
          </a:p>
          <a:p>
            <a:endParaRPr lang="en-US" dirty="0"/>
          </a:p>
          <a:p>
            <a:r>
              <a:rPr lang="en-US" dirty="0" smtClean="0"/>
              <a:t>How </a:t>
            </a:r>
            <a:r>
              <a:rPr lang="en-US" dirty="0"/>
              <a:t>this happens depends on whether the cell is prokaryotic or eukaryotic.</a:t>
            </a:r>
          </a:p>
        </p:txBody>
      </p:sp>
    </p:spTree>
    <p:extLst>
      <p:ext uri="{BB962C8B-B14F-4D97-AF65-F5344CB8AC3E}">
        <p14:creationId xmlns:p14="http://schemas.microsoft.com/office/powerpoint/2010/main" val="310262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Cell Division in Prokaryotes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Most prokaryotic cells divide by the process of </a:t>
            </a:r>
            <a:r>
              <a:rPr lang="en-US" b="1" dirty="0">
                <a:solidFill>
                  <a:srgbClr val="FF0000"/>
                </a:solidFill>
              </a:rPr>
              <a:t>binary fission</a:t>
            </a:r>
            <a:r>
              <a:rPr lang="en-US" dirty="0"/>
              <a:t>. A bacterial cell dividing this way is depicted in </a:t>
            </a:r>
            <a:r>
              <a:rPr lang="en-US" b="1" dirty="0"/>
              <a:t>Figure</a:t>
            </a:r>
            <a:r>
              <a:rPr lang="en-US" dirty="0"/>
              <a:t> </a:t>
            </a:r>
            <a:r>
              <a:rPr lang="en-US" dirty="0" smtClean="0">
                <a:hlinkClick r:id="rId2"/>
              </a:rPr>
              <a:t>below</a:t>
            </a:r>
            <a:r>
              <a:rPr lang="en-US" dirty="0"/>
              <a:t>. 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00301"/>
            <a:ext cx="57912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60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Cell Division in Eukaryotes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Cell division is more complex in eukaryotes than prokaryotes. Prior to dividing, all the DNA in a eukaryotic cell’s multiple chromosomes is replicated. Its </a:t>
            </a:r>
            <a:r>
              <a:rPr lang="en-US" dirty="0">
                <a:hlinkClick r:id="rId2" tooltip="Organelles"/>
              </a:rPr>
              <a:t>organelles</a:t>
            </a:r>
            <a:r>
              <a:rPr lang="en-US" dirty="0"/>
              <a:t> are also duplicated.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24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369</Words>
  <Application>Microsoft Office PowerPoint</Application>
  <PresentationFormat>On-screen Show (4:3)</PresentationFormat>
  <Paragraphs>60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Warm Up 11-14-16 5 minutes</vt:lpstr>
      <vt:lpstr>Answer</vt:lpstr>
      <vt:lpstr>Today Agenda</vt:lpstr>
      <vt:lpstr>Cell Division </vt:lpstr>
      <vt:lpstr>Cell Division </vt:lpstr>
      <vt:lpstr>Cell Division</vt:lpstr>
      <vt:lpstr>PowerPoint Presentation</vt:lpstr>
      <vt:lpstr>Cell Division in Prokaryotes </vt:lpstr>
      <vt:lpstr>Cell Division in Eukaryotes </vt:lpstr>
      <vt:lpstr>Do animals always have two parents?</vt:lpstr>
      <vt:lpstr>Cellular Reproduction </vt:lpstr>
      <vt:lpstr>Reproduction </vt:lpstr>
      <vt:lpstr>PowerPoint Presentation</vt:lpstr>
      <vt:lpstr>Asexual Reproduction </vt:lpstr>
      <vt:lpstr>The advantage of asexual reproduction </vt:lpstr>
      <vt:lpstr> The disadvantage of asexual reproduction</vt:lpstr>
      <vt:lpstr>Types of organisms that reproduce asexually include:</vt:lpstr>
      <vt:lpstr>Types of Asexual </vt:lpstr>
      <vt:lpstr>Asexual Reproduction </vt:lpstr>
      <vt:lpstr>Video (Types of Asexual Reproduction)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11-14-16 5 minutes</dc:title>
  <dc:creator>TMSA</dc:creator>
  <cp:lastModifiedBy>TMSA</cp:lastModifiedBy>
  <cp:revision>7</cp:revision>
  <dcterms:created xsi:type="dcterms:W3CDTF">2006-08-16T00:00:00Z</dcterms:created>
  <dcterms:modified xsi:type="dcterms:W3CDTF">2016-11-14T15:18:04Z</dcterms:modified>
</cp:coreProperties>
</file>