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6" r:id="rId9"/>
    <p:sldId id="265" r:id="rId10"/>
    <p:sldId id="267" r:id="rId11"/>
    <p:sldId id="258" r:id="rId12"/>
    <p:sldId id="25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2)%20Tuesday/Chp4L1part1.mp4" TargetMode="External"/><Relationship Id="rId2" Type="http://schemas.openxmlformats.org/officeDocument/2006/relationships/hyperlink" Target="https://view.officeapps.live.com/op/view.aspx?src=http://www.pjteaches.com/Lessons/Chapter4/C4L1part1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hp4L1part2.mp4" TargetMode="External"/><Relationship Id="rId4" Type="http://schemas.openxmlformats.org/officeDocument/2006/relationships/hyperlink" Target="https://view.officeapps.live.com/op/view.aspx?src=http://www.pjteaches.com/Lessons/Chapter4/C4L1part2.pp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 11/15/17 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820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i="1" dirty="0"/>
              <a:t>Explain the relationship between/among the terms in each group </a:t>
            </a:r>
            <a:r>
              <a:rPr lang="en-US" sz="4400" b="1" i="1" dirty="0" smtClean="0"/>
              <a:t>below</a:t>
            </a:r>
          </a:p>
          <a:p>
            <a:r>
              <a:rPr lang="en-US" sz="4400" b="1" dirty="0" smtClean="0"/>
              <a:t>1)egg</a:t>
            </a:r>
            <a:r>
              <a:rPr lang="en-US" sz="4400" b="1" dirty="0"/>
              <a:t>, </a:t>
            </a:r>
            <a:r>
              <a:rPr lang="en-US" sz="4400" b="1" dirty="0" smtClean="0"/>
              <a:t>sperm</a:t>
            </a:r>
          </a:p>
          <a:p>
            <a:r>
              <a:rPr lang="en-US" sz="4400" b="1" i="1" dirty="0" smtClean="0"/>
              <a:t>2) </a:t>
            </a:r>
            <a:r>
              <a:rPr lang="en-US" sz="4400" b="1" dirty="0"/>
              <a:t>fertilization, </a:t>
            </a:r>
            <a:r>
              <a:rPr lang="en-US" sz="4400" b="1" dirty="0" smtClean="0"/>
              <a:t>zygote</a:t>
            </a:r>
          </a:p>
          <a:p>
            <a:r>
              <a:rPr lang="en-US" sz="4400" b="1" i="1" dirty="0" smtClean="0"/>
              <a:t>3)</a:t>
            </a:r>
            <a:r>
              <a:rPr lang="en-US" sz="4400" b="1" dirty="0"/>
              <a:t> diploid, haploid</a:t>
            </a:r>
            <a:endParaRPr lang="en-US" sz="4400" b="1" i="1" dirty="0" smtClean="0"/>
          </a:p>
          <a:p>
            <a:r>
              <a:rPr lang="en-US" sz="4500" b="1" i="1" dirty="0" smtClean="0">
                <a:solidFill>
                  <a:srgbClr val="FF0000"/>
                </a:solidFill>
              </a:rPr>
              <a:t>Answer</a:t>
            </a:r>
          </a:p>
          <a:p>
            <a:r>
              <a:rPr lang="en-US" sz="4500" b="1" dirty="0" smtClean="0">
                <a:solidFill>
                  <a:srgbClr val="FF0000"/>
                </a:solidFill>
              </a:rPr>
              <a:t>1.The </a:t>
            </a:r>
            <a:r>
              <a:rPr lang="en-US" sz="4500" b="1" dirty="0">
                <a:solidFill>
                  <a:srgbClr val="FF0000"/>
                </a:solidFill>
              </a:rPr>
              <a:t>egg is the female sex cell, and the sperm is the male sex cell. </a:t>
            </a:r>
          </a:p>
          <a:p>
            <a:r>
              <a:rPr lang="en-US" sz="4500" b="1" dirty="0">
                <a:solidFill>
                  <a:srgbClr val="FF0000"/>
                </a:solidFill>
              </a:rPr>
              <a:t>2. Fertilization is the joining of the egg and sperm that produces a zygote</a:t>
            </a:r>
            <a:r>
              <a:rPr lang="en-US" sz="4500" b="1" dirty="0" smtClean="0">
                <a:solidFill>
                  <a:srgbClr val="FF0000"/>
                </a:solidFill>
              </a:rPr>
              <a:t>, </a:t>
            </a:r>
            <a:endParaRPr lang="en-US" sz="4500" b="1" dirty="0">
              <a:solidFill>
                <a:srgbClr val="FF0000"/>
              </a:solidFill>
            </a:endParaRPr>
          </a:p>
          <a:p>
            <a:r>
              <a:rPr lang="en-US" sz="4500" b="1" dirty="0">
                <a:solidFill>
                  <a:srgbClr val="FF0000"/>
                </a:solidFill>
              </a:rPr>
              <a:t>3. Haploid cells, like sex cells, have only one set of chromosomes. Diploid cells, like most body cells, have pairs of chromosomes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2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</a:t>
            </a:r>
            <a:r>
              <a:rPr lang="en-US" b="1" dirty="0"/>
              <a:t>. </a:t>
            </a:r>
            <a:r>
              <a:rPr lang="en-US" dirty="0"/>
              <a:t>Disadvantages of Sexual Reproduction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One disadvantage of sexual reproduction is that organisms have to grow </a:t>
            </a:r>
            <a:r>
              <a:rPr lang="en-US" dirty="0" smtClean="0"/>
              <a:t>and develop </a:t>
            </a:r>
            <a:r>
              <a:rPr lang="en-US" dirty="0"/>
              <a:t>until they are mature enough to produce </a:t>
            </a:r>
            <a:r>
              <a:rPr lang="en-US" b="1" u="sng" dirty="0"/>
              <a:t>sex</a:t>
            </a:r>
            <a:r>
              <a:rPr lang="en-US" dirty="0"/>
              <a:t> cells.</a:t>
            </a:r>
          </a:p>
          <a:p>
            <a:r>
              <a:rPr lang="en-US" b="1" dirty="0"/>
              <a:t>2. </a:t>
            </a:r>
            <a:r>
              <a:rPr lang="en-US" dirty="0"/>
              <a:t>Another disadvantage is that searching for a mate takes time and energy and </a:t>
            </a:r>
            <a:r>
              <a:rPr lang="en-US" dirty="0" smtClean="0"/>
              <a:t>might expose </a:t>
            </a:r>
            <a:r>
              <a:rPr lang="en-US" dirty="0"/>
              <a:t>individuals to predators, </a:t>
            </a:r>
            <a:r>
              <a:rPr lang="en-US" b="1" u="sng" dirty="0"/>
              <a:t>diseases</a:t>
            </a:r>
            <a:r>
              <a:rPr lang="en-US" dirty="0"/>
              <a:t>, or harsh environmental conditions.</a:t>
            </a:r>
          </a:p>
        </p:txBody>
      </p:sp>
    </p:spTree>
    <p:extLst>
      <p:ext uri="{BB962C8B-B14F-4D97-AF65-F5344CB8AC3E}">
        <p14:creationId xmlns:p14="http://schemas.microsoft.com/office/powerpoint/2010/main" val="2533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Content Practice A (page 13)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G</a:t>
            </a:r>
          </a:p>
          <a:p>
            <a:r>
              <a:rPr lang="en-US" b="1" dirty="0"/>
              <a:t>2. </a:t>
            </a:r>
            <a:r>
              <a:rPr lang="en-US" dirty="0"/>
              <a:t>B</a:t>
            </a:r>
          </a:p>
          <a:p>
            <a:r>
              <a:rPr lang="en-US" b="1" dirty="0"/>
              <a:t>3. </a:t>
            </a:r>
            <a:r>
              <a:rPr lang="en-US" dirty="0"/>
              <a:t>H</a:t>
            </a:r>
          </a:p>
          <a:p>
            <a:r>
              <a:rPr lang="en-US" b="1" dirty="0"/>
              <a:t>4. </a:t>
            </a:r>
            <a:r>
              <a:rPr lang="en-US" dirty="0"/>
              <a:t>C</a:t>
            </a:r>
          </a:p>
          <a:p>
            <a:r>
              <a:rPr lang="en-US" b="1" dirty="0"/>
              <a:t>5. </a:t>
            </a:r>
            <a:r>
              <a:rPr lang="en-US" dirty="0"/>
              <a:t>I</a:t>
            </a:r>
          </a:p>
          <a:p>
            <a:r>
              <a:rPr lang="en-US" b="1" dirty="0"/>
              <a:t>6. </a:t>
            </a:r>
            <a:r>
              <a:rPr lang="en-US" dirty="0"/>
              <a:t>A</a:t>
            </a:r>
          </a:p>
          <a:p>
            <a:r>
              <a:rPr lang="en-US" b="1" dirty="0"/>
              <a:t>7. </a:t>
            </a:r>
            <a:r>
              <a:rPr lang="en-US" dirty="0"/>
              <a:t>D</a:t>
            </a:r>
          </a:p>
          <a:p>
            <a:r>
              <a:rPr lang="en-US" b="1" dirty="0"/>
              <a:t>8. </a:t>
            </a:r>
            <a:r>
              <a:rPr lang="en-US" dirty="0"/>
              <a:t>F</a:t>
            </a:r>
          </a:p>
          <a:p>
            <a:r>
              <a:rPr lang="en-US" b="1" dirty="0"/>
              <a:t>9. </a:t>
            </a:r>
            <a:r>
              <a:rPr lang="en-US" dirty="0"/>
              <a:t>E</a:t>
            </a:r>
          </a:p>
          <a:p>
            <a:r>
              <a:rPr lang="en-US" b="1" dirty="0"/>
              <a:t>10. </a:t>
            </a:r>
            <a:r>
              <a:rPr lang="en-US" dirty="0"/>
              <a:t>F</a:t>
            </a:r>
          </a:p>
          <a:p>
            <a:r>
              <a:rPr lang="en-US" b="1" dirty="0"/>
              <a:t>11. </a:t>
            </a:r>
            <a:r>
              <a:rPr lang="en-US" dirty="0"/>
              <a:t>T</a:t>
            </a:r>
          </a:p>
          <a:p>
            <a:r>
              <a:rPr lang="en-US" b="1" dirty="0"/>
              <a:t>12. </a:t>
            </a:r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6734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Content Practice B (page 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334000"/>
          </a:xfrm>
        </p:spPr>
        <p:txBody>
          <a:bodyPr>
            <a:noAutofit/>
          </a:bodyPr>
          <a:lstStyle/>
          <a:p>
            <a:r>
              <a:rPr lang="en-US" sz="2400" dirty="0"/>
              <a:t>1. Sexual reproduction is the production of </a:t>
            </a:r>
            <a:r>
              <a:rPr lang="en-US" sz="2400" dirty="0" smtClean="0"/>
              <a:t>an offspring </a:t>
            </a:r>
            <a:r>
              <a:rPr lang="en-US" sz="2400" dirty="0"/>
              <a:t>that results when the </a:t>
            </a:r>
            <a:r>
              <a:rPr lang="en-US" sz="2400" dirty="0" smtClean="0"/>
              <a:t>genetic material </a:t>
            </a:r>
            <a:r>
              <a:rPr lang="en-US" sz="2400" dirty="0"/>
              <a:t>from two different cells combine.</a:t>
            </a:r>
          </a:p>
          <a:p>
            <a:r>
              <a:rPr lang="en-US" sz="2400" dirty="0"/>
              <a:t>2. Male sex cells are sperm, and they form </a:t>
            </a:r>
            <a:r>
              <a:rPr lang="en-US" sz="2400" dirty="0" smtClean="0"/>
              <a:t>in the </a:t>
            </a:r>
            <a:r>
              <a:rPr lang="en-US" sz="2400" dirty="0"/>
              <a:t>testes. Female sex cells are eggs, and </a:t>
            </a:r>
            <a:r>
              <a:rPr lang="en-US" sz="2400" dirty="0" smtClean="0"/>
              <a:t>they form </a:t>
            </a:r>
            <a:r>
              <a:rPr lang="en-US" sz="2400" dirty="0"/>
              <a:t>in the ovaries.</a:t>
            </a:r>
          </a:p>
          <a:p>
            <a:r>
              <a:rPr lang="en-US" sz="2400" dirty="0"/>
              <a:t>3. A zygote is a new cell that forms when an </a:t>
            </a:r>
            <a:r>
              <a:rPr lang="en-US" sz="2400" dirty="0" smtClean="0"/>
              <a:t>egg cell </a:t>
            </a:r>
            <a:r>
              <a:rPr lang="en-US" sz="2400" dirty="0"/>
              <a:t>and a sperm cell join during fertilization.</a:t>
            </a:r>
          </a:p>
          <a:p>
            <a:r>
              <a:rPr lang="en-US" sz="2400" dirty="0"/>
              <a:t>4. A diploid cell has pairs of chromosomes </a:t>
            </a:r>
            <a:r>
              <a:rPr lang="en-US" sz="2400" dirty="0" smtClean="0"/>
              <a:t>and is </a:t>
            </a:r>
            <a:r>
              <a:rPr lang="en-US" sz="2400" dirty="0"/>
              <a:t>located in body cells. A haploid cell </a:t>
            </a:r>
            <a:r>
              <a:rPr lang="en-US" sz="2400" dirty="0" smtClean="0"/>
              <a:t>has only </a:t>
            </a:r>
            <a:r>
              <a:rPr lang="en-US" sz="2400" dirty="0"/>
              <a:t>one chromosome from each pair and </a:t>
            </a:r>
            <a:r>
              <a:rPr lang="en-US" sz="2400" dirty="0" smtClean="0"/>
              <a:t>is located </a:t>
            </a:r>
            <a:r>
              <a:rPr lang="en-US" sz="2400" dirty="0"/>
              <a:t>in sex cells.</a:t>
            </a:r>
          </a:p>
          <a:p>
            <a:r>
              <a:rPr lang="en-US" sz="2400" dirty="0"/>
              <a:t>5. meiosis; two</a:t>
            </a:r>
          </a:p>
          <a:p>
            <a:r>
              <a:rPr lang="en-US" sz="2400" dirty="0"/>
              <a:t>6. Homologous chromosomes are pairs </a:t>
            </a:r>
            <a:r>
              <a:rPr lang="en-US" sz="2400" dirty="0" smtClean="0"/>
              <a:t>of chromosomes </a:t>
            </a:r>
            <a:r>
              <a:rPr lang="en-US" sz="2400" dirty="0"/>
              <a:t>that have genes for the </a:t>
            </a:r>
            <a:r>
              <a:rPr lang="en-US" sz="2400" dirty="0" smtClean="0"/>
              <a:t>same traits </a:t>
            </a:r>
            <a:r>
              <a:rPr lang="en-US" sz="2400" dirty="0"/>
              <a:t>arranged in the same order</a:t>
            </a:r>
          </a:p>
        </p:txBody>
      </p:sp>
    </p:spTree>
    <p:extLst>
      <p:ext uri="{BB962C8B-B14F-4D97-AF65-F5344CB8AC3E}">
        <p14:creationId xmlns:p14="http://schemas.microsoft.com/office/powerpoint/2010/main" val="24248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Homework-School to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Sexual Reproduction and 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Outline Video 1</a:t>
            </a:r>
          </a:p>
          <a:p>
            <a:r>
              <a:rPr lang="en-US" dirty="0" smtClean="0"/>
              <a:t>3) Lesson Outline Video 2</a:t>
            </a:r>
          </a:p>
          <a:p>
            <a:r>
              <a:rPr lang="en-US" dirty="0" smtClean="0"/>
              <a:t>4) Content Practice</a:t>
            </a:r>
          </a:p>
          <a:p>
            <a:r>
              <a:rPr lang="en-US" dirty="0" smtClean="0"/>
              <a:t>5)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1-Outline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with the presentation fill out the lesson outline</a:t>
            </a:r>
          </a:p>
          <a:p>
            <a:r>
              <a:rPr lang="en-US" dirty="0" smtClean="0">
                <a:hlinkClick r:id="rId2"/>
              </a:rPr>
              <a:t>Part 1 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Part 1 – Video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Part 2</a:t>
            </a:r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Part 2 Video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Lesson 1: Sexual Reproduction and Meiosis</a:t>
            </a:r>
          </a:p>
          <a:p>
            <a:r>
              <a:rPr lang="en-US" b="1" dirty="0"/>
              <a:t>A. </a:t>
            </a:r>
            <a:r>
              <a:rPr lang="en-US" dirty="0"/>
              <a:t>What is sexual reproduction?</a:t>
            </a:r>
          </a:p>
          <a:p>
            <a:r>
              <a:rPr lang="en-US" b="1" dirty="0"/>
              <a:t>1. </a:t>
            </a:r>
            <a:r>
              <a:rPr lang="en-US" b="1" u="sng" dirty="0"/>
              <a:t>Sexual reproduction </a:t>
            </a:r>
            <a:r>
              <a:rPr lang="en-US" dirty="0"/>
              <a:t>produces an offspring when genetic materials from two</a:t>
            </a:r>
          </a:p>
          <a:p>
            <a:r>
              <a:rPr lang="en-US" dirty="0"/>
              <a:t>different sex cells combine.</a:t>
            </a:r>
          </a:p>
          <a:p>
            <a:r>
              <a:rPr lang="en-US" b="1" dirty="0"/>
              <a:t>a. </a:t>
            </a:r>
            <a:r>
              <a:rPr lang="en-US" dirty="0"/>
              <a:t>The female sex cell, a(n) </a:t>
            </a:r>
            <a:r>
              <a:rPr lang="en-US" b="1" u="sng" dirty="0"/>
              <a:t>egg</a:t>
            </a:r>
            <a:r>
              <a:rPr lang="en-US" dirty="0"/>
              <a:t>, forms in an ovary.</a:t>
            </a:r>
          </a:p>
          <a:p>
            <a:r>
              <a:rPr lang="en-US" b="1" dirty="0"/>
              <a:t>b. </a:t>
            </a:r>
            <a:r>
              <a:rPr lang="en-US" dirty="0"/>
              <a:t>The male sex cell, a(n) </a:t>
            </a:r>
            <a:r>
              <a:rPr lang="en-US" b="1" u="sng" dirty="0"/>
              <a:t>sperm,</a:t>
            </a:r>
            <a:r>
              <a:rPr lang="en-US" dirty="0"/>
              <a:t> forms in a testis.</a:t>
            </a:r>
          </a:p>
          <a:p>
            <a:r>
              <a:rPr lang="en-US" b="1" dirty="0"/>
              <a:t>2. </a:t>
            </a:r>
            <a:r>
              <a:rPr lang="en-US" dirty="0"/>
              <a:t>During a process called </a:t>
            </a:r>
            <a:r>
              <a:rPr lang="en-US" b="1" u="sng" dirty="0"/>
              <a:t>fertilization</a:t>
            </a:r>
            <a:r>
              <a:rPr lang="en-US" dirty="0"/>
              <a:t>, an egg cell and a sperm cell join together. </a:t>
            </a:r>
            <a:r>
              <a:rPr lang="en-US" dirty="0" smtClean="0"/>
              <a:t>The new </a:t>
            </a:r>
            <a:r>
              <a:rPr lang="en-US" dirty="0"/>
              <a:t>cell that forms is called a(n) </a:t>
            </a:r>
            <a:r>
              <a:rPr lang="en-US" b="1" u="sng" dirty="0"/>
              <a:t>zygote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</a:t>
            </a:r>
            <a:r>
              <a:rPr lang="en-US" dirty="0"/>
              <a:t>Diploid Cells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Organisms that reproduce sexually make two kinds of cells—</a:t>
            </a:r>
            <a:r>
              <a:rPr lang="en-US" b="1" u="sng" dirty="0"/>
              <a:t>body </a:t>
            </a:r>
            <a:r>
              <a:rPr lang="en-US" dirty="0"/>
              <a:t>cells and sex cells.</a:t>
            </a:r>
          </a:p>
          <a:p>
            <a:r>
              <a:rPr lang="en-US" b="1" dirty="0"/>
              <a:t>2. </a:t>
            </a:r>
            <a:r>
              <a:rPr lang="en-US" dirty="0"/>
              <a:t>Body cells are </a:t>
            </a:r>
            <a:r>
              <a:rPr lang="en-US" b="1" u="sng" dirty="0" smtClean="0"/>
              <a:t>diploid</a:t>
            </a:r>
            <a:r>
              <a:rPr lang="en-US" dirty="0" smtClean="0"/>
              <a:t>; </a:t>
            </a:r>
            <a:r>
              <a:rPr lang="en-US" dirty="0"/>
              <a:t>they have pairs of chromosomes.</a:t>
            </a:r>
          </a:p>
          <a:p>
            <a:r>
              <a:rPr lang="en-US" b="1" dirty="0"/>
              <a:t>3. </a:t>
            </a:r>
            <a:r>
              <a:rPr lang="en-US" dirty="0"/>
              <a:t>If a zygote has too many or too few </a:t>
            </a:r>
            <a:r>
              <a:rPr lang="en-US" b="1" u="sng" dirty="0" smtClean="0"/>
              <a:t>chromosomes</a:t>
            </a:r>
            <a:r>
              <a:rPr lang="en-US" dirty="0" smtClean="0"/>
              <a:t>, </a:t>
            </a:r>
            <a:r>
              <a:rPr lang="en-US" dirty="0"/>
              <a:t>it </a:t>
            </a:r>
            <a:r>
              <a:rPr lang="en-US" dirty="0" smtClean="0"/>
              <a:t>will </a:t>
            </a:r>
            <a:r>
              <a:rPr lang="en-US" dirty="0"/>
              <a:t>not develop properly.</a:t>
            </a:r>
          </a:p>
          <a:p>
            <a:r>
              <a:rPr lang="en-US" b="1" dirty="0"/>
              <a:t>4. </a:t>
            </a:r>
            <a:r>
              <a:rPr lang="en-US" dirty="0"/>
              <a:t>Different organisms have different </a:t>
            </a:r>
            <a:r>
              <a:rPr lang="en-US" b="1" u="sng" dirty="0"/>
              <a:t>numbers</a:t>
            </a:r>
            <a:r>
              <a:rPr lang="en-US" dirty="0"/>
              <a:t> of chromosomes.</a:t>
            </a:r>
          </a:p>
          <a:p>
            <a:r>
              <a:rPr lang="en-US" b="1" dirty="0"/>
              <a:t>5. </a:t>
            </a:r>
            <a:r>
              <a:rPr lang="en-US" b="1" u="sng" dirty="0"/>
              <a:t>Homologous chromosomes </a:t>
            </a:r>
            <a:r>
              <a:rPr lang="en-US" dirty="0"/>
              <a:t>are pairs of chromosomes that have genes for the </a:t>
            </a:r>
            <a:r>
              <a:rPr lang="en-US" dirty="0" smtClean="0"/>
              <a:t>same traits </a:t>
            </a:r>
            <a:r>
              <a:rPr lang="en-US" dirty="0"/>
              <a:t>arranged in the same order.</a:t>
            </a:r>
          </a:p>
        </p:txBody>
      </p:sp>
    </p:spTree>
    <p:extLst>
      <p:ext uri="{BB962C8B-B14F-4D97-AF65-F5344CB8AC3E}">
        <p14:creationId xmlns:p14="http://schemas.microsoft.com/office/powerpoint/2010/main" val="27615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Haploid Cells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dirty="0" smtClean="0"/>
              <a:t>Sex cells are </a:t>
            </a:r>
            <a:r>
              <a:rPr lang="en-US" b="1" u="sng" dirty="0" smtClean="0"/>
              <a:t>haploid</a:t>
            </a:r>
            <a:r>
              <a:rPr lang="en-US" dirty="0" smtClean="0"/>
              <a:t>; they have only one chromosome from each pair of</a:t>
            </a:r>
          </a:p>
          <a:p>
            <a:r>
              <a:rPr lang="en-US" dirty="0" smtClean="0"/>
              <a:t>chromosomes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In </a:t>
            </a:r>
            <a:r>
              <a:rPr lang="en-US" b="1" u="sng" dirty="0"/>
              <a:t>meiosis</a:t>
            </a:r>
            <a:r>
              <a:rPr lang="en-US" dirty="0"/>
              <a:t>, one diploid cell divides and makes four haploid cells.</a:t>
            </a:r>
          </a:p>
        </p:txBody>
      </p:sp>
    </p:spTree>
    <p:extLst>
      <p:ext uri="{BB962C8B-B14F-4D97-AF65-F5344CB8AC3E}">
        <p14:creationId xmlns:p14="http://schemas.microsoft.com/office/powerpoint/2010/main" val="15162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</a:t>
            </a:r>
            <a:r>
              <a:rPr lang="en-US" dirty="0"/>
              <a:t>The Phases of Meiosis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Meiosis involves two divisions of the nucleus and the </a:t>
            </a:r>
            <a:r>
              <a:rPr lang="en-US" b="1" u="sng" dirty="0" smtClean="0"/>
              <a:t>cytoplasm</a:t>
            </a:r>
            <a:r>
              <a:rPr lang="en-US" dirty="0" smtClean="0"/>
              <a:t>. </a:t>
            </a:r>
            <a:r>
              <a:rPr lang="en-US" dirty="0"/>
              <a:t>These </a:t>
            </a:r>
            <a:r>
              <a:rPr lang="en-US" dirty="0" smtClean="0"/>
              <a:t>divisions, known </a:t>
            </a:r>
            <a:r>
              <a:rPr lang="en-US" dirty="0"/>
              <a:t>as meiosis I and meiosis II, result in four haploid cells.</a:t>
            </a:r>
          </a:p>
          <a:p>
            <a:r>
              <a:rPr lang="en-US" b="1" dirty="0"/>
              <a:t>2. </a:t>
            </a:r>
            <a:r>
              <a:rPr lang="en-US" dirty="0"/>
              <a:t>During </a:t>
            </a:r>
            <a:r>
              <a:rPr lang="en-US" b="1" u="sng" dirty="0"/>
              <a:t>interphase</a:t>
            </a:r>
            <a:r>
              <a:rPr lang="en-US" dirty="0"/>
              <a:t>, the reproductive cell grows and duplicates its chromosomes.</a:t>
            </a:r>
          </a:p>
          <a:p>
            <a:r>
              <a:rPr lang="en-US" b="1" dirty="0"/>
              <a:t>3. </a:t>
            </a:r>
            <a:r>
              <a:rPr lang="en-US" dirty="0"/>
              <a:t>During meiosis I, each pair of duplicated homologous chromosomes </a:t>
            </a:r>
            <a:r>
              <a:rPr lang="en-US" b="1" u="sng" dirty="0"/>
              <a:t>separates</a:t>
            </a:r>
            <a:r>
              <a:rPr lang="en-US" dirty="0"/>
              <a:t>.</a:t>
            </a:r>
          </a:p>
          <a:p>
            <a:r>
              <a:rPr lang="en-US" b="1" dirty="0"/>
              <a:t>4. </a:t>
            </a:r>
            <a:r>
              <a:rPr lang="en-US" dirty="0"/>
              <a:t>After meiosis I, the two cells formed during this stage go through a second </a:t>
            </a:r>
            <a:r>
              <a:rPr lang="en-US" dirty="0" smtClean="0"/>
              <a:t>division of </a:t>
            </a:r>
            <a:r>
              <a:rPr lang="en-US" dirty="0"/>
              <a:t>the </a:t>
            </a:r>
            <a:r>
              <a:rPr lang="en-US" b="1" u="sng" dirty="0"/>
              <a:t>nucleus</a:t>
            </a:r>
            <a:r>
              <a:rPr lang="en-US" dirty="0"/>
              <a:t> and cytoplasm called meiosis II. During meiosis II, sister </a:t>
            </a:r>
            <a:r>
              <a:rPr lang="en-US" b="1" u="sng" dirty="0" smtClean="0"/>
              <a:t>chromatids</a:t>
            </a:r>
            <a:r>
              <a:rPr lang="en-US" b="1" u="sng" dirty="0"/>
              <a:t> </a:t>
            </a:r>
            <a:r>
              <a:rPr lang="en-US" dirty="0" smtClean="0"/>
              <a:t>separate </a:t>
            </a:r>
            <a:r>
              <a:rPr lang="en-US" dirty="0"/>
              <a:t>to produce four haploid cells.</a:t>
            </a:r>
          </a:p>
        </p:txBody>
      </p:sp>
    </p:spTree>
    <p:extLst>
      <p:ext uri="{BB962C8B-B14F-4D97-AF65-F5344CB8AC3E}">
        <p14:creationId xmlns:p14="http://schemas.microsoft.com/office/powerpoint/2010/main" val="21274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E. </a:t>
            </a:r>
            <a:r>
              <a:rPr lang="en-US" dirty="0"/>
              <a:t>Why is meiosis important?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dirty="0" smtClean="0"/>
              <a:t>Meiosis forms sex cells with the correct haploid number of </a:t>
            </a:r>
            <a:r>
              <a:rPr lang="en-US" b="1" u="sng" dirty="0" smtClean="0"/>
              <a:t>chromosomes</a:t>
            </a:r>
            <a:r>
              <a:rPr lang="en-US" dirty="0" smtClean="0"/>
              <a:t>. This maintains the correct </a:t>
            </a:r>
            <a:r>
              <a:rPr lang="en-US" b="1" u="sng" dirty="0" smtClean="0"/>
              <a:t>diploid</a:t>
            </a:r>
            <a:r>
              <a:rPr lang="en-US" dirty="0" smtClean="0"/>
              <a:t> number of chromosomes in organisms when sex cells join.</a:t>
            </a:r>
          </a:p>
          <a:p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dirty="0"/>
              <a:t>Meiosis creates genetic variation by producing </a:t>
            </a:r>
            <a:r>
              <a:rPr lang="en-US" b="1" u="sng" dirty="0" smtClean="0"/>
              <a:t>haploid</a:t>
            </a:r>
            <a:r>
              <a:rPr lang="en-US" u="sng" dirty="0" smtClean="0"/>
              <a:t> </a:t>
            </a:r>
            <a:r>
              <a:rPr lang="en-US" dirty="0" smtClean="0"/>
              <a:t>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F. </a:t>
            </a:r>
            <a:r>
              <a:rPr lang="en-US" dirty="0"/>
              <a:t>How do mitosis and meiosis differ?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During </a:t>
            </a:r>
            <a:r>
              <a:rPr lang="en-US" b="1" u="sng" dirty="0" smtClean="0"/>
              <a:t>mitosis</a:t>
            </a:r>
            <a:r>
              <a:rPr lang="en-US" u="sng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cell division, a body cell and its nucleus divide once </a:t>
            </a:r>
            <a:r>
              <a:rPr lang="en-US" dirty="0" smtClean="0"/>
              <a:t>and produce </a:t>
            </a:r>
            <a:r>
              <a:rPr lang="en-US" dirty="0"/>
              <a:t>two identical cells.</a:t>
            </a:r>
          </a:p>
          <a:p>
            <a:r>
              <a:rPr lang="en-US" b="1" dirty="0"/>
              <a:t>2. </a:t>
            </a:r>
            <a:r>
              <a:rPr lang="en-US" dirty="0"/>
              <a:t>During </a:t>
            </a:r>
            <a:r>
              <a:rPr lang="en-US" b="1" u="sng" dirty="0"/>
              <a:t>meiosis</a:t>
            </a:r>
            <a:r>
              <a:rPr lang="en-US" dirty="0"/>
              <a:t>, a reproductive cell and its nucleus divide twice and produce </a:t>
            </a:r>
            <a:r>
              <a:rPr lang="en-US" dirty="0" smtClean="0"/>
              <a:t>four cells</a:t>
            </a:r>
            <a:r>
              <a:rPr lang="en-US" dirty="0"/>
              <a:t>––two pairs of identical haploid cells.</a:t>
            </a:r>
          </a:p>
          <a:p>
            <a:r>
              <a:rPr lang="en-US" sz="4500" b="1" dirty="0"/>
              <a:t>G. Advantages of Sexual Reproduction</a:t>
            </a:r>
          </a:p>
          <a:p>
            <a:r>
              <a:rPr lang="en-US" b="1" dirty="0"/>
              <a:t>1. </a:t>
            </a:r>
            <a:r>
              <a:rPr lang="en-US" dirty="0"/>
              <a:t>Sexual reproduction produces </a:t>
            </a:r>
            <a:r>
              <a:rPr lang="en-US" b="1" u="sng" dirty="0"/>
              <a:t>offspring</a:t>
            </a:r>
            <a:r>
              <a:rPr lang="en-US" dirty="0"/>
              <a:t> that have a new combination of DNA. </a:t>
            </a:r>
            <a:r>
              <a:rPr lang="en-US" dirty="0" smtClean="0"/>
              <a:t>This results </a:t>
            </a:r>
            <a:r>
              <a:rPr lang="en-US" dirty="0"/>
              <a:t>in genetic </a:t>
            </a:r>
            <a:r>
              <a:rPr lang="en-US" b="1" u="sng" dirty="0"/>
              <a:t>variation</a:t>
            </a:r>
            <a:r>
              <a:rPr lang="en-US" dirty="0"/>
              <a:t> among individuals.</a:t>
            </a:r>
          </a:p>
          <a:p>
            <a:r>
              <a:rPr lang="en-US" b="1" dirty="0"/>
              <a:t>2. </a:t>
            </a:r>
            <a:r>
              <a:rPr lang="en-US" dirty="0"/>
              <a:t>Genetic variation gives individuals within a population slight differences </a:t>
            </a:r>
            <a:r>
              <a:rPr lang="en-US" dirty="0" smtClean="0"/>
              <a:t>that might </a:t>
            </a:r>
            <a:r>
              <a:rPr lang="en-US" dirty="0"/>
              <a:t>be an advantage if the </a:t>
            </a:r>
            <a:r>
              <a:rPr lang="en-US" b="1" u="sng" dirty="0"/>
              <a:t>environment</a:t>
            </a:r>
            <a:r>
              <a:rPr lang="en-US" dirty="0"/>
              <a:t> changes.</a:t>
            </a:r>
          </a:p>
          <a:p>
            <a:r>
              <a:rPr lang="en-US" b="1" dirty="0"/>
              <a:t>3. </a:t>
            </a:r>
            <a:r>
              <a:rPr lang="en-US" b="1" u="sng" dirty="0"/>
              <a:t>Selective</a:t>
            </a:r>
            <a:r>
              <a:rPr lang="en-US" dirty="0"/>
              <a:t> breeding has been used to develop desirable traits in plants and animals.</a:t>
            </a:r>
          </a:p>
        </p:txBody>
      </p:sp>
    </p:spTree>
    <p:extLst>
      <p:ext uri="{BB962C8B-B14F-4D97-AF65-F5344CB8AC3E}">
        <p14:creationId xmlns:p14="http://schemas.microsoft.com/office/powerpoint/2010/main" val="41555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866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Warm Up 5 minutes 11/15/17 Wednesday</vt:lpstr>
      <vt:lpstr>Today Agenda</vt:lpstr>
      <vt:lpstr>Lesson 1-Outline</vt:lpstr>
      <vt:lpstr>Lesson Outline </vt:lpstr>
      <vt:lpstr>B. Diploid Cells </vt:lpstr>
      <vt:lpstr>C. Haploid Cells </vt:lpstr>
      <vt:lpstr>D. The Phases of Meiosis </vt:lpstr>
      <vt:lpstr>E. Why is meiosis important? </vt:lpstr>
      <vt:lpstr>F. How do mitosis and meiosis differ? </vt:lpstr>
      <vt:lpstr> H. Disadvantages of Sexual Reproduction </vt:lpstr>
      <vt:lpstr>Content Practice A (page 13) </vt:lpstr>
      <vt:lpstr>Content Practice B (page 14)</vt:lpstr>
      <vt:lpstr>Homework-School to Home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11/15/17 Wednesday</dc:title>
  <dc:creator>ailbay</dc:creator>
  <cp:lastModifiedBy>TMSA</cp:lastModifiedBy>
  <cp:revision>7</cp:revision>
  <dcterms:created xsi:type="dcterms:W3CDTF">2006-08-16T00:00:00Z</dcterms:created>
  <dcterms:modified xsi:type="dcterms:W3CDTF">2017-11-15T14:55:20Z</dcterms:modified>
</cp:coreProperties>
</file>