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SD-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 userDrawn="1"/>
        </p:nvSpPr>
        <p:spPr>
          <a:xfrm>
            <a:off x="1056105" y="1650989"/>
            <a:ext cx="2195095" cy="1159934"/>
          </a:xfrm>
          <a:prstGeom prst="roundRect">
            <a:avLst>
              <a:gd name="adj" fmla="val 21003"/>
            </a:avLst>
          </a:prstGeom>
          <a:solidFill>
            <a:srgbClr val="8EB013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1056105" y="1620556"/>
            <a:ext cx="2195095" cy="47917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Get Ready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6" name="Rounded Rectangle 15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8EB01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301640" y="2328333"/>
            <a:ext cx="6868693" cy="634995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 sz="2400" b="1" i="0">
                <a:solidFill>
                  <a:srgbClr val="E40000"/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Do you agree or disagree?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2963329"/>
            <a:ext cx="6868693" cy="3285072"/>
          </a:xfrm>
          <a:prstGeom prst="rect">
            <a:avLst/>
          </a:prstGeom>
        </p:spPr>
        <p:txBody>
          <a:bodyPr vert="horz"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73300" algn="l"/>
              </a:tabLst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7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874309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Concepts/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s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786109" y="2271304"/>
            <a:ext cx="6384226" cy="3892425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</p:txBody>
      </p:sp>
      <p:pic>
        <p:nvPicPr>
          <p:cNvPr id="22" name="Picture 21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24729" y="1719409"/>
            <a:ext cx="827871" cy="3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79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 userDrawn="1"/>
        </p:nvSpPr>
        <p:spPr>
          <a:xfrm>
            <a:off x="989955" y="1645957"/>
            <a:ext cx="4685978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400" b="1" i="0" dirty="0" smtClean="0">
                <a:latin typeface="Proxima Nova"/>
                <a:cs typeface="Proxima Nova"/>
              </a:rPr>
              <a:t>Vocabulary</a:t>
            </a:r>
            <a:endParaRPr lang="en-US" sz="2400" b="1" i="0" dirty="0">
              <a:latin typeface="Proxima Nova"/>
              <a:cs typeface="Proxima Nov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989955" y="2309303"/>
            <a:ext cx="583882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Watch out for these words!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84659" y="2836322"/>
            <a:ext cx="6834117" cy="3090779"/>
          </a:xfrm>
          <a:prstGeom prst="rect">
            <a:avLst/>
          </a:prstGeom>
        </p:spPr>
        <p:txBody>
          <a:bodyPr vert="horz" lIns="0" numCol="2" spcCol="152400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44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ickers.com/liveview" TargetMode="External"/><Relationship Id="rId2" Type="http://schemas.openxmlformats.org/officeDocument/2006/relationships/hyperlink" Target="https://www.youtube.com/watch?v=b5rluxtABG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 11-6-17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696200" cy="4724400"/>
          </a:xfrm>
        </p:spPr>
        <p:txBody>
          <a:bodyPr/>
          <a:lstStyle/>
          <a:p>
            <a:r>
              <a:rPr lang="en-US" dirty="0" smtClean="0"/>
              <a:t>1)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045027"/>
            <a:ext cx="825817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6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Video/Video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Plicker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6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</a:t>
            </a:r>
            <a:r>
              <a:rPr lang="en-US" dirty="0"/>
              <a:t> The parts include a narrow stalk and a </a:t>
            </a:r>
            <a:r>
              <a:rPr lang="en-US" dirty="0" smtClean="0"/>
              <a:t>wide, umbrella-shaped </a:t>
            </a:r>
            <a:r>
              <a:rPr lang="en-US" dirty="0"/>
              <a:t>cap.</a:t>
            </a:r>
          </a:p>
          <a:p>
            <a:r>
              <a:rPr lang="en-US" b="1" dirty="0"/>
              <a:t>2 </a:t>
            </a:r>
            <a:r>
              <a:rPr lang="en-US" dirty="0" smtClean="0"/>
              <a:t>The </a:t>
            </a:r>
            <a:r>
              <a:rPr lang="en-US" dirty="0"/>
              <a:t>mushroom must </a:t>
            </a:r>
            <a:r>
              <a:rPr lang="en-US" dirty="0" smtClean="0"/>
              <a:t>have underground </a:t>
            </a:r>
            <a:r>
              <a:rPr lang="en-US" dirty="0"/>
              <a:t>parts to anchor it and to take </a:t>
            </a:r>
            <a:r>
              <a:rPr lang="en-US" dirty="0" smtClean="0"/>
              <a:t>in water </a:t>
            </a:r>
            <a:r>
              <a:rPr lang="en-US" dirty="0"/>
              <a:t>and nutrients.</a:t>
            </a:r>
          </a:p>
          <a:p>
            <a:r>
              <a:rPr lang="en-US" b="1" dirty="0"/>
              <a:t>3 </a:t>
            </a:r>
            <a:r>
              <a:rPr lang="en-US" dirty="0"/>
              <a:t>M</a:t>
            </a:r>
            <a:r>
              <a:rPr lang="en-US" dirty="0" smtClean="0"/>
              <a:t>ushrooms </a:t>
            </a:r>
            <a:r>
              <a:rPr lang="en-US" dirty="0"/>
              <a:t>can have a variety </a:t>
            </a:r>
            <a:r>
              <a:rPr lang="en-US" dirty="0" smtClean="0"/>
              <a:t>of shapes</a:t>
            </a:r>
            <a:r>
              <a:rPr lang="en-US" dirty="0"/>
              <a:t>, colors, and appearances. They </a:t>
            </a:r>
            <a:r>
              <a:rPr lang="en-US" dirty="0" smtClean="0"/>
              <a:t>typically are</a:t>
            </a:r>
            <a:r>
              <a:rPr lang="en-US" dirty="0"/>
              <a:t> </a:t>
            </a:r>
            <a:r>
              <a:rPr lang="en-US" dirty="0" smtClean="0"/>
              <a:t>found </a:t>
            </a:r>
            <a:r>
              <a:rPr lang="en-US" dirty="0"/>
              <a:t>on lawns, forest floors, and tree bark. </a:t>
            </a:r>
            <a:r>
              <a:rPr lang="en-US" dirty="0" smtClean="0"/>
              <a:t>Most mushrooms </a:t>
            </a:r>
            <a:r>
              <a:rPr lang="en-US" dirty="0"/>
              <a:t>have a stalk and cap.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2 Introduction 10 minutes</a:t>
            </a:r>
          </a:p>
          <a:p>
            <a:r>
              <a:rPr lang="en-US" dirty="0" smtClean="0"/>
              <a:t>3) Vocabulary 5 minutes</a:t>
            </a:r>
          </a:p>
          <a:p>
            <a:r>
              <a:rPr lang="en-US" dirty="0"/>
              <a:t>4</a:t>
            </a:r>
            <a:r>
              <a:rPr lang="en-US" dirty="0" smtClean="0"/>
              <a:t>) Classwork – Content Vocabulary 10 minutes</a:t>
            </a:r>
          </a:p>
          <a:p>
            <a:r>
              <a:rPr lang="en-US" dirty="0" smtClean="0"/>
              <a:t>5) Video/ Video quiz 13 minutes</a:t>
            </a:r>
          </a:p>
          <a:p>
            <a:r>
              <a:rPr lang="en-US" dirty="0" smtClean="0"/>
              <a:t>Reminder; STEM FAIR 4 Experimental Design due is today. (you can still bring there will be deduction -10 for every week) </a:t>
            </a:r>
          </a:p>
        </p:txBody>
      </p:sp>
    </p:spTree>
    <p:extLst>
      <p:ext uri="{BB962C8B-B14F-4D97-AF65-F5344CB8AC3E}">
        <p14:creationId xmlns:p14="http://schemas.microsoft.com/office/powerpoint/2010/main" val="35176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Introduction-15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Do you agree or disagree</a:t>
            </a:r>
          </a:p>
          <a:p>
            <a:r>
              <a:rPr lang="en-US" dirty="0" smtClean="0"/>
              <a:t>2) Key Concept Questions</a:t>
            </a:r>
          </a:p>
          <a:p>
            <a:r>
              <a:rPr lang="en-US" dirty="0" smtClean="0"/>
              <a:t>3) Vocabulary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Mushrooms and yeasts are two types of fungi</a:t>
            </a:r>
            <a:r>
              <a:rPr lang="en-US" dirty="0" smtClean="0"/>
              <a:t>.</a:t>
            </a:r>
          </a:p>
          <a:p>
            <a:r>
              <a:rPr lang="en-US" dirty="0"/>
              <a:t>Fungi are always helpful to plants</a:t>
            </a:r>
            <a:r>
              <a:rPr lang="en-US" dirty="0" smtClean="0"/>
              <a:t>.</a:t>
            </a:r>
          </a:p>
          <a:p>
            <a:r>
              <a:rPr lang="en-US" dirty="0"/>
              <a:t>Some fungi can be made into foods or medicines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Answers; 1) Agree 2) Disagree 3) Agree</a:t>
            </a:r>
          </a:p>
          <a:p>
            <a:r>
              <a:rPr lang="en-US" dirty="0" smtClean="0"/>
              <a:t>Disagree-Some </a:t>
            </a:r>
            <a:r>
              <a:rPr lang="en-US" dirty="0"/>
              <a:t>fungi, including sac fungi, cause diseases in plants.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dirty="0" smtClean="0"/>
              <a:t>fungi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01640" y="2328333"/>
            <a:ext cx="6868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10102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dirty="0" smtClean="0"/>
              <a:t>fungi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533400" y="2209800"/>
            <a:ext cx="7636935" cy="39539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What are the different types of fungi and how do they compare?</a:t>
            </a:r>
          </a:p>
          <a:p>
            <a:r>
              <a:rPr lang="en-US" dirty="0"/>
              <a:t>Why are fungi important?</a:t>
            </a:r>
          </a:p>
          <a:p>
            <a:r>
              <a:rPr lang="en-US" dirty="0"/>
              <a:t>What are lichens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1) </a:t>
            </a:r>
            <a:r>
              <a:rPr lang="en-US" altLang="en-US" dirty="0"/>
              <a:t>four </a:t>
            </a:r>
            <a:r>
              <a:rPr lang="en-US" altLang="en-US" dirty="0" smtClean="0"/>
              <a:t>groups-</a:t>
            </a:r>
            <a:r>
              <a:rPr lang="en-US" altLang="en-US" dirty="0"/>
              <a:t> club fungi, sac fungi, zygote fungi, and imperfect fungi</a:t>
            </a:r>
            <a:r>
              <a:rPr lang="en-US" altLang="en-US" dirty="0" smtClean="0"/>
              <a:t>.-Based on sexual reproduction</a:t>
            </a:r>
          </a:p>
          <a:p>
            <a:r>
              <a:rPr lang="en-US" dirty="0"/>
              <a:t>2) provide many foods and medicines </a:t>
            </a:r>
            <a:r>
              <a:rPr lang="en-US" dirty="0" smtClean="0"/>
              <a:t>,</a:t>
            </a:r>
            <a:r>
              <a:rPr lang="en-US" dirty="0"/>
              <a:t> break down dead </a:t>
            </a:r>
            <a:r>
              <a:rPr lang="en-US" dirty="0" smtClean="0"/>
              <a:t>organisms</a:t>
            </a:r>
          </a:p>
          <a:p>
            <a:r>
              <a:rPr lang="en-US" dirty="0"/>
              <a:t>3) a structure formed when fungi and certain other photosynthetic organisms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2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hyphae</a:t>
            </a:r>
          </a:p>
          <a:p>
            <a:r>
              <a:rPr lang="en-US" dirty="0"/>
              <a:t>mycelium</a:t>
            </a:r>
          </a:p>
          <a:p>
            <a:r>
              <a:rPr lang="en-US" dirty="0"/>
              <a:t>basidium</a:t>
            </a:r>
          </a:p>
          <a:p>
            <a:r>
              <a:rPr lang="en-US" dirty="0"/>
              <a:t>ascus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zygosporangia</a:t>
            </a:r>
          </a:p>
          <a:p>
            <a:r>
              <a:rPr lang="en-US" dirty="0"/>
              <a:t>mycorrhizae</a:t>
            </a:r>
          </a:p>
          <a:p>
            <a:r>
              <a:rPr lang="en-US" dirty="0"/>
              <a:t>lichen</a:t>
            </a:r>
          </a:p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dirty="0" smtClean="0"/>
              <a:t>fungi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ascus reproductive structure where spores develop on sac fungi 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/>
              <a:t>basidium</a:t>
            </a:r>
            <a:r>
              <a:rPr lang="en-US" sz="2400" b="1" dirty="0" smtClean="0"/>
              <a:t> </a:t>
            </a:r>
            <a:r>
              <a:rPr lang="en-US" sz="2400" b="1" dirty="0"/>
              <a:t>fungal reproductive structure that produces sexual spores 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hyphae </a:t>
            </a:r>
            <a:r>
              <a:rPr lang="en-US" sz="2400" b="1" dirty="0"/>
              <a:t>fungal structures that absorb minerals and water 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lichen </a:t>
            </a:r>
            <a:r>
              <a:rPr lang="en-US" sz="2400" b="1" dirty="0"/>
              <a:t>structure formed when fungi and certain photosynthetic organisms grow </a:t>
            </a:r>
            <a:r>
              <a:rPr lang="en-US" sz="2400" b="1" dirty="0" smtClean="0"/>
              <a:t>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mushroom </a:t>
            </a:r>
            <a:r>
              <a:rPr lang="en-US" sz="2400" b="1" dirty="0" err="1"/>
              <a:t>basidiocarp</a:t>
            </a:r>
            <a:r>
              <a:rPr lang="en-US" sz="2400" b="1" dirty="0"/>
              <a:t> of a club fungi 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mycelium </a:t>
            </a:r>
            <a:r>
              <a:rPr lang="en-US" sz="2400" b="1" dirty="0"/>
              <a:t>network of hyphae 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mycorrhizae </a:t>
            </a:r>
            <a:r>
              <a:rPr lang="en-US" sz="2400" b="1" dirty="0"/>
              <a:t>structure formed by plant roots and hyphae woven together </a:t>
            </a:r>
            <a:endParaRPr lang="en-US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/>
              <a:t>zygosporangia</a:t>
            </a:r>
            <a:r>
              <a:rPr lang="en-US" sz="2400" b="1" dirty="0" smtClean="0"/>
              <a:t> </a:t>
            </a:r>
            <a:r>
              <a:rPr lang="en-US" sz="2400" b="1" dirty="0"/>
              <a:t>tiny stalks that form when the fungus undergoes sexual reproduction </a:t>
            </a:r>
          </a:p>
        </p:txBody>
      </p:sp>
    </p:spTree>
    <p:extLst>
      <p:ext uri="{BB962C8B-B14F-4D97-AF65-F5344CB8AC3E}">
        <p14:creationId xmlns:p14="http://schemas.microsoft.com/office/powerpoint/2010/main" val="42153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Classwork-Content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minutes 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3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Warm Up 5 minutes 11-6-17 Monday</vt:lpstr>
      <vt:lpstr>Bell Work Answer</vt:lpstr>
      <vt:lpstr>Today Agenda</vt:lpstr>
      <vt:lpstr>Lesson Introduction-15 minutes</vt:lpstr>
      <vt:lpstr>PowerPoint Presentation</vt:lpstr>
      <vt:lpstr>PowerPoint Presentation</vt:lpstr>
      <vt:lpstr>PowerPoint Presentation</vt:lpstr>
      <vt:lpstr>Vocabulary</vt:lpstr>
      <vt:lpstr>Classwork-Content Vocabulary</vt:lpstr>
      <vt:lpstr>Video/Video quiz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11-6-17 Monday</dc:title>
  <dc:creator>TMSA</dc:creator>
  <cp:lastModifiedBy>TMSA</cp:lastModifiedBy>
  <cp:revision>5</cp:revision>
  <dcterms:created xsi:type="dcterms:W3CDTF">2006-08-16T00:00:00Z</dcterms:created>
  <dcterms:modified xsi:type="dcterms:W3CDTF">2017-11-04T19:29:50Z</dcterms:modified>
</cp:coreProperties>
</file>