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5"/>
  </p:normalViewPr>
  <p:slideViewPr>
    <p:cSldViewPr snapToGrid="0" snapToObjects="1">
      <p:cViewPr>
        <p:scale>
          <a:sx n="94" d="100"/>
          <a:sy n="94" d="100"/>
        </p:scale>
        <p:origin x="-38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A84FD-BCE2-D344-97D8-C18BE61C1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962A27-F674-CC44-A8FF-2BB84E47C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85E980-48D6-354B-9C0E-0F5202C8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C0E92-E127-374C-91BB-0B5C0F7F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8DEFB4-533B-0446-BDA1-738E13C8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EA022-2507-E44D-B274-5CB635A7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41CB91-C1B1-084E-A5A9-525BF1946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C3F9AB-60FF-324B-AC4E-4BA1213E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9082C-86BB-5043-8103-D0531C95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03AAE-EC00-D24B-A539-B15DFE07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5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CFA496-A66F-3641-BFC7-757A94552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A85717-470B-7A44-9776-09FEFA7C3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93870F-241A-3049-9796-53B580AE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B188D7-E948-1244-B9E8-29FBEA45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909A4-E978-FD4A-8C6E-76E0D5C9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2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D7032-0E40-2A4F-BCCF-6240C0F0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991F3B-29B5-FA4B-B5F2-8103CD57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DB763-3043-0F43-AD3D-DE0364C7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E5471-B849-D147-AFFD-5D091A7F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356F02-208C-E240-A579-A3226AB8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B24AE-2E67-E940-810A-590B5717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1E1365-6B56-384D-A8BD-DA820BF9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84149B-134B-BE45-81A2-B82649B0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F995CA-0B4C-EB48-BD44-16B9E830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E8BF63-2E84-4A4B-AB9F-F07214119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3A3B7-DC4B-C247-B767-46446173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AD16B-D94B-3C49-AFBC-4694A951A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6728D7-DC3F-E14B-89C4-1B06496E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9E8D9A-50AA-AF48-9710-A1BDEBED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7985E8-5C82-B940-B93C-BA77D672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0CA5A0-0C63-9749-B8F1-E540D830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BFEC1-9E93-B244-B39A-C4E7703C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FF1C45-67C4-EC42-ACDE-947900AEF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7CD74B-A3AD-E74E-B59A-B0B4ECAF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FDB26-4E38-A04B-A39A-55FE5BA3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FE966D-CE2F-934F-922A-68FF4ECEE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40AB0C-1B3E-3C40-9DEB-69B45866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873B56-AEC1-6C49-94D4-8BAB27CD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D1DC0E-07ED-3646-934E-30AFA57E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AC605-60BE-1445-9654-1905C2A8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76F07B-BEDF-DE43-BEAF-8B47A19E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B89233-BB56-EE49-A029-666A002E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10AB3C-6EC0-7D41-B605-4A010E91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D67CBF-DB80-9941-A490-60F53B00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F8C924-6F31-DF43-9237-FF1981F4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0DA2E2-DB44-4A44-8A61-C0D71AB4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2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F24BC-2059-5C48-A165-D649A60C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5406B2-7538-7E47-B84A-666B0DAE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C997C2-0E35-714B-8EA0-B1126C5E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92103E-B69A-5248-AEA1-3F872925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5F122A-CCB9-F341-9C3A-CA4ABAA4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6EFBFA-912C-4146-A5F7-99A879D4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3682F-5E24-7145-900A-A78CE162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213F76-6267-A74B-9EDE-5217499CE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7F5D36-69E3-3B44-AC51-804D359C4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E61E6A-FB64-8849-98A0-26AE704A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4CEA46-8EAB-E04B-B054-31C7D2BD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329B4-9E1E-B148-9916-A8B085C2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ABEFA8-E96C-1649-A317-58D23E2F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2359E4-51DA-FA4A-838C-BCE9654F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3EFBBF-1DC1-F04E-8073-21CE87C90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3529-9784-A947-B347-E55EF01A68D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D8C89-E171-5C4E-9BD8-4003B6F21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54F8-A8B3-7A4E-A2F8-F1EC872A8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8437-BC4D-DC4A-8235-12A35216A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6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cellularlifeandgenetics/asexualreproductio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4F594-C571-444A-BC36-A51CE25D4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259" y="1"/>
            <a:ext cx="11412187" cy="973776"/>
          </a:xfrm>
        </p:spPr>
        <p:txBody>
          <a:bodyPr>
            <a:normAutofit/>
          </a:bodyPr>
          <a:lstStyle/>
          <a:p>
            <a:r>
              <a:rPr lang="en-US" dirty="0"/>
              <a:t>Warm Up 4 min 11/13/18 Tuesday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4607DA-AC5C-3C4A-B7F2-96148FE6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777"/>
            <a:ext cx="12192000" cy="588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820D9-D9B4-1942-870C-EE32D5F6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pPr algn="ctr"/>
            <a:r>
              <a:rPr lang="en-US" dirty="0"/>
              <a:t>Warm Up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6A8E48-2A26-A84B-93D4-429B75FF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6"/>
            <a:ext cx="10515600" cy="5096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 The photo shows leaves and stems above the water and roots attached to the stem in the water. </a:t>
            </a:r>
          </a:p>
          <a:p>
            <a:pPr marL="0" indent="0">
              <a:buNone/>
            </a:pPr>
            <a:r>
              <a:rPr lang="en-US" sz="3600" dirty="0"/>
              <a:t>2 The newer roots are the thin, light colored roots. The older roots are brown. All the roots are growing from the section of stem in the water. </a:t>
            </a:r>
          </a:p>
          <a:p>
            <a:pPr marL="0" indent="0">
              <a:buNone/>
            </a:pPr>
            <a:r>
              <a:rPr lang="en-US" sz="3600" dirty="0"/>
              <a:t>3 For some plants, small sections of tissue can form successful cuttings. Most plants, however, will not grow from only a piece of a leaf or a root.</a:t>
            </a:r>
          </a:p>
        </p:txBody>
      </p:sp>
    </p:spTree>
    <p:extLst>
      <p:ext uri="{BB962C8B-B14F-4D97-AF65-F5344CB8AC3E}">
        <p14:creationId xmlns:p14="http://schemas.microsoft.com/office/powerpoint/2010/main" val="25678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87AF2-35D7-EC46-A3EF-A6E36A69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29912E-C2F1-6B46-B920-D74DD08C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Warm Up 4 min </a:t>
            </a:r>
          </a:p>
          <a:p>
            <a:r>
              <a:rPr lang="en-US" dirty="0"/>
              <a:t>2) Lesson Outline 10 min </a:t>
            </a:r>
          </a:p>
          <a:p>
            <a:r>
              <a:rPr lang="en-US" dirty="0"/>
              <a:t>3) Video 5 min </a:t>
            </a:r>
          </a:p>
          <a:p>
            <a:r>
              <a:rPr lang="en-US" dirty="0"/>
              <a:t>4) </a:t>
            </a:r>
            <a:r>
              <a:rPr lang="en-US" dirty="0" err="1"/>
              <a:t>Plicker</a:t>
            </a:r>
            <a:r>
              <a:rPr lang="en-US" dirty="0"/>
              <a:t> 25 </a:t>
            </a:r>
            <a:r>
              <a:rPr lang="en-US" dirty="0" smtClean="0"/>
              <a:t>min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Reminder</a:t>
            </a:r>
          </a:p>
          <a:p>
            <a:pPr marL="0" indent="0">
              <a:buNone/>
            </a:pPr>
            <a:r>
              <a:rPr lang="en-US" dirty="0" smtClean="0"/>
              <a:t>11/20/18 Due for STEM FAIR STEP 4</a:t>
            </a:r>
          </a:p>
          <a:p>
            <a:pPr marL="0" indent="0">
              <a:buNone/>
            </a:pPr>
            <a:r>
              <a:rPr lang="en-US" dirty="0" smtClean="0"/>
              <a:t>11/20/18 Chapter Test (Mitosis, Meiosis, Asexual Reproduction)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A7277-8971-F343-9995-AC59354D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Lesson Outline for Teaching Lesson 2: Asexual 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06F38-20C4-A24C-8463-65D72A55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771896"/>
            <a:ext cx="11946577" cy="6086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A. What is asexual reproduction? </a:t>
            </a:r>
          </a:p>
          <a:p>
            <a:pPr marL="0" indent="0">
              <a:buNone/>
            </a:pPr>
            <a:r>
              <a:rPr lang="en-US" dirty="0"/>
              <a:t>1. In </a:t>
            </a:r>
            <a:r>
              <a:rPr lang="en-US" b="1" u="sng" dirty="0"/>
              <a:t>asexual reproduction</a:t>
            </a:r>
            <a:r>
              <a:rPr lang="en-US" dirty="0"/>
              <a:t>, one parent organism produces offspring without meiosis and fertilization. </a:t>
            </a:r>
          </a:p>
          <a:p>
            <a:pPr marL="0" indent="0">
              <a:buNone/>
            </a:pPr>
            <a:r>
              <a:rPr lang="en-US" dirty="0"/>
              <a:t>2. Because the offspring of asexual reproduction inherit all their DNA from one parent, they are genetically </a:t>
            </a:r>
            <a:r>
              <a:rPr lang="en-US" b="1" u="sng" dirty="0"/>
              <a:t>identical</a:t>
            </a:r>
            <a:r>
              <a:rPr lang="en-US" dirty="0"/>
              <a:t> to each other and their parent. </a:t>
            </a:r>
          </a:p>
          <a:p>
            <a:pPr marL="0" indent="0">
              <a:buNone/>
            </a:pPr>
            <a:r>
              <a:rPr lang="en-US" b="1" dirty="0"/>
              <a:t>B. Types of Asexual Reproduction </a:t>
            </a:r>
          </a:p>
          <a:p>
            <a:pPr marL="0" indent="0">
              <a:buNone/>
            </a:pPr>
            <a:r>
              <a:rPr lang="en-US" dirty="0"/>
              <a:t>1. Cell division in prokaryotes is known as </a:t>
            </a:r>
            <a:r>
              <a:rPr lang="en-US" b="1" u="sng" dirty="0"/>
              <a:t>fission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2. During fission, DNA is </a:t>
            </a:r>
            <a:r>
              <a:rPr lang="en-US" b="1" u="sng" dirty="0"/>
              <a:t>copied</a:t>
            </a:r>
            <a:r>
              <a:rPr lang="en-US" dirty="0"/>
              <a:t> and the cell splits to form two identical offspring. The original cell no longer exists. </a:t>
            </a:r>
          </a:p>
          <a:p>
            <a:pPr marL="0" indent="0">
              <a:buNone/>
            </a:pPr>
            <a:r>
              <a:rPr lang="en-US" dirty="0"/>
              <a:t>3. Many unicellular </a:t>
            </a:r>
            <a:r>
              <a:rPr lang="en-US" b="1" u="sng" dirty="0"/>
              <a:t>eukaryotes</a:t>
            </a:r>
            <a:r>
              <a:rPr lang="en-US" dirty="0"/>
              <a:t> reproduce by mitotic cell division. In this type of asexual reproduction, an organism forms two offspring through mitosis and </a:t>
            </a:r>
            <a:r>
              <a:rPr lang="en-US" b="1" u="sng" dirty="0"/>
              <a:t>cell division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4. In </a:t>
            </a:r>
            <a:r>
              <a:rPr lang="en-US" b="1" u="sng" dirty="0"/>
              <a:t>budding</a:t>
            </a:r>
            <a:r>
              <a:rPr lang="en-US" dirty="0"/>
              <a:t>, a new organism grows on the body of its parent by mitosis and cell division. When the bud becomes </a:t>
            </a:r>
            <a:r>
              <a:rPr lang="en-US" b="1" u="sng" dirty="0"/>
              <a:t>large</a:t>
            </a:r>
            <a:r>
              <a:rPr lang="en-US" dirty="0"/>
              <a:t> enough, it can break from the parent and live on its own.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u="sng" dirty="0"/>
              <a:t>Regeneration</a:t>
            </a:r>
            <a:r>
              <a:rPr lang="en-US" dirty="0"/>
              <a:t> occurs when an offspring grows from a piece of its parent. </a:t>
            </a:r>
          </a:p>
          <a:p>
            <a:pPr marL="0" indent="0">
              <a:buNone/>
            </a:pPr>
            <a:r>
              <a:rPr lang="en-US" dirty="0"/>
              <a:t>a. Sea stars, sea urchins, sea cucumbers, and planarians can </a:t>
            </a:r>
            <a:r>
              <a:rPr lang="en-US" b="1" u="sng" dirty="0"/>
              <a:t>reproduce</a:t>
            </a:r>
            <a:r>
              <a:rPr lang="en-US" dirty="0"/>
              <a:t> through regeneration. b. Many animals can </a:t>
            </a:r>
            <a:r>
              <a:rPr lang="en-US" b="1" u="sng" dirty="0"/>
              <a:t>regenerate</a:t>
            </a:r>
            <a:r>
              <a:rPr lang="en-US" dirty="0"/>
              <a:t> damaged or lost body parts. This is not reproduction; </a:t>
            </a:r>
            <a:r>
              <a:rPr lang="en-US" b="1" u="sng" dirty="0"/>
              <a:t>new individuals </a:t>
            </a:r>
            <a:r>
              <a:rPr lang="en-US" dirty="0"/>
              <a:t>are not produced.</a:t>
            </a:r>
          </a:p>
        </p:txBody>
      </p:sp>
    </p:spTree>
    <p:extLst>
      <p:ext uri="{BB962C8B-B14F-4D97-AF65-F5344CB8AC3E}">
        <p14:creationId xmlns:p14="http://schemas.microsoft.com/office/powerpoint/2010/main" val="9732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EDE9D-46EF-EE4C-AD8E-6201852AC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126"/>
            <a:ext cx="12192000" cy="6774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6. </a:t>
            </a:r>
            <a:r>
              <a:rPr lang="en-US" sz="3600" b="1" u="sng" dirty="0"/>
              <a:t>Vegetative reproduction </a:t>
            </a:r>
            <a:r>
              <a:rPr lang="en-US" sz="3600" dirty="0"/>
              <a:t>is a form of asexual reproduction in which offspring grow from a part of a parent plant. </a:t>
            </a:r>
          </a:p>
          <a:p>
            <a:pPr marL="0" indent="0">
              <a:buNone/>
            </a:pPr>
            <a:r>
              <a:rPr lang="en-US" sz="3600" dirty="0"/>
              <a:t>7. </a:t>
            </a:r>
            <a:r>
              <a:rPr lang="en-US" sz="3600" b="1" u="sng" dirty="0"/>
              <a:t>Cloning</a:t>
            </a:r>
            <a:r>
              <a:rPr lang="en-US" sz="3600" dirty="0"/>
              <a:t> is a type of asexual reproduction developed by scientists and performed in laboratories. It produces </a:t>
            </a:r>
            <a:r>
              <a:rPr lang="en-US" sz="3600" b="1" u="sng" dirty="0"/>
              <a:t>identical</a:t>
            </a:r>
            <a:r>
              <a:rPr lang="en-US" sz="3600" dirty="0"/>
              <a:t> individuals from a cell or from a cluster of cells taken from a multicellular organism. </a:t>
            </a:r>
          </a:p>
          <a:p>
            <a:pPr marL="0" indent="0">
              <a:buNone/>
            </a:pPr>
            <a:r>
              <a:rPr lang="en-US" sz="3600" dirty="0"/>
              <a:t>8. Using a cloning method called </a:t>
            </a:r>
            <a:r>
              <a:rPr lang="en-US" sz="3600" b="1" u="sng" dirty="0"/>
              <a:t>tissue culture</a:t>
            </a:r>
            <a:r>
              <a:rPr lang="en-US" sz="3600" dirty="0"/>
              <a:t>, plant growers and scientists use a meristem to make a copy of a plant with desirable traits.</a:t>
            </a:r>
          </a:p>
          <a:p>
            <a:pPr marL="0" indent="0">
              <a:buNone/>
            </a:pPr>
            <a:r>
              <a:rPr lang="en-US" sz="3600" dirty="0"/>
              <a:t> 9. Because all of a clone’s </a:t>
            </a:r>
            <a:r>
              <a:rPr lang="en-US" sz="3600" b="1" u="sng" dirty="0"/>
              <a:t>chromosomes</a:t>
            </a:r>
            <a:r>
              <a:rPr lang="en-US" sz="3600" dirty="0"/>
              <a:t> come from one parent, the clone is a genetic copy of its parent. </a:t>
            </a:r>
          </a:p>
          <a:p>
            <a:pPr marL="0" indent="0">
              <a:buNone/>
            </a:pPr>
            <a:r>
              <a:rPr lang="en-US" sz="3600" dirty="0"/>
              <a:t>10. Asexual reproduction enables organisms to reproduce without a(n) </a:t>
            </a:r>
            <a:r>
              <a:rPr lang="en-US" sz="3600" b="1" u="sng" dirty="0"/>
              <a:t>mate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3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F5F1B-13F8-DA4D-ABA2-18EAD32F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127"/>
            <a:ext cx="12192000" cy="668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11. Asexual reproduction also enables some organisms to rapidly produce a large number of </a:t>
            </a:r>
            <a:r>
              <a:rPr lang="en-US" sz="4000" b="1" u="sng" dirty="0"/>
              <a:t>offspring</a:t>
            </a:r>
            <a:r>
              <a:rPr lang="en-US" sz="4000" dirty="0"/>
              <a:t>. </a:t>
            </a:r>
          </a:p>
          <a:p>
            <a:pPr marL="0" indent="0">
              <a:buNone/>
            </a:pPr>
            <a:r>
              <a:rPr lang="en-US" sz="4000" dirty="0"/>
              <a:t>12. Asexual reproduction produces offspring that are genetically identical to each other and to their </a:t>
            </a:r>
            <a:r>
              <a:rPr lang="en-US" sz="4000" b="1" u="sng" dirty="0"/>
              <a:t>parent</a:t>
            </a:r>
            <a:r>
              <a:rPr lang="en-US" sz="4000" dirty="0"/>
              <a:t>. This results in little genetic </a:t>
            </a:r>
            <a:r>
              <a:rPr lang="en-US" sz="4000" b="1" u="sng" dirty="0"/>
              <a:t>variation</a:t>
            </a:r>
            <a:r>
              <a:rPr lang="en-US" sz="4000" dirty="0"/>
              <a:t> within a population.</a:t>
            </a:r>
          </a:p>
          <a:p>
            <a:pPr marL="0" indent="0">
              <a:buNone/>
            </a:pPr>
            <a:r>
              <a:rPr lang="en-US" sz="4000" dirty="0"/>
              <a:t>13. Genetic variation is important because it can increase an organism’s chance of </a:t>
            </a:r>
            <a:r>
              <a:rPr lang="en-US" sz="4000" b="1" u="sng" dirty="0"/>
              <a:t>surviving</a:t>
            </a:r>
            <a:r>
              <a:rPr lang="en-US" sz="4000" dirty="0"/>
              <a:t> if the environment changes. </a:t>
            </a:r>
          </a:p>
          <a:p>
            <a:pPr marL="0" indent="0">
              <a:buNone/>
            </a:pPr>
            <a:r>
              <a:rPr lang="en-US" sz="4000" dirty="0"/>
              <a:t>14. Genetic changes, called </a:t>
            </a:r>
            <a:r>
              <a:rPr lang="en-US" sz="4000" b="1" u="sng" dirty="0"/>
              <a:t>mutations</a:t>
            </a:r>
            <a:r>
              <a:rPr lang="en-US" sz="4000" dirty="0"/>
              <a:t>, can occur and then be passed to offspring; this can affect the offspring’s ability to survive.</a:t>
            </a:r>
          </a:p>
        </p:txBody>
      </p:sp>
    </p:spTree>
    <p:extLst>
      <p:ext uri="{BB962C8B-B14F-4D97-AF65-F5344CB8AC3E}">
        <p14:creationId xmlns:p14="http://schemas.microsoft.com/office/powerpoint/2010/main" val="18968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7B90CC-A9AF-1E4F-B0AF-396E3A0A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Video (Brain Pop) 3;10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05E492-C944-FB4F-82C1-3C4767FC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Asexual Reproduction</a:t>
            </a:r>
          </a:p>
          <a:p>
            <a:r>
              <a:rPr lang="en-US" dirty="0">
                <a:hlinkClick r:id="rId2"/>
              </a:rPr>
              <a:t>https://www.brainpop.com/science/cellularlifeandgenetics/asexualreproduction/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3DB64-9DCD-B945-8D0A-F25B93DE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Plicker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4D5F2-1E65-FE48-BC55-3319E379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questions. (Asexual Reproduction) </a:t>
            </a:r>
          </a:p>
        </p:txBody>
      </p:sp>
    </p:spTree>
    <p:extLst>
      <p:ext uri="{BB962C8B-B14F-4D97-AF65-F5344CB8AC3E}">
        <p14:creationId xmlns:p14="http://schemas.microsoft.com/office/powerpoint/2010/main" val="406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578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Warm Up 4 min 11/13/18 Tuesday</vt:lpstr>
      <vt:lpstr>Warm Up Answer</vt:lpstr>
      <vt:lpstr>Today Agenda</vt:lpstr>
      <vt:lpstr>Lesson Outline for Teaching Lesson 2: Asexual Reproduction</vt:lpstr>
      <vt:lpstr>PowerPoint Presentation</vt:lpstr>
      <vt:lpstr>PowerPoint Presentation</vt:lpstr>
      <vt:lpstr>Video (Brain Pop) 3;10 </vt:lpstr>
      <vt:lpstr>Plicker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4 min 11/13/18 Tuesday</dc:title>
  <dc:creator>ahmet ilbay</dc:creator>
  <cp:lastModifiedBy>Ahmet ilbay</cp:lastModifiedBy>
  <cp:revision>7</cp:revision>
  <dcterms:created xsi:type="dcterms:W3CDTF">2018-11-12T23:49:09Z</dcterms:created>
  <dcterms:modified xsi:type="dcterms:W3CDTF">2018-11-13T14:34:00Z</dcterms:modified>
</cp:coreProperties>
</file>