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ainpop.com/health/geneticsgrowthanddevelopment/dna/" TargetMode="External"/><Relationship Id="rId2" Type="http://schemas.openxmlformats.org/officeDocument/2006/relationships/hyperlink" Target="Study%20Guide%20For%20Chapter%20Test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sz="2000" dirty="0" smtClean="0"/>
          </a:p>
          <a:p>
            <a:r>
              <a:rPr lang="fr-FR" dirty="0"/>
              <a:t>Content Practice A (page 51)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proteins, DNA</a:t>
            </a:r>
          </a:p>
          <a:p>
            <a:r>
              <a:rPr lang="en-US" b="1" dirty="0"/>
              <a:t>2. </a:t>
            </a:r>
            <a:r>
              <a:rPr lang="en-US" dirty="0"/>
              <a:t>traits, genes</a:t>
            </a:r>
          </a:p>
          <a:p>
            <a:r>
              <a:rPr lang="en-US" b="1" dirty="0"/>
              <a:t>3. </a:t>
            </a:r>
            <a:r>
              <a:rPr lang="en-US" dirty="0"/>
              <a:t>double helix</a:t>
            </a:r>
          </a:p>
          <a:p>
            <a:r>
              <a:rPr lang="en-US" b="1" dirty="0"/>
              <a:t>4. </a:t>
            </a:r>
            <a:r>
              <a:rPr lang="en-US" dirty="0"/>
              <a:t>nucleotides, </a:t>
            </a:r>
            <a:r>
              <a:rPr lang="en-US" dirty="0" smtClean="0"/>
              <a:t>phosphate, nitrogen</a:t>
            </a:r>
            <a:endParaRPr lang="en-US" dirty="0"/>
          </a:p>
          <a:p>
            <a:r>
              <a:rPr lang="en-US" b="1" dirty="0"/>
              <a:t>5. </a:t>
            </a:r>
            <a:r>
              <a:rPr lang="en-US" dirty="0"/>
              <a:t>replication</a:t>
            </a:r>
          </a:p>
          <a:p>
            <a:r>
              <a:rPr lang="en-US" b="1" dirty="0"/>
              <a:t>6. </a:t>
            </a:r>
            <a:r>
              <a:rPr lang="en-US" dirty="0"/>
              <a:t>RNA</a:t>
            </a:r>
          </a:p>
          <a:p>
            <a:r>
              <a:rPr lang="en-US" b="1" dirty="0"/>
              <a:t>7. </a:t>
            </a:r>
            <a:r>
              <a:rPr lang="en-US" dirty="0"/>
              <a:t>transcription, translation</a:t>
            </a:r>
          </a:p>
          <a:p>
            <a:r>
              <a:rPr lang="en-US" b="1" dirty="0"/>
              <a:t>8. </a:t>
            </a:r>
            <a:r>
              <a:rPr lang="en-US" dirty="0"/>
              <a:t>amino acids</a:t>
            </a:r>
          </a:p>
          <a:p>
            <a:r>
              <a:rPr lang="en-US" b="1" dirty="0"/>
              <a:t>9. </a:t>
            </a:r>
            <a:r>
              <a:rPr lang="en-US" dirty="0"/>
              <a:t>mutation</a:t>
            </a:r>
          </a:p>
          <a:p>
            <a:r>
              <a:rPr lang="en-US" b="1" dirty="0"/>
              <a:t>10. </a:t>
            </a:r>
            <a:r>
              <a:rPr lang="en-US" dirty="0"/>
              <a:t>genetic </a:t>
            </a:r>
            <a:r>
              <a:rPr lang="en-US" dirty="0" smtClean="0"/>
              <a:t>disorder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Content </a:t>
            </a:r>
            <a:r>
              <a:rPr lang="fr-FR" dirty="0"/>
              <a:t>Practice B (page 52)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DNA and proteins</a:t>
            </a:r>
          </a:p>
          <a:p>
            <a:r>
              <a:rPr lang="en-US" b="1" dirty="0"/>
              <a:t>2. </a:t>
            </a:r>
            <a:r>
              <a:rPr lang="en-US" dirty="0"/>
              <a:t>a nitrogen base, a sugar, and a phosphate</a:t>
            </a:r>
          </a:p>
          <a:p>
            <a:r>
              <a:rPr lang="en-US" dirty="0"/>
              <a:t>group</a:t>
            </a:r>
          </a:p>
          <a:p>
            <a:r>
              <a:rPr lang="en-US" b="1" dirty="0"/>
              <a:t>3. </a:t>
            </a:r>
            <a:r>
              <a:rPr lang="en-US" dirty="0"/>
              <a:t>replication</a:t>
            </a:r>
          </a:p>
          <a:p>
            <a:r>
              <a:rPr lang="en-US" b="1" dirty="0"/>
              <a:t>4. </a:t>
            </a:r>
            <a:r>
              <a:rPr lang="en-US" dirty="0"/>
              <a:t>messenger RNA, transfer RNA, and ribosomal</a:t>
            </a:r>
          </a:p>
          <a:p>
            <a:r>
              <a:rPr lang="en-US" dirty="0"/>
              <a:t>RNA</a:t>
            </a:r>
          </a:p>
          <a:p>
            <a:r>
              <a:rPr lang="en-US" b="1" dirty="0"/>
              <a:t>5. </a:t>
            </a:r>
            <a:r>
              <a:rPr lang="en-US" dirty="0"/>
              <a:t>transcription</a:t>
            </a:r>
          </a:p>
          <a:p>
            <a:r>
              <a:rPr lang="en-US" b="1" dirty="0"/>
              <a:t>6. </a:t>
            </a:r>
            <a:r>
              <a:rPr lang="en-US" dirty="0"/>
              <a:t>translation</a:t>
            </a:r>
          </a:p>
          <a:p>
            <a:r>
              <a:rPr lang="en-US" b="1" dirty="0"/>
              <a:t>7. </a:t>
            </a:r>
            <a:r>
              <a:rPr lang="en-US" dirty="0"/>
              <a:t>A mutation is a change in the nucleotide</a:t>
            </a:r>
          </a:p>
          <a:p>
            <a:r>
              <a:rPr lang="en-US" dirty="0"/>
              <a:t>sequence of a gene. The three kinds of</a:t>
            </a:r>
          </a:p>
          <a:p>
            <a:r>
              <a:rPr lang="en-US" dirty="0"/>
              <a:t>mutations discussed in the lesson are deletion</a:t>
            </a:r>
          </a:p>
          <a:p>
            <a:r>
              <a:rPr lang="en-US" dirty="0"/>
              <a:t>mutations, insertion mutations, and</a:t>
            </a:r>
          </a:p>
          <a:p>
            <a:r>
              <a:rPr lang="en-US" dirty="0"/>
              <a:t>substitution mutations.</a:t>
            </a:r>
          </a:p>
          <a:p>
            <a:r>
              <a:rPr lang="en-US" b="1" dirty="0"/>
              <a:t>8. </a:t>
            </a:r>
            <a:r>
              <a:rPr lang="en-US" dirty="0"/>
              <a:t>Possible answers: phenylketonuria (PKU),</a:t>
            </a:r>
          </a:p>
          <a:p>
            <a:r>
              <a:rPr lang="en-US" dirty="0"/>
              <a:t>cystic fibrosis, Williams syndrome, breast</a:t>
            </a:r>
          </a:p>
          <a:p>
            <a:r>
              <a:rPr lang="en-US" dirty="0"/>
              <a:t>cancer, ovarian cancer</a:t>
            </a:r>
          </a:p>
          <a:p>
            <a:r>
              <a:rPr lang="en-US" b="1" dirty="0"/>
              <a:t>9. </a:t>
            </a:r>
            <a:r>
              <a:rPr lang="en-US" dirty="0"/>
              <a:t>It can cause a trait to change in a way that</a:t>
            </a:r>
          </a:p>
          <a:p>
            <a:r>
              <a:rPr lang="en-US" dirty="0"/>
              <a:t>benefits the organism.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85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841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12-19-17 Tuesday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143000"/>
            <a:ext cx="7467600" cy="50292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2100" b="1" dirty="0" smtClean="0">
                <a:solidFill>
                  <a:srgbClr val="555555"/>
                </a:solidFill>
                <a:latin typeface="OpenSans-Semibold"/>
              </a:rPr>
              <a:t>1. </a:t>
            </a:r>
            <a:r>
              <a:rPr lang="en-US" sz="2100" b="1" dirty="0">
                <a:solidFill>
                  <a:srgbClr val="555555"/>
                </a:solidFill>
                <a:latin typeface="OpenSans-Semibold"/>
              </a:rPr>
              <a:t>Enrique has a red-flowering camellia plant and a white-flowering </a:t>
            </a:r>
            <a:r>
              <a:rPr lang="en-US" sz="2100" b="1" dirty="0" smtClean="0">
                <a:solidFill>
                  <a:srgbClr val="555555"/>
                </a:solidFill>
                <a:latin typeface="OpenSans-Semibold"/>
              </a:rPr>
              <a:t>camellia plant</a:t>
            </a:r>
            <a:r>
              <a:rPr lang="en-US" sz="2100" b="1" dirty="0">
                <a:solidFill>
                  <a:srgbClr val="555555"/>
                </a:solidFill>
                <a:latin typeface="OpenSans-Semibold"/>
              </a:rPr>
              <a:t>. The next spring, a pink-flowering camellia plant grows. What </a:t>
            </a:r>
            <a:r>
              <a:rPr lang="en-US" sz="2100" b="1" dirty="0" smtClean="0">
                <a:solidFill>
                  <a:srgbClr val="555555"/>
                </a:solidFill>
                <a:latin typeface="OpenSans-Semibold"/>
              </a:rPr>
              <a:t>type of </a:t>
            </a:r>
            <a:r>
              <a:rPr lang="en-US" sz="2100" b="1" dirty="0">
                <a:solidFill>
                  <a:srgbClr val="555555"/>
                </a:solidFill>
                <a:latin typeface="OpenSans-Semibold"/>
              </a:rPr>
              <a:t>interaction does the pink flowering plant show?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A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codominance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B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multiple alleles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C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polygenic inheritance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D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incomplete </a:t>
            </a:r>
            <a:r>
              <a:rPr lang="en-US" sz="2000" dirty="0" smtClean="0">
                <a:solidFill>
                  <a:srgbClr val="555555"/>
                </a:solidFill>
                <a:latin typeface="OpenSans"/>
              </a:rPr>
              <a:t>dominance</a:t>
            </a:r>
          </a:p>
          <a:p>
            <a:pPr algn="l"/>
            <a:r>
              <a:rPr lang="en-US" sz="2000" dirty="0" smtClean="0">
                <a:solidFill>
                  <a:srgbClr val="555555"/>
                </a:solidFill>
                <a:latin typeface="OpenSans"/>
              </a:rPr>
              <a:t>Answer;  D</a:t>
            </a:r>
            <a:endParaRPr lang="en-US" sz="2000" dirty="0">
              <a:solidFill>
                <a:srgbClr val="555555"/>
              </a:solidFill>
              <a:latin typeface="OpenSans"/>
            </a:endParaRPr>
          </a:p>
          <a:p>
            <a:pPr algn="l"/>
            <a:r>
              <a:rPr lang="en-US" b="1" dirty="0" smtClean="0">
                <a:solidFill>
                  <a:srgbClr val="555555"/>
                </a:solidFill>
                <a:latin typeface="OpenSans-Semibold"/>
              </a:rPr>
              <a:t>2. </a:t>
            </a:r>
            <a:r>
              <a:rPr lang="en-US" b="1" dirty="0">
                <a:solidFill>
                  <a:srgbClr val="555555"/>
                </a:solidFill>
                <a:latin typeface="OpenSans-Semibold"/>
              </a:rPr>
              <a:t>A dairy farm bred a true-breeding hairless cow with a true-breeding cow </a:t>
            </a:r>
            <a:r>
              <a:rPr lang="en-US" b="1" dirty="0" smtClean="0">
                <a:solidFill>
                  <a:srgbClr val="555555"/>
                </a:solidFill>
                <a:latin typeface="OpenSans-Semibold"/>
              </a:rPr>
              <a:t>that had </a:t>
            </a:r>
            <a:r>
              <a:rPr lang="en-US" b="1" dirty="0">
                <a:solidFill>
                  <a:srgbClr val="555555"/>
                </a:solidFill>
                <a:latin typeface="OpenSans-Semibold"/>
              </a:rPr>
              <a:t>hair. The offspring had hair. Which word best describes the hairless gene?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A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hybrid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B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recessive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C </a:t>
            </a:r>
            <a:r>
              <a:rPr lang="en-US" sz="2000" dirty="0">
                <a:solidFill>
                  <a:srgbClr val="555555"/>
                </a:solidFill>
                <a:latin typeface="OpenSans"/>
              </a:rPr>
              <a:t>dominant</a:t>
            </a:r>
          </a:p>
          <a:p>
            <a:pPr algn="l"/>
            <a:r>
              <a:rPr lang="en-US" sz="1600" dirty="0">
                <a:solidFill>
                  <a:srgbClr val="555555"/>
                </a:solidFill>
                <a:latin typeface="OpenSans"/>
              </a:rPr>
              <a:t>D </a:t>
            </a:r>
            <a:r>
              <a:rPr lang="en-US" sz="2000" dirty="0" smtClean="0">
                <a:solidFill>
                  <a:srgbClr val="555555"/>
                </a:solidFill>
                <a:latin typeface="OpenSans"/>
              </a:rPr>
              <a:t>homozygous</a:t>
            </a:r>
          </a:p>
          <a:p>
            <a:pPr algn="l"/>
            <a:r>
              <a:rPr lang="en-US" sz="2000" dirty="0" smtClean="0">
                <a:solidFill>
                  <a:srgbClr val="555555"/>
                </a:solidFill>
                <a:latin typeface="OpenSans"/>
              </a:rPr>
              <a:t>Answer;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32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Agenda-43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Homework Check /Warm up 10 minutes</a:t>
            </a:r>
          </a:p>
          <a:p>
            <a:r>
              <a:rPr lang="en-US" dirty="0" smtClean="0"/>
              <a:t>2) Key Concept Builder 15 minutes</a:t>
            </a:r>
          </a:p>
          <a:p>
            <a:r>
              <a:rPr lang="en-US" dirty="0" smtClean="0"/>
              <a:t>3) Study Guide 18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8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Concept Builder (page 54)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T</a:t>
            </a:r>
          </a:p>
          <a:p>
            <a:r>
              <a:rPr lang="en-US" b="1" dirty="0"/>
              <a:t>2. </a:t>
            </a:r>
            <a:r>
              <a:rPr lang="en-US" dirty="0"/>
              <a:t>F</a:t>
            </a:r>
          </a:p>
          <a:p>
            <a:r>
              <a:rPr lang="en-US" b="1" dirty="0"/>
              <a:t>3. </a:t>
            </a:r>
            <a:r>
              <a:rPr lang="en-US" dirty="0"/>
              <a:t>F</a:t>
            </a:r>
          </a:p>
          <a:p>
            <a:r>
              <a:rPr lang="en-US" b="1" dirty="0"/>
              <a:t>4. </a:t>
            </a:r>
            <a:r>
              <a:rPr lang="en-US" dirty="0"/>
              <a:t>F</a:t>
            </a:r>
          </a:p>
          <a:p>
            <a:r>
              <a:rPr lang="en-US" b="1" dirty="0"/>
              <a:t>5. </a:t>
            </a:r>
            <a:r>
              <a:rPr lang="en-US" dirty="0"/>
              <a:t>F</a:t>
            </a:r>
          </a:p>
          <a:p>
            <a:r>
              <a:rPr lang="en-US" b="1" dirty="0"/>
              <a:t>6. </a:t>
            </a:r>
            <a:r>
              <a:rPr lang="en-US" dirty="0"/>
              <a:t>T</a:t>
            </a:r>
          </a:p>
          <a:p>
            <a:r>
              <a:rPr lang="en-US" b="1" dirty="0"/>
              <a:t>7. </a:t>
            </a:r>
            <a:r>
              <a:rPr lang="en-US" dirty="0"/>
              <a:t>T</a:t>
            </a:r>
          </a:p>
          <a:p>
            <a:r>
              <a:rPr lang="en-US" b="1" dirty="0"/>
              <a:t>8. </a:t>
            </a:r>
            <a:r>
              <a:rPr lang="en-US" dirty="0"/>
              <a:t>F</a:t>
            </a:r>
          </a:p>
          <a:p>
            <a:r>
              <a:rPr lang="en-US" b="1" dirty="0"/>
              <a:t>9. </a:t>
            </a:r>
            <a:r>
              <a:rPr lang="en-US" dirty="0"/>
              <a:t>T</a:t>
            </a:r>
          </a:p>
          <a:p>
            <a:r>
              <a:rPr lang="en-US" b="1" dirty="0"/>
              <a:t>10. </a:t>
            </a:r>
            <a:r>
              <a:rPr lang="en-US" dirty="0"/>
              <a:t>The two strands separate, exposing </a:t>
            </a:r>
            <a:r>
              <a:rPr lang="en-US" dirty="0" smtClean="0"/>
              <a:t>bases along </a:t>
            </a:r>
            <a:r>
              <a:rPr lang="en-US" dirty="0"/>
              <a:t>the inside of each strand. </a:t>
            </a:r>
            <a:r>
              <a:rPr lang="en-US" dirty="0" smtClean="0"/>
              <a:t>Free nucleotides </a:t>
            </a:r>
            <a:r>
              <a:rPr lang="en-US" dirty="0"/>
              <a:t>join with the bases, </a:t>
            </a:r>
            <a:r>
              <a:rPr lang="en-US" dirty="0" smtClean="0"/>
              <a:t>forming new </a:t>
            </a:r>
            <a:r>
              <a:rPr lang="en-US" dirty="0"/>
              <a:t>double-helix molecules.</a:t>
            </a:r>
          </a:p>
        </p:txBody>
      </p:sp>
    </p:spTree>
    <p:extLst>
      <p:ext uri="{BB962C8B-B14F-4D97-AF65-F5344CB8AC3E}">
        <p14:creationId xmlns:p14="http://schemas.microsoft.com/office/powerpoint/2010/main" val="233591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Key Concept Builder (page 55)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RNA</a:t>
            </a:r>
          </a:p>
          <a:p>
            <a:r>
              <a:rPr lang="en-US" b="1" dirty="0"/>
              <a:t>2. </a:t>
            </a:r>
            <a:r>
              <a:rPr lang="en-US" dirty="0"/>
              <a:t>nucleic acid</a:t>
            </a:r>
          </a:p>
          <a:p>
            <a:r>
              <a:rPr lang="en-US" b="1" dirty="0"/>
              <a:t>3. </a:t>
            </a:r>
            <a:r>
              <a:rPr lang="en-US" dirty="0"/>
              <a:t>instructions</a:t>
            </a:r>
          </a:p>
          <a:p>
            <a:r>
              <a:rPr lang="en-US" b="1" dirty="0"/>
              <a:t>4. </a:t>
            </a:r>
            <a:r>
              <a:rPr lang="en-US" dirty="0"/>
              <a:t>DNA</a:t>
            </a:r>
          </a:p>
          <a:p>
            <a:r>
              <a:rPr lang="en-US" b="1" dirty="0"/>
              <a:t>5. </a:t>
            </a:r>
            <a:r>
              <a:rPr lang="en-US" dirty="0"/>
              <a:t>proteins</a:t>
            </a:r>
          </a:p>
          <a:p>
            <a:r>
              <a:rPr lang="en-US" b="1" dirty="0"/>
              <a:t>6. </a:t>
            </a:r>
            <a:r>
              <a:rPr lang="en-US" dirty="0"/>
              <a:t>transcription</a:t>
            </a:r>
          </a:p>
          <a:p>
            <a:r>
              <a:rPr lang="en-US" b="1" dirty="0"/>
              <a:t>7. </a:t>
            </a:r>
            <a:r>
              <a:rPr lang="en-US" dirty="0"/>
              <a:t>molecules</a:t>
            </a:r>
          </a:p>
          <a:p>
            <a:r>
              <a:rPr lang="en-US" b="1" dirty="0"/>
              <a:t>8. </a:t>
            </a:r>
            <a:r>
              <a:rPr lang="en-US" dirty="0"/>
              <a:t>units</a:t>
            </a:r>
          </a:p>
          <a:p>
            <a:r>
              <a:rPr lang="en-US" b="1" dirty="0"/>
              <a:t>9. </a:t>
            </a:r>
            <a:r>
              <a:rPr lang="en-US" dirty="0"/>
              <a:t>amino acids</a:t>
            </a:r>
          </a:p>
          <a:p>
            <a:r>
              <a:rPr lang="en-US" b="1" dirty="0"/>
              <a:t>10. </a:t>
            </a:r>
            <a:r>
              <a:rPr lang="en-US" dirty="0"/>
              <a:t>translation</a:t>
            </a:r>
          </a:p>
        </p:txBody>
      </p:sp>
    </p:spTree>
    <p:extLst>
      <p:ext uri="{BB962C8B-B14F-4D97-AF65-F5344CB8AC3E}">
        <p14:creationId xmlns:p14="http://schemas.microsoft.com/office/powerpoint/2010/main" val="158944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56)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UCC</a:t>
            </a:r>
          </a:p>
          <a:p>
            <a:r>
              <a:rPr lang="en-US" b="1" dirty="0"/>
              <a:t>2. </a:t>
            </a:r>
            <a:r>
              <a:rPr lang="en-US" dirty="0"/>
              <a:t>GAU</a:t>
            </a:r>
          </a:p>
          <a:p>
            <a:r>
              <a:rPr lang="en-US" b="1" dirty="0"/>
              <a:t>3. </a:t>
            </a:r>
            <a:r>
              <a:rPr lang="en-US" dirty="0"/>
              <a:t>ribosomes</a:t>
            </a:r>
          </a:p>
          <a:p>
            <a:r>
              <a:rPr lang="en-US" b="1" dirty="0"/>
              <a:t>4. </a:t>
            </a:r>
            <a:r>
              <a:rPr lang="en-US" dirty="0"/>
              <a:t>the rough endoplasmic reticulum</a:t>
            </a:r>
          </a:p>
        </p:txBody>
      </p:sp>
    </p:spTree>
    <p:extLst>
      <p:ext uri="{BB962C8B-B14F-4D97-AF65-F5344CB8AC3E}">
        <p14:creationId xmlns:p14="http://schemas.microsoft.com/office/powerpoint/2010/main" val="124223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Key Concept Builder (page 57)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1</a:t>
            </a:r>
            <a:r>
              <a:rPr lang="en-US" b="1" dirty="0"/>
              <a:t>. </a:t>
            </a:r>
            <a:r>
              <a:rPr lang="en-US" dirty="0"/>
              <a:t>46 (or 23 pairs)</a:t>
            </a:r>
          </a:p>
          <a:p>
            <a:r>
              <a:rPr lang="en-US" b="1" dirty="0"/>
              <a:t>2. </a:t>
            </a:r>
            <a:r>
              <a:rPr lang="en-US" dirty="0"/>
              <a:t>20,000 to 25,000</a:t>
            </a:r>
          </a:p>
          <a:p>
            <a:r>
              <a:rPr lang="en-US" b="1" dirty="0"/>
              <a:t>3. </a:t>
            </a:r>
            <a:r>
              <a:rPr lang="en-US" dirty="0"/>
              <a:t>a change in the nucleotide sequence of a gene</a:t>
            </a:r>
          </a:p>
          <a:p>
            <a:r>
              <a:rPr lang="en-US" b="1" dirty="0"/>
              <a:t>4. </a:t>
            </a:r>
            <a:r>
              <a:rPr lang="en-US" dirty="0"/>
              <a:t>X-rays, ultraviolet light, radioactive </a:t>
            </a:r>
            <a:r>
              <a:rPr lang="en-US" dirty="0" smtClean="0"/>
              <a:t>materials, and </a:t>
            </a:r>
            <a:r>
              <a:rPr lang="en-US" dirty="0"/>
              <a:t>some chemicals</a:t>
            </a:r>
          </a:p>
          <a:p>
            <a:r>
              <a:rPr lang="en-US" b="1" dirty="0"/>
              <a:t>5. </a:t>
            </a:r>
            <a:r>
              <a:rPr lang="en-US" dirty="0"/>
              <a:t>Possible answers: phenylketonuria (or PKU</a:t>
            </a:r>
            <a:r>
              <a:rPr lang="en-US" dirty="0" smtClean="0"/>
              <a:t>), cystic </a:t>
            </a:r>
            <a:r>
              <a:rPr lang="en-US" dirty="0"/>
              <a:t>fibrosis, Williams syndrome, </a:t>
            </a:r>
            <a:r>
              <a:rPr lang="en-US" dirty="0" smtClean="0"/>
              <a:t>breast cancer</a:t>
            </a:r>
            <a:r>
              <a:rPr lang="en-US" dirty="0"/>
              <a:t>, ovarian cancer</a:t>
            </a:r>
          </a:p>
        </p:txBody>
      </p:sp>
    </p:spTree>
    <p:extLst>
      <p:ext uri="{BB962C8B-B14F-4D97-AF65-F5344CB8AC3E}">
        <p14:creationId xmlns:p14="http://schemas.microsoft.com/office/powerpoint/2010/main" val="24808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Study Guide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https://www.brainpop.com/health/geneticsgrowthanddevelopment/dna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481</Words>
  <Application>Microsoft Office PowerPoint</Application>
  <PresentationFormat>On-screen Show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Homework Check</vt:lpstr>
      <vt:lpstr>12-19-17 Tuesday</vt:lpstr>
      <vt:lpstr>Today Agenda-43 minutes</vt:lpstr>
      <vt:lpstr>Key Concept Builder (page 54)</vt:lpstr>
      <vt:lpstr>Key Concept Builder (page 55) </vt:lpstr>
      <vt:lpstr>Key Concept Builder (page 56) </vt:lpstr>
      <vt:lpstr>Key Concept Builder (page 57) </vt:lpstr>
      <vt:lpstr>Study Guide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12-19-17 Tuesday</dc:title>
  <dc:creator>ailbay</dc:creator>
  <cp:lastModifiedBy>TMSA</cp:lastModifiedBy>
  <cp:revision>11</cp:revision>
  <dcterms:created xsi:type="dcterms:W3CDTF">2006-08-16T00:00:00Z</dcterms:created>
  <dcterms:modified xsi:type="dcterms:W3CDTF">2017-12-19T18:46:07Z</dcterms:modified>
</cp:coreProperties>
</file>