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56104" y="1598353"/>
            <a:ext cx="7432843" cy="4925435"/>
          </a:xfrm>
          <a:prstGeom prst="rect">
            <a:avLst/>
          </a:prstGeom>
        </p:spPr>
        <p:txBody>
          <a:bodyPr vert="horz"/>
          <a:lstStyle>
            <a:lvl1pPr marL="0" marR="0" indent="100584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Chapter Introduction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1: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2: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3: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4: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Chapter Wrap-Up</a:t>
            </a:r>
          </a:p>
        </p:txBody>
      </p:sp>
      <p:sp>
        <p:nvSpPr>
          <p:cNvPr id="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72197" y="3290500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224486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77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4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6770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54320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136395499/mendel-and-his-peas-flash-cards/" TargetMode="External"/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175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 Up 5 minutes 12/4/17 Monday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0772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47057"/>
            <a:ext cx="8763000" cy="577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Vocabulary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Dominant</a:t>
            </a:r>
            <a:r>
              <a:rPr lang="en-US" dirty="0" smtClean="0"/>
              <a:t> </a:t>
            </a:r>
            <a:r>
              <a:rPr lang="en-US" dirty="0"/>
              <a:t>trait genetic factor that blocks another genetic factor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Egg: </a:t>
            </a:r>
            <a:r>
              <a:rPr lang="en-US" dirty="0" smtClean="0"/>
              <a:t> </a:t>
            </a:r>
            <a:r>
              <a:rPr lang="en-US" dirty="0"/>
              <a:t>haploid sex cell formed in the female reproductive organ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Genetics:</a:t>
            </a:r>
            <a:r>
              <a:rPr lang="en-US" dirty="0" smtClean="0"/>
              <a:t> </a:t>
            </a:r>
            <a:r>
              <a:rPr lang="en-US" dirty="0"/>
              <a:t>study of how traits are passed from parents to offspring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Heredity: </a:t>
            </a:r>
            <a:r>
              <a:rPr lang="en-US" dirty="0"/>
              <a:t>passing of traits from parents to offspring hybrid offspring of two plants or animals with different forms of the same trait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</a:t>
            </a:r>
            <a:r>
              <a:rPr lang="en-US" b="1" dirty="0" smtClean="0"/>
              <a:t>ecessive trait </a:t>
            </a:r>
            <a:r>
              <a:rPr lang="en-US" dirty="0" smtClean="0"/>
              <a:t>genetic </a:t>
            </a:r>
            <a:r>
              <a:rPr lang="en-US" dirty="0"/>
              <a:t>factor that is blocked by the presence of a dominant </a:t>
            </a:r>
            <a:r>
              <a:rPr lang="en-US" dirty="0" smtClean="0"/>
              <a:t>factor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Sperm:</a:t>
            </a:r>
            <a:r>
              <a:rPr lang="en-US" dirty="0" smtClean="0"/>
              <a:t> </a:t>
            </a:r>
            <a:r>
              <a:rPr lang="en-US" dirty="0"/>
              <a:t>haploid sex cell formed in the male reproductive organs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Answer order of content vocabulary</a:t>
            </a:r>
          </a:p>
          <a:p>
            <a:pPr marL="0" indent="0">
              <a:buNone/>
            </a:pPr>
            <a:r>
              <a:rPr lang="en-US" dirty="0" smtClean="0"/>
              <a:t>1) Heredity</a:t>
            </a:r>
          </a:p>
          <a:p>
            <a:pPr marL="0" indent="0">
              <a:buNone/>
            </a:pPr>
            <a:r>
              <a:rPr lang="en-US" dirty="0" smtClean="0"/>
              <a:t>2) Genetics</a:t>
            </a:r>
          </a:p>
          <a:p>
            <a:pPr marL="0" indent="0">
              <a:buNone/>
            </a:pPr>
            <a:r>
              <a:rPr lang="en-US" dirty="0" smtClean="0"/>
              <a:t>3) Hybrid</a:t>
            </a:r>
          </a:p>
          <a:p>
            <a:pPr marL="0" indent="0">
              <a:buNone/>
            </a:pPr>
            <a:r>
              <a:rPr lang="en-US" dirty="0" smtClean="0"/>
              <a:t>4) Egg</a:t>
            </a:r>
          </a:p>
          <a:p>
            <a:pPr marL="0" indent="0">
              <a:buNone/>
            </a:pPr>
            <a:r>
              <a:rPr lang="en-US" dirty="0" smtClean="0"/>
              <a:t>5) Sperm</a:t>
            </a:r>
          </a:p>
          <a:p>
            <a:pPr marL="0" indent="0">
              <a:buNone/>
            </a:pPr>
            <a:r>
              <a:rPr lang="en-US" dirty="0" smtClean="0"/>
              <a:t>6) Dominant trait</a:t>
            </a:r>
          </a:p>
          <a:p>
            <a:pPr marL="0" indent="0">
              <a:buNone/>
            </a:pPr>
            <a:r>
              <a:rPr lang="en-US" dirty="0" smtClean="0"/>
              <a:t>7) Recessive trait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Click sign in (log in)</a:t>
            </a:r>
          </a:p>
          <a:p>
            <a:r>
              <a:rPr lang="en-US" dirty="0" smtClean="0"/>
              <a:t>You have study set ; Mendel and his peas</a:t>
            </a:r>
          </a:p>
          <a:p>
            <a:r>
              <a:rPr lang="en-US" dirty="0">
                <a:hlinkClick r:id="rId3"/>
              </a:rPr>
              <a:t>https://quizlet.com/136395499/mendel-and-his-peas-flash-cards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Study the flash card, write, spell and take the test. </a:t>
            </a:r>
          </a:p>
          <a:p>
            <a:r>
              <a:rPr lang="en-US" dirty="0" smtClean="0"/>
              <a:t>You can play match and gravity game</a:t>
            </a:r>
          </a:p>
          <a:p>
            <a:r>
              <a:rPr lang="en-US" dirty="0" smtClean="0"/>
              <a:t>We are going to play </a:t>
            </a:r>
            <a:r>
              <a:rPr lang="en-US" dirty="0" err="1" smtClean="0"/>
              <a:t>quizlet.live</a:t>
            </a:r>
            <a:r>
              <a:rPr lang="en-US" dirty="0" smtClean="0"/>
              <a:t> last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 </a:t>
            </a:r>
            <a:r>
              <a:rPr lang="en-US" dirty="0"/>
              <a:t>The peas are all approximately the same size and</a:t>
            </a:r>
          </a:p>
          <a:p>
            <a:r>
              <a:rPr lang="en-US" dirty="0"/>
              <a:t>shape. They differ in their color and smoothness.</a:t>
            </a:r>
          </a:p>
          <a:p>
            <a:r>
              <a:rPr lang="en-US" b="1" dirty="0"/>
              <a:t>2 </a:t>
            </a:r>
            <a:r>
              <a:rPr lang="en-US" dirty="0"/>
              <a:t>Many answers are possible. Varieties of corn </a:t>
            </a:r>
            <a:r>
              <a:rPr lang="en-US" dirty="0" smtClean="0"/>
              <a:t>have kernels </a:t>
            </a:r>
            <a:r>
              <a:rPr lang="en-US" dirty="0"/>
              <a:t>of different colors and size, and they </a:t>
            </a:r>
            <a:r>
              <a:rPr lang="en-US" dirty="0" smtClean="0"/>
              <a:t>differ in </a:t>
            </a:r>
            <a:r>
              <a:rPr lang="en-US" dirty="0"/>
              <a:t>sweetness. Apples can be yellow, red, or </a:t>
            </a:r>
            <a:r>
              <a:rPr lang="en-US" dirty="0" smtClean="0"/>
              <a:t>green, and </a:t>
            </a:r>
            <a:r>
              <a:rPr lang="en-US" dirty="0"/>
              <a:t>they have a variety of tastes. The flesh </a:t>
            </a:r>
            <a:r>
              <a:rPr lang="en-US" dirty="0" smtClean="0"/>
              <a:t>of watermelons </a:t>
            </a:r>
            <a:r>
              <a:rPr lang="en-US" dirty="0"/>
              <a:t>can be red or yellow, seeded </a:t>
            </a:r>
            <a:r>
              <a:rPr lang="en-US" dirty="0" smtClean="0"/>
              <a:t>or seedless</a:t>
            </a:r>
            <a:r>
              <a:rPr lang="en-US" dirty="0"/>
              <a:t>. Dogs and cats, even within the </a:t>
            </a:r>
            <a:r>
              <a:rPr lang="en-US" dirty="0" err="1" smtClean="0"/>
              <a:t>sam</a:t>
            </a:r>
            <a:r>
              <a:rPr lang="en-US" dirty="0" smtClean="0"/>
              <a:t> breed</a:t>
            </a:r>
            <a:r>
              <a:rPr lang="en-US" dirty="0"/>
              <a:t>, can have different fur colors and markings.</a:t>
            </a:r>
          </a:p>
          <a:p>
            <a:r>
              <a:rPr lang="en-US" b="1" dirty="0"/>
              <a:t>3 </a:t>
            </a:r>
            <a:r>
              <a:rPr lang="en-US" dirty="0"/>
              <a:t>Yes. A seed grows and develops to become </a:t>
            </a:r>
            <a:r>
              <a:rPr lang="en-US" dirty="0" smtClean="0"/>
              <a:t>a mature </a:t>
            </a:r>
            <a:r>
              <a:rPr lang="en-US" dirty="0"/>
              <a:t>plant, so it must contain the </a:t>
            </a:r>
            <a:r>
              <a:rPr lang="en-US" dirty="0" smtClean="0"/>
              <a:t>information for </a:t>
            </a:r>
            <a:r>
              <a:rPr lang="en-US" dirty="0"/>
              <a:t>the traits of the plant</a:t>
            </a:r>
          </a:p>
        </p:txBody>
      </p:sp>
    </p:spTree>
    <p:extLst>
      <p:ext uri="{BB962C8B-B14F-4D97-AF65-F5344CB8AC3E}">
        <p14:creationId xmlns:p14="http://schemas.microsoft.com/office/powerpoint/2010/main" val="19624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New Chapter Genetic/Heredity ( Introduction) 15 minutes</a:t>
            </a:r>
          </a:p>
          <a:p>
            <a:r>
              <a:rPr lang="en-US" dirty="0" smtClean="0"/>
              <a:t>3) Content Vocabulary 5 minutes</a:t>
            </a:r>
          </a:p>
          <a:p>
            <a:r>
              <a:rPr lang="en-US" dirty="0" smtClean="0"/>
              <a:t>4) Quizlet and Quizlet Live 18 minutes</a:t>
            </a:r>
          </a:p>
          <a:p>
            <a:r>
              <a:rPr lang="en-US" dirty="0" smtClean="0"/>
              <a:t>P.S: No homework this week  (STEP 6 and Display Board Design is important- Remember Next week STEP 7 Classroom Presentation)</a:t>
            </a:r>
          </a:p>
        </p:txBody>
      </p:sp>
    </p:spTree>
    <p:extLst>
      <p:ext uri="{BB962C8B-B14F-4D97-AF65-F5344CB8AC3E}">
        <p14:creationId xmlns:p14="http://schemas.microsoft.com/office/powerpoint/2010/main" val="31329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6104" y="1598353"/>
            <a:ext cx="7432843" cy="4925435"/>
          </a:xfrm>
        </p:spPr>
        <p:txBody>
          <a:bodyPr/>
          <a:lstStyle/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Introduction</a:t>
            </a:r>
          </a:p>
          <a:p>
            <a:pPr marL="1298448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Lesson 1:  Mendel and His Peas</a:t>
            </a:r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2</a:t>
            </a:r>
            <a:r>
              <a:rPr lang="en-US" dirty="0" smtClean="0"/>
              <a:t>: Understanding Inheritance</a:t>
            </a:r>
            <a:endParaRPr lang="en-US" dirty="0"/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</a:t>
            </a:r>
            <a:r>
              <a:rPr lang="en-US" dirty="0" smtClean="0"/>
              <a:t>3: DNA and Genetics</a:t>
            </a:r>
            <a:endParaRPr lang="en-US" dirty="0"/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How did this happen?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228601" y="2438400"/>
            <a:ext cx="4267199" cy="3945035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Look at the photo at the beginning of the chapter. The color of this fawn is caused by a genetic trait called albinism. Albinism is the absence of body pigment. Notice that the fawn’s mother has brown hair, the normal fur color of an adult whitetail deer.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Why do you think the fawn looks so different from its mother?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What do you think determines the color of the offspring?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How do you think traits are passed from generation to generation?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95945"/>
            <a:ext cx="4267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9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How are traits passed from parents to offspring?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Inherited genes are the basis of an organism’s traits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</p:spTree>
    <p:extLst>
      <p:ext uri="{BB962C8B-B14F-4D97-AF65-F5344CB8AC3E}">
        <p14:creationId xmlns:p14="http://schemas.microsoft.com/office/powerpoint/2010/main" val="380110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1: Mendel and His Peas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Mendel performed cross-pollination experiments to track which traits were produced by specific parental crosses.</a:t>
            </a:r>
          </a:p>
          <a:p>
            <a:r>
              <a:rPr lang="en-US" dirty="0"/>
              <a:t>Mendel found that two factors—one from a sperm cell and one from an egg cell—control each trait.</a:t>
            </a:r>
          </a:p>
          <a:p>
            <a:r>
              <a:rPr lang="en-US" dirty="0"/>
              <a:t>Dominant traits block the expression of recessive traits. Recessive traits are expressed only when two recessive factors are present.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</p:spTree>
    <p:extLst>
      <p:ext uri="{BB962C8B-B14F-4D97-AF65-F5344CB8AC3E}">
        <p14:creationId xmlns:p14="http://schemas.microsoft.com/office/powerpoint/2010/main" val="21522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2: Understanding Inheritance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Phenotype describes how a trait appears.</a:t>
            </a:r>
          </a:p>
          <a:p>
            <a:r>
              <a:rPr lang="en-US" dirty="0"/>
              <a:t>Genotype describes alleles that control a trait.</a:t>
            </a:r>
          </a:p>
          <a:p>
            <a:r>
              <a:rPr lang="en-US" dirty="0"/>
              <a:t>Punnett squares and pedigrees are tools to model patterns of inheritance.</a:t>
            </a:r>
          </a:p>
          <a:p>
            <a:r>
              <a:rPr lang="en-US" dirty="0"/>
              <a:t>Many patterns of inheritance, such as </a:t>
            </a:r>
            <a:r>
              <a:rPr lang="en-US" dirty="0" err="1"/>
              <a:t>codominance</a:t>
            </a:r>
            <a:r>
              <a:rPr lang="en-US" dirty="0"/>
              <a:t> and polygenic inheritance, are more complex than Mendel described.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</p:spTree>
    <p:extLst>
      <p:ext uri="{BB962C8B-B14F-4D97-AF65-F5344CB8AC3E}">
        <p14:creationId xmlns:p14="http://schemas.microsoft.com/office/powerpoint/2010/main" val="21748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3: DNA and Genetics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DNA contains an organism’s genetic information.</a:t>
            </a:r>
          </a:p>
          <a:p>
            <a:r>
              <a:rPr lang="en-US" dirty="0"/>
              <a:t>RNA carries the codes for making proteins from the nucleus to the cytoplasm. RNA also forms part of ribosomes.</a:t>
            </a:r>
          </a:p>
          <a:p>
            <a:r>
              <a:rPr lang="en-US" dirty="0"/>
              <a:t>A change in the sequence of DNA, called a mutation, can change the traits of an organism.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</p:spTree>
    <p:extLst>
      <p:ext uri="{BB962C8B-B14F-4D97-AF65-F5344CB8AC3E}">
        <p14:creationId xmlns:p14="http://schemas.microsoft.com/office/powerpoint/2010/main" val="27519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655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5 minutes 12/4/17 Monday</vt:lpstr>
      <vt:lpstr>Warm Up Answer</vt:lpstr>
      <vt:lpstr>Today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Content Vocabulary 5 minutes</vt:lpstr>
      <vt:lpstr>Quizlet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12/4/17 Monday</dc:title>
  <dc:creator>ailbay</dc:creator>
  <cp:lastModifiedBy>TMSA</cp:lastModifiedBy>
  <cp:revision>10</cp:revision>
  <dcterms:created xsi:type="dcterms:W3CDTF">2006-08-16T00:00:00Z</dcterms:created>
  <dcterms:modified xsi:type="dcterms:W3CDTF">2017-12-04T15:23:06Z</dcterms:modified>
</cp:coreProperties>
</file>