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64" r:id="rId5"/>
    <p:sldId id="265" r:id="rId6"/>
    <p:sldId id="266"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61"/>
  </p:normalViewPr>
  <p:slideViewPr>
    <p:cSldViewPr snapToGrid="0" snapToObjects="1">
      <p:cViewPr>
        <p:scale>
          <a:sx n="60" d="100"/>
          <a:sy n="60" d="100"/>
        </p:scale>
        <p:origin x="-84"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84D17A-405B-2241-B049-69F9E8F7B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156029D-6E62-7A4D-8786-F8DC88C60E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9F4BFC6-D776-0042-89B6-37DD1C0D7A03}"/>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5" name="Footer Placeholder 4">
            <a:extLst>
              <a:ext uri="{FF2B5EF4-FFF2-40B4-BE49-F238E27FC236}">
                <a16:creationId xmlns="" xmlns:a16="http://schemas.microsoft.com/office/drawing/2014/main" id="{396E6809-6216-E548-89B6-5BD5789D7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22274FC-1509-D846-AC22-293AC3F29EC0}"/>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110494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F7F062-39D4-4F43-9006-2F604A631B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1E731B-1FB6-3D44-94AD-423A071F62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D039F94-08C0-504A-A69E-13C1010C30DE}"/>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5" name="Footer Placeholder 4">
            <a:extLst>
              <a:ext uri="{FF2B5EF4-FFF2-40B4-BE49-F238E27FC236}">
                <a16:creationId xmlns="" xmlns:a16="http://schemas.microsoft.com/office/drawing/2014/main" id="{EC1AB6B2-403A-A74A-BED6-738EE54244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C8A8F58-D26F-EE49-9661-B8BAC4DC2779}"/>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6153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0F922E7-BBB1-0A44-9EB5-A06B2E63BC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3499EF9-0376-C641-8382-3C171B8A8A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8812741-971B-854F-BEF9-C14C37A078BE}"/>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5" name="Footer Placeholder 4">
            <a:extLst>
              <a:ext uri="{FF2B5EF4-FFF2-40B4-BE49-F238E27FC236}">
                <a16:creationId xmlns="" xmlns:a16="http://schemas.microsoft.com/office/drawing/2014/main" id="{62C82B54-D2E1-EC4D-BCF5-672D985F2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442D8A9-063E-7A48-B7B9-FEDD3B3AFD0F}"/>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23278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73FDB0-3B58-D348-B9FB-A50B808CD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A1388FA-EA61-0A4E-B43A-4A7BD5E327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53369DE-1537-B848-8ECC-75AAAAC43C27}"/>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5" name="Footer Placeholder 4">
            <a:extLst>
              <a:ext uri="{FF2B5EF4-FFF2-40B4-BE49-F238E27FC236}">
                <a16:creationId xmlns="" xmlns:a16="http://schemas.microsoft.com/office/drawing/2014/main" id="{C55BCF52-11C6-5D4A-8BE9-D70F0DB65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7B32405-83B6-7341-9EE0-9CCEA35C4023}"/>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63409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D33860-50C7-6B47-A415-E328832C3E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1B3E24F-41FB-1942-BB98-427E78CB82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DAD1D05C-048D-1E42-86B2-7A8C6018F1AA}"/>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5" name="Footer Placeholder 4">
            <a:extLst>
              <a:ext uri="{FF2B5EF4-FFF2-40B4-BE49-F238E27FC236}">
                <a16:creationId xmlns="" xmlns:a16="http://schemas.microsoft.com/office/drawing/2014/main" id="{2A9040A1-FE84-8743-81D8-91E72468C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D78D432-DD69-D247-8C9C-78981BCA6CD8}"/>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28330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75F391-C7F5-CA4A-9CEE-FD9D46A51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8A09827-4A2D-E440-8DF6-5A8D904FBA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0CD6740-821F-DD48-A5B1-894FC9CDCB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F4DBCFB-9A8B-5D45-B140-8055216252A8}"/>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6" name="Footer Placeholder 5">
            <a:extLst>
              <a:ext uri="{FF2B5EF4-FFF2-40B4-BE49-F238E27FC236}">
                <a16:creationId xmlns="" xmlns:a16="http://schemas.microsoft.com/office/drawing/2014/main" id="{751E1215-C74B-AB4C-AE14-D1FA557EEE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DCF683E-7622-DF43-B98A-30740E848F0E}"/>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48824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50605C-7D5A-2F4F-95C6-35D787B5B9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5763350-89E2-E445-A042-A95132D718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1A6093AF-FAF3-2847-BD96-027CF07973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AD8CCF8-FA6D-C549-AF97-A2CFE6FC1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8DEA5AC9-2803-5A42-9257-3F6FF700EE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7C37C23D-95C3-7E47-8247-76F85E730F97}"/>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8" name="Footer Placeholder 7">
            <a:extLst>
              <a:ext uri="{FF2B5EF4-FFF2-40B4-BE49-F238E27FC236}">
                <a16:creationId xmlns="" xmlns:a16="http://schemas.microsoft.com/office/drawing/2014/main" id="{552453C3-9C3C-6843-8120-19CC63A57B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5E5B2204-BCB1-E94E-916E-FD1BEF1F7F99}"/>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327021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6EEAE9-87A8-B740-B94E-1876AA0B7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25D7655-1DBE-F74C-A484-47AE01B28440}"/>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4" name="Footer Placeholder 3">
            <a:extLst>
              <a:ext uri="{FF2B5EF4-FFF2-40B4-BE49-F238E27FC236}">
                <a16:creationId xmlns="" xmlns:a16="http://schemas.microsoft.com/office/drawing/2014/main" id="{05CF9832-06E6-734F-851E-06E600F906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AA6ECF8-586F-5E4A-AAB2-95B5364D7893}"/>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20854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423F93A-B680-E345-B429-7CAD94F2C50D}"/>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3" name="Footer Placeholder 2">
            <a:extLst>
              <a:ext uri="{FF2B5EF4-FFF2-40B4-BE49-F238E27FC236}">
                <a16:creationId xmlns="" xmlns:a16="http://schemas.microsoft.com/office/drawing/2014/main" id="{1D0D9783-ADD1-CB49-B361-87C54EEE7B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37BB69E-AC5A-C143-82D5-7E0E8E9E95A5}"/>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415587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276E57-1285-FD49-9F67-70648A59AB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0C4754B-939D-FC41-BF74-E87540236C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E7B20C8-1F6E-064D-94C2-3E311FCC0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8F27BEB-0774-BD46-B3FD-1FE52ECF76A7}"/>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6" name="Footer Placeholder 5">
            <a:extLst>
              <a:ext uri="{FF2B5EF4-FFF2-40B4-BE49-F238E27FC236}">
                <a16:creationId xmlns="" xmlns:a16="http://schemas.microsoft.com/office/drawing/2014/main" id="{203774FC-E404-2646-80C0-AB6E62C3A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D56EE33-B5D1-A44D-A791-0794A5680C98}"/>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7836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2E3FEB-3DA4-174B-9DE1-7A53488D0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0C8E6641-2E08-B845-8596-20882AACE8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DA10150-B462-A34A-A08C-FBF429C95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A43E3A-0FBF-BC40-8EB4-003CFA284D44}"/>
              </a:ext>
            </a:extLst>
          </p:cNvPr>
          <p:cNvSpPr>
            <a:spLocks noGrp="1"/>
          </p:cNvSpPr>
          <p:nvPr>
            <p:ph type="dt" sz="half" idx="10"/>
          </p:nvPr>
        </p:nvSpPr>
        <p:spPr/>
        <p:txBody>
          <a:bodyPr/>
          <a:lstStyle/>
          <a:p>
            <a:fld id="{FB723115-659B-664C-A013-4CAB8FDD17CC}" type="datetimeFigureOut">
              <a:rPr lang="en-US" smtClean="0"/>
              <a:t>12/18/2018</a:t>
            </a:fld>
            <a:endParaRPr lang="en-US"/>
          </a:p>
        </p:txBody>
      </p:sp>
      <p:sp>
        <p:nvSpPr>
          <p:cNvPr id="6" name="Footer Placeholder 5">
            <a:extLst>
              <a:ext uri="{FF2B5EF4-FFF2-40B4-BE49-F238E27FC236}">
                <a16:creationId xmlns="" xmlns:a16="http://schemas.microsoft.com/office/drawing/2014/main" id="{EA36F487-508B-4E48-A64F-228DD57176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73CA1C0-8695-6648-86B5-7A4F4AF8E1BA}"/>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3558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C02E499-8981-0147-A23C-5CA8A7439D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0133B86-C140-9044-A06F-13F51A22B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DDCAEF1-D138-4A46-88D0-9BB749E6C2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23115-659B-664C-A013-4CAB8FDD17CC}" type="datetimeFigureOut">
              <a:rPr lang="en-US" smtClean="0"/>
              <a:t>12/18/2018</a:t>
            </a:fld>
            <a:endParaRPr lang="en-US"/>
          </a:p>
        </p:txBody>
      </p:sp>
      <p:sp>
        <p:nvSpPr>
          <p:cNvPr id="5" name="Footer Placeholder 4">
            <a:extLst>
              <a:ext uri="{FF2B5EF4-FFF2-40B4-BE49-F238E27FC236}">
                <a16:creationId xmlns="" xmlns:a16="http://schemas.microsoft.com/office/drawing/2014/main" id="{B6ABC87F-D66D-6A4F-9763-7818DD2F3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01B2B9A-7D9A-9C4C-8BA3-0FA53588D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7641D-F16F-4746-B6D1-793B8D23E4A2}" type="slidenum">
              <a:rPr lang="en-US" smtClean="0"/>
              <a:t>‹#›</a:t>
            </a:fld>
            <a:endParaRPr lang="en-US"/>
          </a:p>
        </p:txBody>
      </p:sp>
    </p:spTree>
    <p:extLst>
      <p:ext uri="{BB962C8B-B14F-4D97-AF65-F5344CB8AC3E}">
        <p14:creationId xmlns:p14="http://schemas.microsoft.com/office/powerpoint/2010/main" val="264729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rainpop.com/health/geneticsgrowthanddevelopment/genet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51F99B-E118-1E42-B65A-E548A684013F}"/>
              </a:ext>
            </a:extLst>
          </p:cNvPr>
          <p:cNvSpPr>
            <a:spLocks noGrp="1"/>
          </p:cNvSpPr>
          <p:nvPr>
            <p:ph type="title"/>
          </p:nvPr>
        </p:nvSpPr>
        <p:spPr/>
        <p:txBody>
          <a:bodyPr/>
          <a:lstStyle/>
          <a:p>
            <a:pPr algn="ctr"/>
            <a:r>
              <a:rPr lang="en-US" dirty="0"/>
              <a:t>Warm Up 4 min </a:t>
            </a:r>
            <a:r>
              <a:rPr lang="en-US" dirty="0" smtClean="0"/>
              <a:t>12/18/18 Tuesday </a:t>
            </a:r>
            <a:endParaRPr lang="en-US" dirty="0"/>
          </a:p>
        </p:txBody>
      </p:sp>
      <p:sp>
        <p:nvSpPr>
          <p:cNvPr id="3" name="Content Placeholder 2">
            <a:extLst>
              <a:ext uri="{FF2B5EF4-FFF2-40B4-BE49-F238E27FC236}">
                <a16:creationId xmlns="" xmlns:a16="http://schemas.microsoft.com/office/drawing/2014/main" id="{D6FA3352-5583-D449-8DF5-4538E13EE419}"/>
              </a:ext>
            </a:extLst>
          </p:cNvPr>
          <p:cNvSpPr>
            <a:spLocks noGrp="1"/>
          </p:cNvSpPr>
          <p:nvPr>
            <p:ph sz="half" idx="1"/>
          </p:nvPr>
        </p:nvSpPr>
        <p:spPr/>
        <p:txBody>
          <a:bodyPr>
            <a:normAutofit fontScale="92500" lnSpcReduction="10000"/>
          </a:bodyPr>
          <a:lstStyle/>
          <a:p>
            <a:r>
              <a:rPr lang="en-US" dirty="0"/>
              <a:t>Follow the Recipe</a:t>
            </a:r>
          </a:p>
          <a:p>
            <a:r>
              <a:rPr lang="en-US" dirty="0"/>
              <a:t>By correctly following the recipe, these bakers are sure to produce tasty cookies. The recipe lists every step. Like cookies, the cells of the human body are made according to precise instructions. Unlike cookies, though, body cells are diverse, numerous, and must accomplish many tasks. The instructions for making them are much more complex than any cookbook recipe. </a:t>
            </a:r>
          </a:p>
        </p:txBody>
      </p:sp>
      <p:sp>
        <p:nvSpPr>
          <p:cNvPr id="4" name="Content Placeholder 3">
            <a:extLst>
              <a:ext uri="{FF2B5EF4-FFF2-40B4-BE49-F238E27FC236}">
                <a16:creationId xmlns="" xmlns:a16="http://schemas.microsoft.com/office/drawing/2014/main" id="{1B51A4A6-55C1-D548-B6F4-2A870BC62B90}"/>
              </a:ext>
            </a:extLst>
          </p:cNvPr>
          <p:cNvSpPr>
            <a:spLocks noGrp="1"/>
          </p:cNvSpPr>
          <p:nvPr>
            <p:ph sz="half" idx="2"/>
          </p:nvPr>
        </p:nvSpPr>
        <p:spPr/>
        <p:txBody>
          <a:bodyPr>
            <a:normAutofit fontScale="92500" lnSpcReduction="10000"/>
          </a:bodyPr>
          <a:lstStyle/>
          <a:p>
            <a:r>
              <a:rPr lang="en-US" dirty="0"/>
              <a:t>Question</a:t>
            </a:r>
          </a:p>
          <a:p>
            <a:r>
              <a:rPr lang="en-US" dirty="0"/>
              <a:t>Why are recipes useful in cooking? </a:t>
            </a:r>
          </a:p>
          <a:p>
            <a:r>
              <a:rPr lang="en-US" b="1" dirty="0">
                <a:solidFill>
                  <a:srgbClr val="FF0000"/>
                </a:solidFill>
              </a:rPr>
              <a:t>Answer; All the kittens have similar body sizes and shapes, and their fur is approximately the same length. They differ in their fur colors and markings. </a:t>
            </a:r>
          </a:p>
        </p:txBody>
      </p:sp>
    </p:spTree>
    <p:extLst>
      <p:ext uri="{BB962C8B-B14F-4D97-AF65-F5344CB8AC3E}">
        <p14:creationId xmlns:p14="http://schemas.microsoft.com/office/powerpoint/2010/main" val="21361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ssolv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2DCB11-C8E5-464D-9C8C-564C43191AD7}"/>
              </a:ext>
            </a:extLst>
          </p:cNvPr>
          <p:cNvSpPr>
            <a:spLocks noGrp="1"/>
          </p:cNvSpPr>
          <p:nvPr>
            <p:ph type="title"/>
          </p:nvPr>
        </p:nvSpPr>
        <p:spPr/>
        <p:txBody>
          <a:bodyPr/>
          <a:lstStyle/>
          <a:p>
            <a:pPr algn="ctr"/>
            <a:r>
              <a:rPr lang="en-US" dirty="0"/>
              <a:t>Today Agenda</a:t>
            </a:r>
          </a:p>
        </p:txBody>
      </p:sp>
      <p:sp>
        <p:nvSpPr>
          <p:cNvPr id="3" name="Content Placeholder 2">
            <a:extLst>
              <a:ext uri="{FF2B5EF4-FFF2-40B4-BE49-F238E27FC236}">
                <a16:creationId xmlns="" xmlns:a16="http://schemas.microsoft.com/office/drawing/2014/main" id="{9C2140C8-3727-5F40-AE4D-93A99E2F4D38}"/>
              </a:ext>
            </a:extLst>
          </p:cNvPr>
          <p:cNvSpPr>
            <a:spLocks noGrp="1"/>
          </p:cNvSpPr>
          <p:nvPr>
            <p:ph idx="1"/>
          </p:nvPr>
        </p:nvSpPr>
        <p:spPr/>
        <p:txBody>
          <a:bodyPr>
            <a:normAutofit fontScale="85000" lnSpcReduction="10000"/>
          </a:bodyPr>
          <a:lstStyle/>
          <a:p>
            <a:r>
              <a:rPr lang="en-US" dirty="0"/>
              <a:t>1) Warm up 4 min </a:t>
            </a:r>
          </a:p>
          <a:p>
            <a:r>
              <a:rPr lang="en-US" dirty="0"/>
              <a:t>2) Content </a:t>
            </a:r>
            <a:r>
              <a:rPr lang="en-US" dirty="0" smtClean="0"/>
              <a:t>Vocabulary (5 min ) and Lesson Outline (Lesson 3 DNA and Genetic) 10</a:t>
            </a:r>
            <a:endParaRPr lang="en-US" dirty="0"/>
          </a:p>
          <a:p>
            <a:r>
              <a:rPr lang="en-US" dirty="0"/>
              <a:t>3) Video </a:t>
            </a:r>
            <a:r>
              <a:rPr lang="en-US" dirty="0" smtClean="0"/>
              <a:t> 3 min </a:t>
            </a:r>
            <a:endParaRPr lang="en-US" dirty="0"/>
          </a:p>
          <a:p>
            <a:r>
              <a:rPr lang="en-US" dirty="0"/>
              <a:t>4) </a:t>
            </a:r>
            <a:r>
              <a:rPr lang="en-US" dirty="0" err="1"/>
              <a:t>Plicker</a:t>
            </a:r>
            <a:r>
              <a:rPr lang="en-US" dirty="0"/>
              <a:t> (10 questions</a:t>
            </a:r>
            <a:r>
              <a:rPr lang="en-US" dirty="0" smtClean="0"/>
              <a:t>)- 22 min </a:t>
            </a:r>
            <a:endParaRPr lang="en-US" dirty="0"/>
          </a:p>
          <a:p>
            <a:pPr algn="ctr"/>
            <a:r>
              <a:rPr lang="en-US" dirty="0"/>
              <a:t>Reminder</a:t>
            </a:r>
          </a:p>
          <a:p>
            <a:pPr algn="ctr"/>
            <a:r>
              <a:rPr lang="en-US" dirty="0"/>
              <a:t>1) STEM FAIR final grade due this week (No project will be graded after this week- means you will get 0) </a:t>
            </a:r>
          </a:p>
          <a:p>
            <a:pPr algn="ctr"/>
            <a:r>
              <a:rPr lang="en-US" dirty="0"/>
              <a:t>2) Chapter Test is postponed to 1/11/18 (Friday)</a:t>
            </a:r>
          </a:p>
          <a:p>
            <a:pPr algn="ctr"/>
            <a:r>
              <a:rPr lang="en-US" dirty="0"/>
              <a:t>3) This week we have a open notebook quiz on Wednesday. </a:t>
            </a:r>
          </a:p>
          <a:p>
            <a:pPr algn="ctr"/>
            <a:r>
              <a:rPr lang="en-US" dirty="0"/>
              <a:t>4) Weekly Homework (Key Concept Builder- Lesson 2 Understanding Inheritance- Due is 12/19/18 Wednesday) </a:t>
            </a:r>
          </a:p>
        </p:txBody>
      </p:sp>
    </p:spTree>
    <p:extLst>
      <p:ext uri="{BB962C8B-B14F-4D97-AF65-F5344CB8AC3E}">
        <p14:creationId xmlns:p14="http://schemas.microsoft.com/office/powerpoint/2010/main" val="227022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295"/>
            <a:ext cx="10515600" cy="1325563"/>
          </a:xfrm>
        </p:spPr>
        <p:txBody>
          <a:bodyPr>
            <a:normAutofit/>
          </a:bodyPr>
          <a:lstStyle/>
          <a:p>
            <a:r>
              <a:rPr lang="en-US" sz="4000" dirty="0" smtClean="0"/>
              <a:t>Lesson Vocabulary- Lesson 3 DNA and Genetic</a:t>
            </a:r>
            <a:endParaRPr lang="en-US" sz="4000" dirty="0"/>
          </a:p>
        </p:txBody>
      </p:sp>
      <p:sp>
        <p:nvSpPr>
          <p:cNvPr id="3" name="Content Placeholder 2"/>
          <p:cNvSpPr>
            <a:spLocks noGrp="1"/>
          </p:cNvSpPr>
          <p:nvPr>
            <p:ph idx="1"/>
          </p:nvPr>
        </p:nvSpPr>
        <p:spPr/>
        <p:txBody>
          <a:bodyPr/>
          <a:lstStyle/>
          <a:p>
            <a:r>
              <a:rPr lang="en-US" b="1" dirty="0"/>
              <a:t>1. </a:t>
            </a:r>
            <a:r>
              <a:rPr lang="en-US" dirty="0"/>
              <a:t>mutation</a:t>
            </a:r>
          </a:p>
          <a:p>
            <a:r>
              <a:rPr lang="en-US" b="1" dirty="0"/>
              <a:t>2. </a:t>
            </a:r>
            <a:r>
              <a:rPr lang="en-US" dirty="0"/>
              <a:t>replication</a:t>
            </a:r>
          </a:p>
          <a:p>
            <a:r>
              <a:rPr lang="en-US" b="1" dirty="0"/>
              <a:t>3. </a:t>
            </a:r>
            <a:r>
              <a:rPr lang="en-US" dirty="0"/>
              <a:t>RNA</a:t>
            </a:r>
          </a:p>
          <a:p>
            <a:r>
              <a:rPr lang="en-US" b="1" dirty="0"/>
              <a:t>4. </a:t>
            </a:r>
            <a:r>
              <a:rPr lang="en-US" dirty="0"/>
              <a:t>transcription</a:t>
            </a:r>
          </a:p>
          <a:p>
            <a:r>
              <a:rPr lang="en-US" b="1" dirty="0"/>
              <a:t>5. </a:t>
            </a:r>
            <a:r>
              <a:rPr lang="en-US" dirty="0"/>
              <a:t>nucleotide</a:t>
            </a:r>
          </a:p>
          <a:p>
            <a:r>
              <a:rPr lang="en-US" b="1" dirty="0"/>
              <a:t>6. </a:t>
            </a:r>
            <a:r>
              <a:rPr lang="en-US" dirty="0"/>
              <a:t>DNA</a:t>
            </a:r>
          </a:p>
          <a:p>
            <a:r>
              <a:rPr lang="en-US" b="1" dirty="0"/>
              <a:t>7. </a:t>
            </a:r>
            <a:r>
              <a:rPr lang="en-US" dirty="0"/>
              <a:t>translation</a:t>
            </a:r>
            <a:endParaRPr lang="en-US" dirty="0"/>
          </a:p>
        </p:txBody>
      </p:sp>
    </p:spTree>
    <p:extLst>
      <p:ext uri="{BB962C8B-B14F-4D97-AF65-F5344CB8AC3E}">
        <p14:creationId xmlns:p14="http://schemas.microsoft.com/office/powerpoint/2010/main" val="32444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137"/>
            <a:ext cx="10515600" cy="501978"/>
          </a:xfrm>
        </p:spPr>
        <p:txBody>
          <a:bodyPr>
            <a:normAutofit fontScale="90000"/>
          </a:bodyPr>
          <a:lstStyle/>
          <a:p>
            <a:r>
              <a:rPr lang="en-US" dirty="0" smtClean="0"/>
              <a:t>Lesson Outline (Lesson 3 DNA and Genetic) </a:t>
            </a:r>
            <a:endParaRPr lang="en-US" dirty="0"/>
          </a:p>
        </p:txBody>
      </p:sp>
      <p:sp>
        <p:nvSpPr>
          <p:cNvPr id="3" name="Content Placeholder 2"/>
          <p:cNvSpPr>
            <a:spLocks noGrp="1"/>
          </p:cNvSpPr>
          <p:nvPr>
            <p:ph idx="1"/>
          </p:nvPr>
        </p:nvSpPr>
        <p:spPr>
          <a:xfrm>
            <a:off x="110359" y="616114"/>
            <a:ext cx="12081641" cy="6241885"/>
          </a:xfrm>
        </p:spPr>
        <p:txBody>
          <a:bodyPr>
            <a:normAutofit fontScale="92500" lnSpcReduction="10000"/>
          </a:bodyPr>
          <a:lstStyle/>
          <a:p>
            <a:pPr marL="0" indent="0">
              <a:buNone/>
            </a:pPr>
            <a:r>
              <a:rPr lang="en-US" b="1" dirty="0"/>
              <a:t>A. The Structure of DNA</a:t>
            </a:r>
          </a:p>
          <a:p>
            <a:pPr marL="0" indent="0">
              <a:buNone/>
            </a:pPr>
            <a:r>
              <a:rPr lang="en-US" b="1" dirty="0"/>
              <a:t>1. </a:t>
            </a:r>
            <a:r>
              <a:rPr lang="en-US" dirty="0"/>
              <a:t>Genes provide </a:t>
            </a:r>
            <a:r>
              <a:rPr lang="en-US" b="1" u="sng" dirty="0"/>
              <a:t>directions</a:t>
            </a:r>
            <a:r>
              <a:rPr lang="en-US" dirty="0"/>
              <a:t> for a cell to assemble molecules that express traits </a:t>
            </a:r>
            <a:r>
              <a:rPr lang="en-US" dirty="0" smtClean="0"/>
              <a:t>such as </a:t>
            </a:r>
            <a:r>
              <a:rPr lang="en-US" dirty="0"/>
              <a:t>eye color or seed shape.</a:t>
            </a:r>
          </a:p>
          <a:p>
            <a:pPr marL="0" indent="0">
              <a:buNone/>
            </a:pPr>
            <a:r>
              <a:rPr lang="en-US" b="1" dirty="0"/>
              <a:t>2. </a:t>
            </a:r>
            <a:r>
              <a:rPr lang="en-US" dirty="0"/>
              <a:t>Chromosomes are made of proteins and deoxyribonucleic acid, or </a:t>
            </a:r>
            <a:r>
              <a:rPr lang="en-US" b="1" u="sng" dirty="0"/>
              <a:t>DNA</a:t>
            </a:r>
            <a:r>
              <a:rPr lang="en-US" dirty="0"/>
              <a:t>, which </a:t>
            </a:r>
            <a:r>
              <a:rPr lang="en-US" dirty="0" smtClean="0"/>
              <a:t>is an </a:t>
            </a:r>
            <a:r>
              <a:rPr lang="en-US" dirty="0"/>
              <a:t>organism’s genetic material.</a:t>
            </a:r>
          </a:p>
          <a:p>
            <a:pPr marL="0" indent="0">
              <a:buNone/>
            </a:pPr>
            <a:r>
              <a:rPr lang="en-US" b="1" dirty="0"/>
              <a:t>3. </a:t>
            </a:r>
            <a:r>
              <a:rPr lang="en-US" dirty="0"/>
              <a:t>Strands of DNA in a chromosome are tightly </a:t>
            </a:r>
            <a:r>
              <a:rPr lang="en-US" b="1" u="sng" dirty="0"/>
              <a:t>coiled</a:t>
            </a:r>
            <a:r>
              <a:rPr lang="en-US" dirty="0"/>
              <a:t> like a telephone cord.</a:t>
            </a:r>
          </a:p>
          <a:p>
            <a:pPr marL="0" indent="0">
              <a:buNone/>
            </a:pPr>
            <a:r>
              <a:rPr lang="en-US" b="1" dirty="0"/>
              <a:t>4. </a:t>
            </a:r>
            <a:r>
              <a:rPr lang="en-US" dirty="0"/>
              <a:t>The work of several scientists revealed that DNA is shaped like a twisted ladder,</a:t>
            </a:r>
          </a:p>
          <a:p>
            <a:pPr marL="0" indent="0">
              <a:buNone/>
            </a:pPr>
            <a:r>
              <a:rPr lang="en-US" dirty="0"/>
              <a:t>or a(n) </a:t>
            </a:r>
            <a:r>
              <a:rPr lang="en-US" b="1" u="sng" dirty="0"/>
              <a:t>double helix</a:t>
            </a:r>
            <a:r>
              <a:rPr lang="en-US" dirty="0"/>
              <a:t>.</a:t>
            </a:r>
          </a:p>
          <a:p>
            <a:pPr marL="0" indent="0">
              <a:buNone/>
            </a:pPr>
            <a:r>
              <a:rPr lang="en-US" b="1" dirty="0"/>
              <a:t>5. </a:t>
            </a:r>
            <a:r>
              <a:rPr lang="en-US" dirty="0"/>
              <a:t>DNA is made of </a:t>
            </a:r>
            <a:r>
              <a:rPr lang="en-US" b="1" u="sng" dirty="0"/>
              <a:t>nucleotides</a:t>
            </a:r>
            <a:r>
              <a:rPr lang="en-US" dirty="0"/>
              <a:t>, which are molecules made of a nitrogen base, a sugar,</a:t>
            </a:r>
          </a:p>
          <a:p>
            <a:pPr marL="0" indent="0">
              <a:buNone/>
            </a:pPr>
            <a:r>
              <a:rPr lang="en-US" dirty="0"/>
              <a:t>and a phosphate group.</a:t>
            </a:r>
          </a:p>
          <a:p>
            <a:pPr marL="0" indent="0">
              <a:buNone/>
            </a:pPr>
            <a:r>
              <a:rPr lang="en-US" b="1" dirty="0"/>
              <a:t>6. </a:t>
            </a:r>
            <a:r>
              <a:rPr lang="en-US" dirty="0"/>
              <a:t>There are four </a:t>
            </a:r>
            <a:r>
              <a:rPr lang="en-US" b="1" u="sng" dirty="0"/>
              <a:t>nitrogen</a:t>
            </a:r>
            <a:r>
              <a:rPr lang="en-US" dirty="0"/>
              <a:t> bases—adenine (A), cytosine (C), thymine (T), and guanine (G).</a:t>
            </a:r>
          </a:p>
          <a:p>
            <a:pPr marL="0" indent="0">
              <a:buNone/>
            </a:pPr>
            <a:r>
              <a:rPr lang="en-US" b="1" dirty="0"/>
              <a:t>7. </a:t>
            </a:r>
            <a:r>
              <a:rPr lang="en-US" b="1" u="sng" dirty="0"/>
              <a:t>Replication</a:t>
            </a:r>
            <a:r>
              <a:rPr lang="en-US" dirty="0"/>
              <a:t> copies a DNA molecule to make another DNA molecule. It produces</a:t>
            </a:r>
          </a:p>
          <a:p>
            <a:pPr marL="0" indent="0">
              <a:buNone/>
            </a:pPr>
            <a:r>
              <a:rPr lang="en-US" dirty="0"/>
              <a:t>two </a:t>
            </a:r>
            <a:r>
              <a:rPr lang="en-US" b="1" u="sng" dirty="0"/>
              <a:t>identical</a:t>
            </a:r>
            <a:r>
              <a:rPr lang="en-US" dirty="0"/>
              <a:t> strands of DNA.</a:t>
            </a:r>
            <a:endParaRPr lang="en-US" dirty="0"/>
          </a:p>
        </p:txBody>
      </p:sp>
    </p:spTree>
    <p:extLst>
      <p:ext uri="{BB962C8B-B14F-4D97-AF65-F5344CB8AC3E}">
        <p14:creationId xmlns:p14="http://schemas.microsoft.com/office/powerpoint/2010/main" val="927277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1" y="229859"/>
            <a:ext cx="10515600" cy="360089"/>
          </a:xfrm>
        </p:spPr>
        <p:txBody>
          <a:bodyPr>
            <a:noAutofit/>
          </a:bodyPr>
          <a:lstStyle/>
          <a:p>
            <a:pPr algn="ctr"/>
            <a:r>
              <a:rPr lang="en-US" sz="2800" b="1" dirty="0"/>
              <a:t>B. Making Proteins</a:t>
            </a:r>
            <a:br>
              <a:rPr lang="en-US" sz="2800" b="1" dirty="0"/>
            </a:br>
            <a:endParaRPr lang="en-US" sz="2800" b="1" dirty="0"/>
          </a:p>
        </p:txBody>
      </p:sp>
      <p:sp>
        <p:nvSpPr>
          <p:cNvPr id="3" name="Content Placeholder 2"/>
          <p:cNvSpPr>
            <a:spLocks noGrp="1"/>
          </p:cNvSpPr>
          <p:nvPr>
            <p:ph idx="1"/>
          </p:nvPr>
        </p:nvSpPr>
        <p:spPr>
          <a:xfrm>
            <a:off x="1" y="589948"/>
            <a:ext cx="11918730" cy="6268052"/>
          </a:xfrm>
        </p:spPr>
        <p:txBody>
          <a:bodyPr>
            <a:normAutofit fontScale="85000" lnSpcReduction="20000"/>
          </a:bodyPr>
          <a:lstStyle/>
          <a:p>
            <a:pPr marL="0" indent="0">
              <a:buNone/>
            </a:pPr>
            <a:r>
              <a:rPr lang="en-US" b="1" dirty="0" smtClean="0"/>
              <a:t>1</a:t>
            </a:r>
            <a:r>
              <a:rPr lang="en-US" b="1" dirty="0"/>
              <a:t>. </a:t>
            </a:r>
            <a:r>
              <a:rPr lang="en-US" dirty="0"/>
              <a:t>The DNA of each cell carries a complete set of genes that provides instructions </a:t>
            </a:r>
            <a:r>
              <a:rPr lang="en-US" dirty="0" smtClean="0"/>
              <a:t>for making </a:t>
            </a:r>
            <a:r>
              <a:rPr lang="en-US" dirty="0"/>
              <a:t>all the </a:t>
            </a:r>
            <a:r>
              <a:rPr lang="en-US" b="1" u="sng" dirty="0"/>
              <a:t>proteins</a:t>
            </a:r>
            <a:r>
              <a:rPr lang="en-US" dirty="0"/>
              <a:t> a cell requires.</a:t>
            </a:r>
          </a:p>
          <a:p>
            <a:pPr marL="0" indent="0">
              <a:buNone/>
            </a:pPr>
            <a:r>
              <a:rPr lang="en-US" b="1" dirty="0"/>
              <a:t>2. </a:t>
            </a:r>
            <a:r>
              <a:rPr lang="en-US" dirty="0"/>
              <a:t>Segments of DNA that are not parts of genes are often called </a:t>
            </a:r>
            <a:r>
              <a:rPr lang="en-US" b="1" u="sng" dirty="0"/>
              <a:t>junk</a:t>
            </a:r>
            <a:r>
              <a:rPr lang="en-US" dirty="0"/>
              <a:t> DNA.</a:t>
            </a:r>
          </a:p>
          <a:p>
            <a:pPr marL="0" indent="0">
              <a:buNone/>
            </a:pPr>
            <a:r>
              <a:rPr lang="en-US" b="1" dirty="0"/>
              <a:t>3. </a:t>
            </a:r>
            <a:r>
              <a:rPr lang="en-US" dirty="0"/>
              <a:t>Ribonucleic acid, or </a:t>
            </a:r>
            <a:r>
              <a:rPr lang="en-US" b="1" u="sng" dirty="0"/>
              <a:t>RNA</a:t>
            </a:r>
            <a:r>
              <a:rPr lang="en-US" dirty="0"/>
              <a:t>, is a type of nucleic acid that carries the code for </a:t>
            </a:r>
            <a:r>
              <a:rPr lang="en-US" dirty="0" smtClean="0"/>
              <a:t>making proteins </a:t>
            </a:r>
            <a:r>
              <a:rPr lang="en-US" dirty="0"/>
              <a:t>from the nucleus to the cytoplasm.</a:t>
            </a:r>
          </a:p>
          <a:p>
            <a:pPr marL="0" indent="0">
              <a:buNone/>
            </a:pPr>
            <a:r>
              <a:rPr lang="en-US" b="1" dirty="0"/>
              <a:t>a. </a:t>
            </a:r>
            <a:r>
              <a:rPr lang="en-US" dirty="0"/>
              <a:t>Like DNA, RNA is made of </a:t>
            </a:r>
            <a:r>
              <a:rPr lang="en-US" b="1" u="sng" dirty="0"/>
              <a:t>nucleotides</a:t>
            </a:r>
            <a:r>
              <a:rPr lang="en-US" dirty="0"/>
              <a:t>.</a:t>
            </a:r>
          </a:p>
          <a:p>
            <a:pPr marL="0" indent="0">
              <a:buNone/>
            </a:pPr>
            <a:r>
              <a:rPr lang="en-US" b="1" dirty="0"/>
              <a:t>b. </a:t>
            </a:r>
            <a:r>
              <a:rPr lang="en-US" dirty="0"/>
              <a:t>Unlike DNA, RNA is single-stranded and has the sugar </a:t>
            </a:r>
            <a:r>
              <a:rPr lang="en-US" b="1" u="sng" dirty="0"/>
              <a:t>ribose</a:t>
            </a:r>
            <a:r>
              <a:rPr lang="en-US" dirty="0"/>
              <a:t>. It has </a:t>
            </a:r>
            <a:r>
              <a:rPr lang="en-US" dirty="0" smtClean="0"/>
              <a:t>the nitrogenous </a:t>
            </a:r>
            <a:r>
              <a:rPr lang="en-US" dirty="0"/>
              <a:t>base uracil instead of thymine.</a:t>
            </a:r>
          </a:p>
          <a:p>
            <a:pPr marL="0" indent="0">
              <a:buNone/>
            </a:pPr>
            <a:r>
              <a:rPr lang="en-US" b="1" dirty="0"/>
              <a:t>4. </a:t>
            </a:r>
            <a:r>
              <a:rPr lang="en-US" dirty="0"/>
              <a:t>The process of making mRNA from DNA is </a:t>
            </a:r>
            <a:r>
              <a:rPr lang="en-US" b="1" u="sng" dirty="0"/>
              <a:t>transcription</a:t>
            </a:r>
            <a:r>
              <a:rPr lang="en-US" dirty="0" smtClean="0"/>
              <a:t>.</a:t>
            </a:r>
          </a:p>
          <a:p>
            <a:pPr marL="0" indent="0">
              <a:buNone/>
            </a:pPr>
            <a:r>
              <a:rPr lang="en-US" b="1" dirty="0"/>
              <a:t>5. </a:t>
            </a:r>
            <a:r>
              <a:rPr lang="en-US" dirty="0"/>
              <a:t>The three types of RNA are transfer RNA, ribosomal RNA, and </a:t>
            </a:r>
            <a:r>
              <a:rPr lang="en-US" b="1" u="sng" dirty="0"/>
              <a:t>messenger</a:t>
            </a:r>
            <a:r>
              <a:rPr lang="en-US" dirty="0"/>
              <a:t> RNA.</a:t>
            </a:r>
          </a:p>
          <a:p>
            <a:pPr marL="0" indent="0">
              <a:buNone/>
            </a:pPr>
            <a:r>
              <a:rPr lang="en-US" b="1" dirty="0"/>
              <a:t>6. </a:t>
            </a:r>
            <a:r>
              <a:rPr lang="en-US" dirty="0"/>
              <a:t>The process of making a protein from RNA is called </a:t>
            </a:r>
            <a:r>
              <a:rPr lang="en-US" b="1" u="sng" dirty="0"/>
              <a:t>translation</a:t>
            </a:r>
            <a:r>
              <a:rPr lang="en-US" dirty="0"/>
              <a:t>.</a:t>
            </a:r>
          </a:p>
          <a:p>
            <a:pPr marL="0" indent="0">
              <a:buNone/>
            </a:pPr>
            <a:r>
              <a:rPr lang="en-US" b="1" dirty="0"/>
              <a:t>7. </a:t>
            </a:r>
            <a:r>
              <a:rPr lang="en-US" dirty="0"/>
              <a:t>The order of the nitrogen bases in mRNA determines the order of the </a:t>
            </a:r>
            <a:r>
              <a:rPr lang="en-US" b="1" u="sng" dirty="0"/>
              <a:t>amino acids</a:t>
            </a:r>
          </a:p>
          <a:p>
            <a:pPr marL="0" indent="0">
              <a:buNone/>
            </a:pPr>
            <a:r>
              <a:rPr lang="en-US" dirty="0"/>
              <a:t>in a protein.</a:t>
            </a:r>
          </a:p>
          <a:p>
            <a:pPr marL="0" indent="0">
              <a:buNone/>
            </a:pPr>
            <a:r>
              <a:rPr lang="en-US" b="1" dirty="0"/>
              <a:t>8. </a:t>
            </a:r>
            <a:r>
              <a:rPr lang="en-US" dirty="0"/>
              <a:t>Each series of three nitrogen bases on mRNA is called a(n) </a:t>
            </a:r>
            <a:r>
              <a:rPr lang="en-US" b="1" u="sng" dirty="0"/>
              <a:t>codon</a:t>
            </a:r>
            <a:r>
              <a:rPr lang="en-US" dirty="0"/>
              <a:t>.</a:t>
            </a:r>
          </a:p>
          <a:p>
            <a:pPr marL="0" indent="0">
              <a:buNone/>
            </a:pPr>
            <a:r>
              <a:rPr lang="en-US" b="1" dirty="0"/>
              <a:t>a. </a:t>
            </a:r>
            <a:r>
              <a:rPr lang="en-US" dirty="0"/>
              <a:t>Most codons code for </a:t>
            </a:r>
            <a:r>
              <a:rPr lang="en-US" b="1" u="sng" dirty="0"/>
              <a:t>amino acids</a:t>
            </a:r>
            <a:r>
              <a:rPr lang="en-US" dirty="0"/>
              <a:t>.</a:t>
            </a:r>
          </a:p>
          <a:p>
            <a:pPr marL="0" indent="0">
              <a:buNone/>
            </a:pPr>
            <a:r>
              <a:rPr lang="en-US" b="1" dirty="0"/>
              <a:t>b. </a:t>
            </a:r>
            <a:r>
              <a:rPr lang="en-US" dirty="0"/>
              <a:t>One of the codons codes for an amino acid that is at the </a:t>
            </a:r>
            <a:r>
              <a:rPr lang="en-US" b="1" u="sng" dirty="0"/>
              <a:t>beginning</a:t>
            </a:r>
            <a:r>
              <a:rPr lang="en-US" dirty="0"/>
              <a:t> of a </a:t>
            </a:r>
            <a:r>
              <a:rPr lang="en-US" dirty="0" smtClean="0"/>
              <a:t>protein. This </a:t>
            </a:r>
            <a:r>
              <a:rPr lang="en-US" dirty="0"/>
              <a:t>codon signals that </a:t>
            </a:r>
            <a:r>
              <a:rPr lang="en-US" b="1" u="sng" dirty="0"/>
              <a:t>translation</a:t>
            </a:r>
            <a:r>
              <a:rPr lang="en-US" dirty="0"/>
              <a:t> should start. Three of the codons do not </a:t>
            </a:r>
            <a:r>
              <a:rPr lang="en-US" dirty="0" smtClean="0"/>
              <a:t>code for </a:t>
            </a:r>
            <a:r>
              <a:rPr lang="en-US" dirty="0"/>
              <a:t>any </a:t>
            </a:r>
            <a:r>
              <a:rPr lang="en-US" b="1" u="sng" dirty="0"/>
              <a:t>amino acid</a:t>
            </a:r>
            <a:r>
              <a:rPr lang="en-US" dirty="0"/>
              <a:t>. Instead, they code for the </a:t>
            </a:r>
            <a:r>
              <a:rPr lang="en-US" b="1" u="sng" dirty="0"/>
              <a:t>end</a:t>
            </a:r>
            <a:r>
              <a:rPr lang="en-US" dirty="0"/>
              <a:t> of the protein.</a:t>
            </a:r>
            <a:endParaRPr lang="en-US" dirty="0"/>
          </a:p>
        </p:txBody>
      </p:sp>
    </p:spTree>
    <p:extLst>
      <p:ext uri="{BB962C8B-B14F-4D97-AF65-F5344CB8AC3E}">
        <p14:creationId xmlns:p14="http://schemas.microsoft.com/office/powerpoint/2010/main" val="3701674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7744"/>
          </a:xfrm>
        </p:spPr>
        <p:txBody>
          <a:bodyPr>
            <a:normAutofit fontScale="90000"/>
          </a:bodyPr>
          <a:lstStyle/>
          <a:p>
            <a:pPr algn="ctr"/>
            <a:r>
              <a:rPr lang="en-US" b="1" dirty="0"/>
              <a:t>C. Mutations</a:t>
            </a:r>
            <a:r>
              <a:rPr lang="en-US" dirty="0"/>
              <a:t/>
            </a:r>
            <a:br>
              <a:rPr lang="en-US" dirty="0"/>
            </a:br>
            <a:endParaRPr lang="en-US" dirty="0"/>
          </a:p>
        </p:txBody>
      </p:sp>
      <p:sp>
        <p:nvSpPr>
          <p:cNvPr id="3" name="Content Placeholder 2"/>
          <p:cNvSpPr>
            <a:spLocks noGrp="1"/>
          </p:cNvSpPr>
          <p:nvPr>
            <p:ph idx="1"/>
          </p:nvPr>
        </p:nvSpPr>
        <p:spPr>
          <a:xfrm>
            <a:off x="236483" y="677917"/>
            <a:ext cx="11682248" cy="5896303"/>
          </a:xfrm>
        </p:spPr>
        <p:txBody>
          <a:bodyPr>
            <a:normAutofit/>
          </a:bodyPr>
          <a:lstStyle/>
          <a:p>
            <a:pPr marL="0" indent="0">
              <a:buNone/>
            </a:pPr>
            <a:r>
              <a:rPr lang="en-US" sz="3200" b="1" dirty="0" smtClean="0"/>
              <a:t>1</a:t>
            </a:r>
            <a:r>
              <a:rPr lang="en-US" sz="3200" b="1" dirty="0"/>
              <a:t>. </a:t>
            </a:r>
            <a:r>
              <a:rPr lang="en-US" sz="3200" dirty="0"/>
              <a:t>A change in the nucleotide sequence of a gene is a(n) </a:t>
            </a:r>
            <a:r>
              <a:rPr lang="en-US" sz="3200" b="1" u="sng" dirty="0"/>
              <a:t>mutation</a:t>
            </a:r>
            <a:r>
              <a:rPr lang="en-US" sz="3200" dirty="0"/>
              <a:t>.</a:t>
            </a:r>
          </a:p>
          <a:p>
            <a:pPr marL="0" indent="0">
              <a:buNone/>
            </a:pPr>
            <a:r>
              <a:rPr lang="en-US" sz="3200" b="1" dirty="0"/>
              <a:t>2. </a:t>
            </a:r>
            <a:r>
              <a:rPr lang="en-US" sz="3200" dirty="0"/>
              <a:t>Mutations can be triggered by exposure to X-rays, </a:t>
            </a:r>
            <a:r>
              <a:rPr lang="en-US" sz="3200" b="1" u="sng" dirty="0"/>
              <a:t>ultraviolet</a:t>
            </a:r>
            <a:r>
              <a:rPr lang="en-US" sz="3200" dirty="0"/>
              <a:t> light, </a:t>
            </a:r>
            <a:r>
              <a:rPr lang="en-US" sz="3200" dirty="0" smtClean="0"/>
              <a:t>radioactive materials</a:t>
            </a:r>
            <a:r>
              <a:rPr lang="en-US" sz="3200" dirty="0"/>
              <a:t>, and some kinds of chemicals.</a:t>
            </a:r>
          </a:p>
          <a:p>
            <a:pPr marL="0" indent="0">
              <a:buNone/>
            </a:pPr>
            <a:r>
              <a:rPr lang="en-US" sz="3200" b="1" dirty="0"/>
              <a:t>3. </a:t>
            </a:r>
            <a:r>
              <a:rPr lang="en-US" sz="3200" dirty="0"/>
              <a:t>Types of DNA mutations include deletion mutations, </a:t>
            </a:r>
            <a:r>
              <a:rPr lang="en-US" sz="3200" b="1" u="sng" dirty="0"/>
              <a:t>insertion</a:t>
            </a:r>
            <a:r>
              <a:rPr lang="en-US" sz="3200" dirty="0"/>
              <a:t> mutations, </a:t>
            </a:r>
            <a:r>
              <a:rPr lang="en-US" sz="3200" dirty="0" smtClean="0"/>
              <a:t>and substitution </a:t>
            </a:r>
            <a:r>
              <a:rPr lang="en-US" sz="3200" dirty="0"/>
              <a:t>mutations.</a:t>
            </a:r>
          </a:p>
          <a:p>
            <a:pPr marL="0" indent="0">
              <a:buNone/>
            </a:pPr>
            <a:r>
              <a:rPr lang="en-US" sz="3200" b="1" dirty="0"/>
              <a:t>4. </a:t>
            </a:r>
            <a:r>
              <a:rPr lang="en-US" sz="3200" dirty="0"/>
              <a:t>Each type of mutation changes the sequence of nitrogen base pairs, which </a:t>
            </a:r>
            <a:r>
              <a:rPr lang="en-US" sz="3200" dirty="0" smtClean="0"/>
              <a:t>can cause </a:t>
            </a:r>
            <a:r>
              <a:rPr lang="en-US" sz="3200" dirty="0"/>
              <a:t>a gene to code for a different </a:t>
            </a:r>
            <a:r>
              <a:rPr lang="en-US" sz="3200" b="1" u="sng" dirty="0"/>
              <a:t>protein</a:t>
            </a:r>
            <a:r>
              <a:rPr lang="en-US" sz="3200" dirty="0"/>
              <a:t> than a normal gene.</a:t>
            </a:r>
          </a:p>
          <a:p>
            <a:pPr marL="0" indent="0">
              <a:buNone/>
            </a:pPr>
            <a:r>
              <a:rPr lang="en-US" sz="3200" b="1" dirty="0"/>
              <a:t>5. </a:t>
            </a:r>
            <a:r>
              <a:rPr lang="en-US" sz="3200" dirty="0"/>
              <a:t>Because mutations can change proteins, they can change </a:t>
            </a:r>
            <a:r>
              <a:rPr lang="en-US" sz="3200" b="1" u="sng" dirty="0"/>
              <a:t>traits</a:t>
            </a:r>
            <a:r>
              <a:rPr lang="en-US" sz="3200" dirty="0"/>
              <a:t>.</a:t>
            </a:r>
          </a:p>
          <a:p>
            <a:pPr marL="0" indent="0">
              <a:buNone/>
            </a:pPr>
            <a:r>
              <a:rPr lang="en-US" sz="3200" b="1" dirty="0"/>
              <a:t>6. </a:t>
            </a:r>
            <a:r>
              <a:rPr lang="en-US" sz="3200" dirty="0"/>
              <a:t>Mutations can have </a:t>
            </a:r>
            <a:r>
              <a:rPr lang="en-US" sz="3200" b="1" u="sng" dirty="0"/>
              <a:t>negative</a:t>
            </a:r>
            <a:r>
              <a:rPr lang="en-US" sz="3200" dirty="0"/>
              <a:t> effects, positive effects, or no effect on traits.</a:t>
            </a:r>
            <a:endParaRPr lang="en-US" sz="3200" dirty="0"/>
          </a:p>
        </p:txBody>
      </p:sp>
    </p:spTree>
    <p:extLst>
      <p:ext uri="{BB962C8B-B14F-4D97-AF65-F5344CB8AC3E}">
        <p14:creationId xmlns:p14="http://schemas.microsoft.com/office/powerpoint/2010/main" val="3094960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522AE-9EC4-AC45-80BB-16A3856CED10}"/>
              </a:ext>
            </a:extLst>
          </p:cNvPr>
          <p:cNvSpPr>
            <a:spLocks noGrp="1"/>
          </p:cNvSpPr>
          <p:nvPr>
            <p:ph type="title"/>
          </p:nvPr>
        </p:nvSpPr>
        <p:spPr/>
        <p:txBody>
          <a:bodyPr/>
          <a:lstStyle/>
          <a:p>
            <a:r>
              <a:rPr lang="en-US"/>
              <a:t>Video </a:t>
            </a:r>
            <a:r>
              <a:rPr lang="en-US" smtClean="0"/>
              <a:t>(3 min ) </a:t>
            </a:r>
            <a:endParaRPr lang="en-US" dirty="0"/>
          </a:p>
        </p:txBody>
      </p:sp>
      <p:sp>
        <p:nvSpPr>
          <p:cNvPr id="3" name="Content Placeholder 2">
            <a:extLst>
              <a:ext uri="{FF2B5EF4-FFF2-40B4-BE49-F238E27FC236}">
                <a16:creationId xmlns="" xmlns:a16="http://schemas.microsoft.com/office/drawing/2014/main" id="{C86F901D-BC0F-3B42-AA5F-B1D4AB6577D4}"/>
              </a:ext>
            </a:extLst>
          </p:cNvPr>
          <p:cNvSpPr>
            <a:spLocks noGrp="1"/>
          </p:cNvSpPr>
          <p:nvPr>
            <p:ph idx="1"/>
          </p:nvPr>
        </p:nvSpPr>
        <p:spPr/>
        <p:txBody>
          <a:bodyPr/>
          <a:lstStyle/>
          <a:p>
            <a:r>
              <a:rPr lang="en-US" dirty="0">
                <a:hlinkClick r:id="rId2"/>
              </a:rPr>
              <a:t>https://www.brainpop.com/health/geneticsgrowthanddevelopment/genetics/</a:t>
            </a:r>
            <a:endParaRPr lang="en-US" dirty="0"/>
          </a:p>
          <a:p>
            <a:endParaRPr lang="en-US" dirty="0"/>
          </a:p>
        </p:txBody>
      </p:sp>
    </p:spTree>
    <p:extLst>
      <p:ext uri="{BB962C8B-B14F-4D97-AF65-F5344CB8AC3E}">
        <p14:creationId xmlns:p14="http://schemas.microsoft.com/office/powerpoint/2010/main" val="108674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4BA3D7-13F6-AF46-A228-591B88E46D78}"/>
              </a:ext>
            </a:extLst>
          </p:cNvPr>
          <p:cNvSpPr>
            <a:spLocks noGrp="1"/>
          </p:cNvSpPr>
          <p:nvPr>
            <p:ph type="title"/>
          </p:nvPr>
        </p:nvSpPr>
        <p:spPr/>
        <p:txBody>
          <a:bodyPr/>
          <a:lstStyle/>
          <a:p>
            <a:pPr algn="ctr"/>
            <a:r>
              <a:rPr lang="en-US" dirty="0" err="1"/>
              <a:t>Plicker</a:t>
            </a:r>
            <a:r>
              <a:rPr lang="en-US" dirty="0"/>
              <a:t> </a:t>
            </a:r>
          </a:p>
        </p:txBody>
      </p:sp>
      <p:sp>
        <p:nvSpPr>
          <p:cNvPr id="3" name="Content Placeholder 2">
            <a:extLst>
              <a:ext uri="{FF2B5EF4-FFF2-40B4-BE49-F238E27FC236}">
                <a16:creationId xmlns="" xmlns:a16="http://schemas.microsoft.com/office/drawing/2014/main" id="{11613842-F95E-6F49-930D-6F072364192C}"/>
              </a:ext>
            </a:extLst>
          </p:cNvPr>
          <p:cNvSpPr>
            <a:spLocks noGrp="1"/>
          </p:cNvSpPr>
          <p:nvPr>
            <p:ph idx="1"/>
          </p:nvPr>
        </p:nvSpPr>
        <p:spPr/>
        <p:txBody>
          <a:bodyPr/>
          <a:lstStyle/>
          <a:p>
            <a:r>
              <a:rPr lang="en-US" dirty="0"/>
              <a:t>10 question about </a:t>
            </a:r>
            <a:r>
              <a:rPr lang="en-US"/>
              <a:t>the Genetics. </a:t>
            </a:r>
          </a:p>
        </p:txBody>
      </p:sp>
    </p:spTree>
    <p:extLst>
      <p:ext uri="{BB962C8B-B14F-4D97-AF65-F5344CB8AC3E}">
        <p14:creationId xmlns:p14="http://schemas.microsoft.com/office/powerpoint/2010/main" val="2599350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802</Words>
  <Application>Microsoft Office PowerPoint</Application>
  <PresentationFormat>Custom</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Warm Up 4 min 12/18/18 Tuesday </vt:lpstr>
      <vt:lpstr>Today Agenda</vt:lpstr>
      <vt:lpstr>Lesson Vocabulary- Lesson 3 DNA and Genetic</vt:lpstr>
      <vt:lpstr>Lesson Outline (Lesson 3 DNA and Genetic) </vt:lpstr>
      <vt:lpstr>B. Making Proteins </vt:lpstr>
      <vt:lpstr>C. Mutations </vt:lpstr>
      <vt:lpstr>Video (3 min ) </vt:lpstr>
      <vt:lpstr>Plicker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4 min 12/17/18 Monday </dc:title>
  <dc:creator>ahmet ilbay</dc:creator>
  <cp:lastModifiedBy>Ahmet ilbay</cp:lastModifiedBy>
  <cp:revision>6</cp:revision>
  <dcterms:created xsi:type="dcterms:W3CDTF">2018-12-17T01:27:47Z</dcterms:created>
  <dcterms:modified xsi:type="dcterms:W3CDTF">2018-12-18T13:16:59Z</dcterms:modified>
</cp:coreProperties>
</file>