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health/geneticsgrowthanddevelopment/heredit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4 min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b="1" dirty="0"/>
              <a:t>Born Cute</a:t>
            </a:r>
          </a:p>
          <a:p>
            <a:pPr marL="0" indent="0">
              <a:buNone/>
            </a:pPr>
            <a:r>
              <a:rPr lang="en-US" dirty="0"/>
              <a:t>These adorable kittens did not</a:t>
            </a:r>
          </a:p>
          <a:p>
            <a:pPr marL="0" indent="0">
              <a:buNone/>
            </a:pPr>
            <a:r>
              <a:rPr lang="en-US" dirty="0"/>
              <a:t>choose the color of their fur or</a:t>
            </a:r>
          </a:p>
          <a:p>
            <a:pPr marL="0" indent="0">
              <a:buNone/>
            </a:pPr>
            <a:r>
              <a:rPr lang="en-US" dirty="0"/>
              <a:t>the shapes of their faces. These</a:t>
            </a:r>
          </a:p>
          <a:p>
            <a:pPr marL="0" indent="0">
              <a:buNone/>
            </a:pPr>
            <a:r>
              <a:rPr lang="en-US" dirty="0"/>
              <a:t>traits were determined before</a:t>
            </a:r>
          </a:p>
          <a:p>
            <a:pPr marL="0" indent="0">
              <a:buNone/>
            </a:pPr>
            <a:r>
              <a:rPr lang="en-US" dirty="0"/>
              <a:t>they were </a:t>
            </a:r>
            <a:r>
              <a:rPr lang="en-US" dirty="0" smtClean="0"/>
              <a:t>born. The </a:t>
            </a:r>
            <a:r>
              <a:rPr lang="en-US" dirty="0"/>
              <a:t>body of each </a:t>
            </a:r>
            <a:r>
              <a:rPr lang="en-US" dirty="0" smtClean="0"/>
              <a:t>kitten carries </a:t>
            </a:r>
            <a:r>
              <a:rPr lang="en-US" dirty="0"/>
              <a:t>information to </a:t>
            </a:r>
            <a:r>
              <a:rPr lang="en-US" dirty="0" smtClean="0"/>
              <a:t>make brown </a:t>
            </a:r>
            <a:r>
              <a:rPr lang="en-US" dirty="0"/>
              <a:t>or gray fur, green </a:t>
            </a:r>
            <a:r>
              <a:rPr lang="en-US" dirty="0" smtClean="0"/>
              <a:t>eyes, pointy </a:t>
            </a:r>
            <a:r>
              <a:rPr lang="en-US" dirty="0"/>
              <a:t>ears, and white </a:t>
            </a:r>
            <a:r>
              <a:rPr lang="en-US" dirty="0" smtClean="0"/>
              <a:t>whiskers. In </a:t>
            </a:r>
            <a:r>
              <a:rPr lang="en-US" dirty="0"/>
              <a:t>fact, this information </a:t>
            </a:r>
            <a:r>
              <a:rPr lang="en-US" dirty="0" smtClean="0"/>
              <a:t>makes these </a:t>
            </a:r>
            <a:r>
              <a:rPr lang="en-US" dirty="0"/>
              <a:t>animals cats, instead </a:t>
            </a:r>
            <a:r>
              <a:rPr lang="en-US" dirty="0" smtClean="0"/>
              <a:t>of other </a:t>
            </a:r>
            <a:r>
              <a:rPr lang="en-US" dirty="0"/>
              <a:t>animals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How are these kittens </a:t>
            </a:r>
            <a:r>
              <a:rPr lang="en-US" b="1" dirty="0" smtClean="0"/>
              <a:t>alike? How </a:t>
            </a:r>
            <a:r>
              <a:rPr lang="en-US" b="1" dirty="0"/>
              <a:t>are they different</a:t>
            </a:r>
            <a:r>
              <a:rPr lang="en-US" b="1" dirty="0" smtClean="0"/>
              <a:t>?</a:t>
            </a:r>
          </a:p>
          <a:p>
            <a:r>
              <a:rPr lang="en-US" b="1" dirty="0" smtClean="0"/>
              <a:t>Answer: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All the kittens have similar body sizes and </a:t>
            </a:r>
            <a:r>
              <a:rPr lang="en-US" b="1" dirty="0" smtClean="0">
                <a:solidFill>
                  <a:srgbClr val="FF0000"/>
                </a:solidFill>
              </a:rPr>
              <a:t>shapes, and </a:t>
            </a:r>
            <a:r>
              <a:rPr lang="en-US" b="1" dirty="0">
                <a:solidFill>
                  <a:srgbClr val="FF0000"/>
                </a:solidFill>
              </a:rPr>
              <a:t>their fur is approximately the same </a:t>
            </a:r>
            <a:r>
              <a:rPr lang="en-US" b="1" dirty="0" smtClean="0">
                <a:solidFill>
                  <a:srgbClr val="FF0000"/>
                </a:solidFill>
              </a:rPr>
              <a:t>length. They </a:t>
            </a:r>
            <a:r>
              <a:rPr lang="en-US" b="1" dirty="0">
                <a:solidFill>
                  <a:srgbClr val="FF0000"/>
                </a:solidFill>
              </a:rPr>
              <a:t>differ in their fur colors and </a:t>
            </a:r>
            <a:r>
              <a:rPr lang="en-US" b="1" dirty="0" smtClean="0">
                <a:solidFill>
                  <a:srgbClr val="FF0000"/>
                </a:solidFill>
              </a:rPr>
              <a:t>markings.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76400"/>
            <a:ext cx="391580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54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Lesson Outline (Understanding Inheritance- Lesson 2) 10 min </a:t>
            </a:r>
          </a:p>
          <a:p>
            <a:r>
              <a:rPr lang="en-US" dirty="0" smtClean="0"/>
              <a:t>3) Video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25 min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9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Lesson Outline-</a:t>
            </a:r>
            <a:r>
              <a:rPr lang="en-US" sz="2800" b="1" dirty="0"/>
              <a:t>Lesson 2: Understanding Inheritance</a:t>
            </a:r>
            <a:br>
              <a:rPr lang="en-US" sz="2800" b="1" dirty="0"/>
            </a:b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5344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b="1" dirty="0"/>
              <a:t>. What controls traits?</a:t>
            </a:r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/>
              <a:t>Inside each cell is a nucleus that contains threadlike structures called </a:t>
            </a:r>
            <a:r>
              <a:rPr lang="en-US" b="1" u="sng" dirty="0"/>
              <a:t>chromosomes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Mendel’s factors are parts of chromosomes, and each cell in offspring </a:t>
            </a:r>
            <a:r>
              <a:rPr lang="en-US" dirty="0" smtClean="0"/>
              <a:t>contains chromosomes </a:t>
            </a:r>
            <a:r>
              <a:rPr lang="en-US" dirty="0"/>
              <a:t>from both </a:t>
            </a:r>
            <a:r>
              <a:rPr lang="en-US" b="1" u="sng" dirty="0"/>
              <a:t>parents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/>
              <a:t>A(n) </a:t>
            </a:r>
            <a:r>
              <a:rPr lang="en-US" b="1" u="sng" dirty="0"/>
              <a:t>gene</a:t>
            </a:r>
            <a:r>
              <a:rPr lang="en-US" dirty="0"/>
              <a:t> is a section on a chromosome that has genetic information for one trait.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dirty="0"/>
              <a:t>The different forms of a gene are called </a:t>
            </a:r>
            <a:r>
              <a:rPr lang="en-US" b="1" u="sng" dirty="0"/>
              <a:t>alleles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5. </a:t>
            </a:r>
            <a:r>
              <a:rPr lang="en-US" dirty="0"/>
              <a:t>Geneticists refer to how a trait appears, or is expressed, as the trait’s </a:t>
            </a:r>
            <a:r>
              <a:rPr lang="en-US" b="1" u="sng" dirty="0"/>
              <a:t>phenotype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6. </a:t>
            </a:r>
            <a:r>
              <a:rPr lang="en-US" dirty="0"/>
              <a:t>The two alleles that control the phenotype of a trait are called the trait’s </a:t>
            </a:r>
            <a:r>
              <a:rPr lang="en-US" b="1" u="sng" dirty="0"/>
              <a:t>genotype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a. </a:t>
            </a:r>
            <a:r>
              <a:rPr lang="en-US" dirty="0"/>
              <a:t>In genetics, </a:t>
            </a:r>
            <a:r>
              <a:rPr lang="en-US" b="1" u="sng" dirty="0"/>
              <a:t>uppercase</a:t>
            </a:r>
            <a:r>
              <a:rPr lang="en-US" dirty="0"/>
              <a:t> letters represent dominant alleles, and </a:t>
            </a:r>
            <a:r>
              <a:rPr lang="en-US" b="1" u="sng" dirty="0"/>
              <a:t>lowercase</a:t>
            </a:r>
            <a:r>
              <a:rPr lang="en-US" dirty="0"/>
              <a:t> </a:t>
            </a:r>
            <a:r>
              <a:rPr lang="en-US" dirty="0" smtClean="0"/>
              <a:t>letters represent </a:t>
            </a:r>
            <a:r>
              <a:rPr lang="en-US" dirty="0"/>
              <a:t>recessive alleles.</a:t>
            </a:r>
          </a:p>
          <a:p>
            <a:pPr marL="0" indent="0">
              <a:buNone/>
            </a:pPr>
            <a:r>
              <a:rPr lang="en-US" b="1" dirty="0"/>
              <a:t>b. </a:t>
            </a:r>
            <a:r>
              <a:rPr lang="en-US" dirty="0"/>
              <a:t>When two alleles of a gene are the same, its genotype is </a:t>
            </a:r>
            <a:r>
              <a:rPr lang="en-US" b="1" u="sng" dirty="0"/>
              <a:t>homozygous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c. </a:t>
            </a:r>
            <a:r>
              <a:rPr lang="en-US" dirty="0"/>
              <a:t>If two alleles of a gene are different, its genotype is </a:t>
            </a:r>
            <a:r>
              <a:rPr lang="en-US" b="1" u="sng" dirty="0"/>
              <a:t>heterozygous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734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B. Modeling Inheritance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In a situation based on chance, such as flipping a coin, the chance of getting </a:t>
            </a:r>
            <a:r>
              <a:rPr lang="en-US" dirty="0" smtClean="0"/>
              <a:t>an outcome </a:t>
            </a:r>
            <a:r>
              <a:rPr lang="en-US" dirty="0"/>
              <a:t>can be represented by a(n) </a:t>
            </a:r>
            <a:r>
              <a:rPr lang="en-US" b="1" u="sng" dirty="0"/>
              <a:t>ratio</a:t>
            </a:r>
            <a:r>
              <a:rPr lang="en-US" dirty="0"/>
              <a:t> such as 50:50, or 1:1.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 smtClean="0"/>
              <a:t>A(n</a:t>
            </a:r>
            <a:r>
              <a:rPr lang="en-US" b="1" dirty="0" smtClean="0"/>
              <a:t>) </a:t>
            </a:r>
            <a:r>
              <a:rPr lang="en-US" b="1" u="sng" dirty="0" err="1" smtClean="0"/>
              <a:t>Punnett</a:t>
            </a:r>
            <a:r>
              <a:rPr lang="en-US" b="1" u="sng" dirty="0" smtClean="0"/>
              <a:t> square </a:t>
            </a:r>
            <a:r>
              <a:rPr lang="en-US" dirty="0" smtClean="0"/>
              <a:t>is </a:t>
            </a:r>
            <a:r>
              <a:rPr lang="en-US" dirty="0"/>
              <a:t>a model that is used to predict possible genotypes </a:t>
            </a:r>
            <a:r>
              <a:rPr lang="en-US" dirty="0" smtClean="0"/>
              <a:t>and phenotypes </a:t>
            </a:r>
            <a:r>
              <a:rPr lang="en-US" dirty="0"/>
              <a:t>of offspring.</a:t>
            </a:r>
          </a:p>
          <a:p>
            <a:pPr marL="0" indent="0">
              <a:buNone/>
            </a:pPr>
            <a:r>
              <a:rPr lang="en-US" b="1" dirty="0"/>
              <a:t>a. </a:t>
            </a:r>
            <a:r>
              <a:rPr lang="en-US" dirty="0"/>
              <a:t>To create a </a:t>
            </a:r>
            <a:r>
              <a:rPr lang="en-US" dirty="0" err="1"/>
              <a:t>Punnett</a:t>
            </a:r>
            <a:r>
              <a:rPr lang="en-US" dirty="0"/>
              <a:t> square, you need to know the </a:t>
            </a:r>
            <a:r>
              <a:rPr lang="en-US" b="1" u="sng" dirty="0"/>
              <a:t>genotype</a:t>
            </a:r>
            <a:r>
              <a:rPr lang="en-US" dirty="0"/>
              <a:t> of both parents.</a:t>
            </a:r>
          </a:p>
          <a:p>
            <a:pPr marL="0" indent="0">
              <a:buNone/>
            </a:pPr>
            <a:r>
              <a:rPr lang="en-US" b="1" dirty="0"/>
              <a:t>b. </a:t>
            </a:r>
            <a:r>
              <a:rPr lang="en-US" dirty="0"/>
              <a:t>If you count large numbers of </a:t>
            </a:r>
            <a:r>
              <a:rPr lang="en-US" b="1" u="sng" dirty="0"/>
              <a:t>offspring</a:t>
            </a:r>
            <a:r>
              <a:rPr lang="en-US" dirty="0"/>
              <a:t> from a particular cross, the overall </a:t>
            </a:r>
            <a:r>
              <a:rPr lang="en-US" dirty="0" smtClean="0"/>
              <a:t>ratio will </a:t>
            </a:r>
            <a:r>
              <a:rPr lang="en-US" dirty="0"/>
              <a:t>be close to the ratio predicted by a </a:t>
            </a:r>
            <a:r>
              <a:rPr lang="en-US" dirty="0" err="1"/>
              <a:t>Punnett</a:t>
            </a:r>
            <a:r>
              <a:rPr lang="en-US" dirty="0"/>
              <a:t> square.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/>
              <a:t>A(n) </a:t>
            </a:r>
            <a:r>
              <a:rPr lang="en-US" b="1" u="sng" dirty="0"/>
              <a:t>pedigree</a:t>
            </a:r>
            <a:r>
              <a:rPr lang="en-US" dirty="0"/>
              <a:t> is a diagram that shows phenotypes of genetically related </a:t>
            </a:r>
            <a:r>
              <a:rPr lang="en-US" dirty="0" smtClean="0"/>
              <a:t>family members</a:t>
            </a:r>
            <a:r>
              <a:rPr lang="en-US" dirty="0"/>
              <a:t>. It also gives clues about their genotypes.</a:t>
            </a:r>
          </a:p>
        </p:txBody>
      </p:sp>
    </p:spTree>
    <p:extLst>
      <p:ext uri="{BB962C8B-B14F-4D97-AF65-F5344CB8AC3E}">
        <p14:creationId xmlns:p14="http://schemas.microsoft.com/office/powerpoint/2010/main" val="991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772" y="0"/>
            <a:ext cx="9165771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C. Complex Patterns of Inheritance</a:t>
            </a:r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/>
              <a:t>Alleles show </a:t>
            </a:r>
            <a:r>
              <a:rPr lang="en-US" b="1" u="sng" dirty="0"/>
              <a:t>incomplete dominance</a:t>
            </a:r>
            <a:r>
              <a:rPr lang="en-US" dirty="0"/>
              <a:t> when the offspring’s phenotype is a </a:t>
            </a:r>
            <a:r>
              <a:rPr lang="en-US" dirty="0" smtClean="0"/>
              <a:t>blend of </a:t>
            </a:r>
            <a:r>
              <a:rPr lang="en-US" dirty="0"/>
              <a:t>the parents’ phenotypes.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Alleles show </a:t>
            </a:r>
            <a:r>
              <a:rPr lang="en-US" b="1" u="sng" dirty="0" err="1"/>
              <a:t>codominance</a:t>
            </a:r>
            <a:r>
              <a:rPr lang="en-US" dirty="0"/>
              <a:t> when both alleles can be observed in a phenotype.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/>
              <a:t>Unlike the genes in Mendel’s pea plants, some genes have </a:t>
            </a:r>
            <a:r>
              <a:rPr lang="en-US" b="1" u="sng" dirty="0"/>
              <a:t>multiple</a:t>
            </a:r>
            <a:r>
              <a:rPr lang="en-US" dirty="0"/>
              <a:t> alleles.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dirty="0"/>
              <a:t>ABO </a:t>
            </a:r>
            <a:r>
              <a:rPr lang="en-US" b="1" u="sng" dirty="0"/>
              <a:t>blood</a:t>
            </a:r>
            <a:r>
              <a:rPr lang="en-US" dirty="0"/>
              <a:t> type is a trait that is determined by multiple alleles.</a:t>
            </a:r>
          </a:p>
          <a:p>
            <a:pPr marL="0" indent="0">
              <a:buNone/>
            </a:pPr>
            <a:r>
              <a:rPr lang="en-US" b="1" dirty="0"/>
              <a:t>5. </a:t>
            </a:r>
            <a:r>
              <a:rPr lang="en-US" b="1" u="sng" dirty="0"/>
              <a:t>Polygenic inheritance </a:t>
            </a:r>
            <a:r>
              <a:rPr lang="en-US" dirty="0"/>
              <a:t>occurs when multiple genes determine the phenotype </a:t>
            </a:r>
            <a:r>
              <a:rPr lang="en-US" dirty="0" smtClean="0"/>
              <a:t>of a </a:t>
            </a:r>
            <a:r>
              <a:rPr lang="en-US" dirty="0"/>
              <a:t>trait.</a:t>
            </a:r>
          </a:p>
          <a:p>
            <a:pPr marL="0" indent="0">
              <a:buNone/>
            </a:pPr>
            <a:r>
              <a:rPr lang="en-US" b="1" dirty="0"/>
              <a:t>6. </a:t>
            </a:r>
            <a:r>
              <a:rPr lang="en-US" dirty="0"/>
              <a:t>Human eye </a:t>
            </a:r>
            <a:r>
              <a:rPr lang="en-US" b="1" u="sng" dirty="0"/>
              <a:t>color</a:t>
            </a:r>
            <a:r>
              <a:rPr lang="en-US" dirty="0"/>
              <a:t> is an example of polygenic inheritance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D. Genes and the Environment</a:t>
            </a:r>
          </a:p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en-US" b="1" u="sng" dirty="0" smtClean="0"/>
              <a:t>Genes</a:t>
            </a:r>
            <a:r>
              <a:rPr lang="en-US" dirty="0" smtClean="0"/>
              <a:t> are not the only factors that can affect phenotypes. An organism’s </a:t>
            </a:r>
            <a:r>
              <a:rPr lang="en-US" b="1" u="sng" dirty="0" smtClean="0"/>
              <a:t>environment</a:t>
            </a:r>
            <a:r>
              <a:rPr lang="en-US" dirty="0" smtClean="0"/>
              <a:t> </a:t>
            </a:r>
            <a:r>
              <a:rPr lang="en-US" dirty="0"/>
              <a:t>can also affect its phenotype.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The flower color of one type of hydrangea is determined by the </a:t>
            </a:r>
            <a:r>
              <a:rPr lang="en-US" b="1" u="sng" dirty="0"/>
              <a:t>soil</a:t>
            </a:r>
            <a:r>
              <a:rPr lang="en-US" dirty="0"/>
              <a:t> in </a:t>
            </a:r>
            <a:r>
              <a:rPr lang="en-US" dirty="0" smtClean="0"/>
              <a:t>which the </a:t>
            </a:r>
            <a:r>
              <a:rPr lang="en-US" dirty="0"/>
              <a:t>hydrangea grows.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b="1" u="sng" dirty="0"/>
              <a:t>Healthy</a:t>
            </a:r>
            <a:r>
              <a:rPr lang="en-US" dirty="0"/>
              <a:t> choices can affect a person’s phenotype.</a:t>
            </a:r>
          </a:p>
        </p:txBody>
      </p:sp>
    </p:spTree>
    <p:extLst>
      <p:ext uri="{BB962C8B-B14F-4D97-AF65-F5344CB8AC3E}">
        <p14:creationId xmlns:p14="http://schemas.microsoft.com/office/powerpoint/2010/main" val="126489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Video- </a:t>
            </a:r>
            <a:r>
              <a:rPr lang="en-US" smtClean="0"/>
              <a:t>Heredity </a:t>
            </a:r>
            <a:r>
              <a:rPr lang="en-US" smtClean="0"/>
              <a:t>2:50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https://www.brainpop.com/health/geneticsgrowthanddevelopment/heredity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37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608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Warm Up 4 min </vt:lpstr>
      <vt:lpstr>Today Agenda</vt:lpstr>
      <vt:lpstr>Lesson Outline-Lesson 2: Understanding Inheritance  </vt:lpstr>
      <vt:lpstr>B. Modeling Inheritance </vt:lpstr>
      <vt:lpstr>PowerPoint Presentation</vt:lpstr>
      <vt:lpstr>Video- Heredity 2:50 min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</dc:title>
  <dc:creator>Ahmet ilbay</dc:creator>
  <cp:lastModifiedBy>Ahmet ilbay</cp:lastModifiedBy>
  <cp:revision>6</cp:revision>
  <dcterms:created xsi:type="dcterms:W3CDTF">2006-08-16T00:00:00Z</dcterms:created>
  <dcterms:modified xsi:type="dcterms:W3CDTF">2018-12-05T13:48:13Z</dcterms:modified>
</cp:coreProperties>
</file>