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5" r:id="rId8"/>
    <p:sldId id="262" r:id="rId9"/>
    <p:sldId id="263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550598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EHR8YQNm_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460375"/>
          </a:xfrm>
        </p:spPr>
        <p:txBody>
          <a:bodyPr>
            <a:noAutofit/>
          </a:bodyPr>
          <a:lstStyle/>
          <a:p>
            <a:r>
              <a:rPr lang="en-US" sz="3600" dirty="0" smtClean="0"/>
              <a:t>Warm Up 5 minutes 4/11/18 Wednesday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976313"/>
            <a:ext cx="8362950" cy="557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290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www.youtube.com/watch?v=LEHR8YQNm_Q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81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Newton’s Law of Motion (8 questions)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0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1.The </a:t>
            </a:r>
            <a:r>
              <a:rPr lang="en-US" dirty="0"/>
              <a:t>force of gravity pulls the hang glider toward Earth.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It might not be possible. The greater the total weight of the glider, the less likely the gilder would stay aloft.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</a:t>
            </a:r>
            <a:r>
              <a:rPr lang="en-US" dirty="0"/>
              <a:t>Examples include helium-filled balloons and clouds, which stay aloft because they are less dense than the air; </a:t>
            </a:r>
          </a:p>
        </p:txBody>
      </p:sp>
    </p:spTree>
    <p:extLst>
      <p:ext uri="{BB962C8B-B14F-4D97-AF65-F5344CB8AC3E}">
        <p14:creationId xmlns:p14="http://schemas.microsoft.com/office/powerpoint/2010/main" val="2336871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Lesson 2 </a:t>
            </a:r>
            <a:r>
              <a:rPr lang="en-US" dirty="0" smtClean="0"/>
              <a:t>Introduction Notes (10 min) </a:t>
            </a:r>
            <a:endParaRPr lang="en-US" dirty="0" smtClean="0"/>
          </a:p>
          <a:p>
            <a:r>
              <a:rPr lang="en-US" dirty="0" smtClean="0"/>
              <a:t>3) Lesson </a:t>
            </a:r>
            <a:r>
              <a:rPr lang="en-US" dirty="0" smtClean="0"/>
              <a:t>Outline 10 min</a:t>
            </a:r>
            <a:endParaRPr lang="en-US" dirty="0" smtClean="0"/>
          </a:p>
          <a:p>
            <a:r>
              <a:rPr lang="en-US" dirty="0" smtClean="0"/>
              <a:t>4) </a:t>
            </a:r>
            <a:r>
              <a:rPr lang="en-US" dirty="0" smtClean="0"/>
              <a:t>Classwork- Guided Practice- 10 min</a:t>
            </a:r>
          </a:p>
          <a:p>
            <a:r>
              <a:rPr lang="en-US" dirty="0" smtClean="0"/>
              <a:t>5) Classwork – Independent practice 10 min</a:t>
            </a:r>
          </a:p>
          <a:p>
            <a:r>
              <a:rPr lang="en-US" dirty="0" smtClean="0"/>
              <a:t>6) Video </a:t>
            </a:r>
          </a:p>
          <a:p>
            <a:r>
              <a:rPr lang="en-US" dirty="0" smtClean="0"/>
              <a:t>7) homework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3684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2: Newton’s First Law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An object’s motion can only be changed by unbalanced forces.</a:t>
            </a:r>
          </a:p>
          <a:p>
            <a:r>
              <a:rPr lang="en-US" dirty="0"/>
              <a:t>According to Newton’s first law of motion, the motion of an object is not changed by balanced forces </a:t>
            </a:r>
            <a:r>
              <a:rPr lang="en-US" dirty="0" smtClean="0"/>
              <a:t>acting </a:t>
            </a:r>
            <a:r>
              <a:rPr lang="en-US" dirty="0"/>
              <a:t>on it.</a:t>
            </a:r>
          </a:p>
          <a:p>
            <a:r>
              <a:rPr lang="en-US" dirty="0"/>
              <a:t>Inertia is the tendency of an object to resist a change in its motion.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Laws of </a:t>
            </a:r>
            <a:r>
              <a:rPr lang="en-US" dirty="0" smtClean="0"/>
              <a:t>Motion- Science Journal First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Balanced forces: </a:t>
            </a:r>
            <a:r>
              <a:rPr lang="en-US" dirty="0" smtClean="0"/>
              <a:t>combined </a:t>
            </a:r>
            <a:r>
              <a:rPr lang="en-US" dirty="0"/>
              <a:t>forces form a net force of zero </a:t>
            </a:r>
            <a:endParaRPr lang="en-US" dirty="0" smtClean="0"/>
          </a:p>
          <a:p>
            <a:r>
              <a:rPr lang="en-US" b="1" dirty="0" smtClean="0"/>
              <a:t>Inertia:</a:t>
            </a:r>
            <a:r>
              <a:rPr lang="en-US" dirty="0" smtClean="0"/>
              <a:t> tendency </a:t>
            </a:r>
            <a:r>
              <a:rPr lang="en-US" dirty="0"/>
              <a:t>of an object to resist a change in its motion </a:t>
            </a:r>
            <a:endParaRPr lang="en-US" dirty="0" smtClean="0"/>
          </a:p>
          <a:p>
            <a:r>
              <a:rPr lang="en-US" b="1" dirty="0" smtClean="0"/>
              <a:t>Net force: </a:t>
            </a:r>
            <a:r>
              <a:rPr lang="en-US" dirty="0"/>
              <a:t>combination of all the forces acting on an object </a:t>
            </a:r>
            <a:endParaRPr lang="en-US" dirty="0" smtClean="0"/>
          </a:p>
          <a:p>
            <a:r>
              <a:rPr lang="en-US" b="1" dirty="0" smtClean="0"/>
              <a:t>Newton’s </a:t>
            </a:r>
            <a:r>
              <a:rPr lang="en-US" b="1" dirty="0"/>
              <a:t>first law of </a:t>
            </a:r>
            <a:r>
              <a:rPr lang="en-US" b="1" dirty="0" smtClean="0"/>
              <a:t>motion: </a:t>
            </a:r>
            <a:r>
              <a:rPr lang="en-US" dirty="0"/>
              <a:t>the motion of an object does not change if the net force on an object is zero </a:t>
            </a:r>
            <a:endParaRPr lang="en-US" dirty="0" smtClean="0"/>
          </a:p>
          <a:p>
            <a:r>
              <a:rPr lang="en-US" b="1" dirty="0"/>
              <a:t>R</a:t>
            </a:r>
            <a:r>
              <a:rPr lang="en-US" b="1" dirty="0" smtClean="0"/>
              <a:t>eference direction: </a:t>
            </a:r>
            <a:r>
              <a:rPr lang="en-US" dirty="0"/>
              <a:t>given direction from a starting point to describe an object’s position </a:t>
            </a:r>
            <a:endParaRPr lang="en-US" dirty="0" smtClean="0"/>
          </a:p>
          <a:p>
            <a:r>
              <a:rPr lang="en-US" b="1" dirty="0"/>
              <a:t>U</a:t>
            </a:r>
            <a:r>
              <a:rPr lang="en-US" b="1" dirty="0" smtClean="0"/>
              <a:t>nbalanced forces: </a:t>
            </a:r>
            <a:r>
              <a:rPr lang="en-US" dirty="0"/>
              <a:t>combined forces that form a net force that is not zero</a:t>
            </a:r>
          </a:p>
        </p:txBody>
      </p:sp>
    </p:spTree>
    <p:extLst>
      <p:ext uri="{BB962C8B-B14F-4D97-AF65-F5344CB8AC3E}">
        <p14:creationId xmlns:p14="http://schemas.microsoft.com/office/powerpoint/2010/main" val="374950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Lesson 2: Newton’s First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A. Identifying Forces</a:t>
            </a:r>
          </a:p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To understand the motion of an object, you need to understand the </a:t>
            </a:r>
            <a:r>
              <a:rPr lang="en-US" b="1" u="sng" dirty="0"/>
              <a:t>forces</a:t>
            </a:r>
            <a:r>
              <a:rPr lang="en-US" dirty="0"/>
              <a:t> </a:t>
            </a:r>
            <a:r>
              <a:rPr lang="en-US" dirty="0" smtClean="0"/>
              <a:t>acting on </a:t>
            </a:r>
            <a:r>
              <a:rPr lang="en-US" dirty="0"/>
              <a:t>it.</a:t>
            </a:r>
          </a:p>
          <a:p>
            <a:r>
              <a:rPr lang="en-US" b="1" dirty="0"/>
              <a:t>2. </a:t>
            </a:r>
            <a:r>
              <a:rPr lang="en-US" dirty="0"/>
              <a:t>When two or more forces act on an object, the forces </a:t>
            </a:r>
            <a:r>
              <a:rPr lang="en-US" b="1" u="sng" dirty="0"/>
              <a:t>combine</a:t>
            </a:r>
            <a:r>
              <a:rPr lang="en-US" dirty="0"/>
              <a:t>.</a:t>
            </a:r>
          </a:p>
          <a:p>
            <a:r>
              <a:rPr lang="en-US" b="1" dirty="0"/>
              <a:t>a. </a:t>
            </a:r>
            <a:r>
              <a:rPr lang="en-US" dirty="0"/>
              <a:t>The combination of all the forces that act on an object is the </a:t>
            </a:r>
            <a:r>
              <a:rPr lang="en-US" b="1" u="sng" dirty="0"/>
              <a:t>net force</a:t>
            </a:r>
            <a:r>
              <a:rPr lang="en-US" dirty="0"/>
              <a:t>.</a:t>
            </a:r>
          </a:p>
          <a:p>
            <a:r>
              <a:rPr lang="en-US" b="1" dirty="0"/>
              <a:t>b. </a:t>
            </a:r>
            <a:r>
              <a:rPr lang="en-US" dirty="0"/>
              <a:t>When the forces applied to an object act in the same direction, the net force </a:t>
            </a:r>
            <a:r>
              <a:rPr lang="en-US" dirty="0" smtClean="0"/>
              <a:t>is the </a:t>
            </a:r>
            <a:r>
              <a:rPr lang="en-US" b="1" u="sng" dirty="0"/>
              <a:t>sum</a:t>
            </a:r>
            <a:r>
              <a:rPr lang="en-US" dirty="0"/>
              <a:t> of the individual forces.</a:t>
            </a:r>
          </a:p>
          <a:p>
            <a:r>
              <a:rPr lang="en-US" b="1" dirty="0"/>
              <a:t>c. </a:t>
            </a:r>
            <a:r>
              <a:rPr lang="en-US" dirty="0"/>
              <a:t>Because forces have direction as well as strength, when you combine forces, </a:t>
            </a:r>
            <a:r>
              <a:rPr lang="en-US" dirty="0" smtClean="0"/>
              <a:t>you also </a:t>
            </a:r>
            <a:r>
              <a:rPr lang="en-US" dirty="0"/>
              <a:t>have to specify a(n) </a:t>
            </a:r>
            <a:r>
              <a:rPr lang="en-US" b="1" u="sng" dirty="0"/>
              <a:t>reference direction.</a:t>
            </a:r>
          </a:p>
          <a:p>
            <a:r>
              <a:rPr lang="en-US" b="1" dirty="0"/>
              <a:t>d. </a:t>
            </a:r>
            <a:r>
              <a:rPr lang="en-US" dirty="0"/>
              <a:t>When you combine forces in two opposite directions, one force is positive </a:t>
            </a:r>
            <a:r>
              <a:rPr lang="en-US" dirty="0" smtClean="0"/>
              <a:t>and the </a:t>
            </a:r>
            <a:r>
              <a:rPr lang="en-US" dirty="0"/>
              <a:t>other force is </a:t>
            </a:r>
            <a:r>
              <a:rPr lang="en-US" b="1" u="sng" dirty="0"/>
              <a:t>negative</a:t>
            </a:r>
            <a:r>
              <a:rPr lang="en-US" dirty="0"/>
              <a:t>.</a:t>
            </a:r>
          </a:p>
          <a:p>
            <a:r>
              <a:rPr lang="en-US" b="1" dirty="0"/>
              <a:t>e. </a:t>
            </a:r>
            <a:r>
              <a:rPr lang="en-US" dirty="0"/>
              <a:t>When the forces applied to an object act in exact opposite directions, the </a:t>
            </a:r>
            <a:r>
              <a:rPr lang="en-US" dirty="0" smtClean="0"/>
              <a:t>net force </a:t>
            </a:r>
            <a:r>
              <a:rPr lang="en-US" dirty="0"/>
              <a:t>is the </a:t>
            </a:r>
            <a:r>
              <a:rPr lang="en-US" b="1" dirty="0" smtClean="0"/>
              <a:t>sum</a:t>
            </a:r>
            <a:r>
              <a:rPr lang="en-US" dirty="0" smtClean="0"/>
              <a:t> of </a:t>
            </a:r>
            <a:r>
              <a:rPr lang="en-US" dirty="0"/>
              <a:t>the individual positive and negative forces</a:t>
            </a:r>
            <a:r>
              <a:rPr lang="en-US" dirty="0" smtClean="0"/>
              <a:t>.</a:t>
            </a:r>
          </a:p>
          <a:p>
            <a:r>
              <a:rPr lang="en-US" b="1" dirty="0"/>
              <a:t>3. </a:t>
            </a:r>
            <a:r>
              <a:rPr lang="en-US" dirty="0"/>
              <a:t>Forces that combine and form a net force of zero are </a:t>
            </a:r>
            <a:r>
              <a:rPr lang="en-US" b="1" u="sng" dirty="0"/>
              <a:t>balanced forces</a:t>
            </a:r>
            <a:r>
              <a:rPr lang="en-US" dirty="0"/>
              <a:t>.</a:t>
            </a:r>
          </a:p>
          <a:p>
            <a:r>
              <a:rPr lang="en-US" b="1" dirty="0"/>
              <a:t>a. </a:t>
            </a:r>
            <a:r>
              <a:rPr lang="en-US" dirty="0"/>
              <a:t>Balanced forces have no effect on the </a:t>
            </a:r>
            <a:r>
              <a:rPr lang="en-US" b="1" u="sng" dirty="0"/>
              <a:t>motion</a:t>
            </a:r>
            <a:r>
              <a:rPr lang="en-US" dirty="0"/>
              <a:t> of an object.</a:t>
            </a:r>
          </a:p>
          <a:p>
            <a:r>
              <a:rPr lang="en-US" b="1" dirty="0"/>
              <a:t>b. </a:t>
            </a:r>
            <a:r>
              <a:rPr lang="en-US" dirty="0"/>
              <a:t>Forces that combine and form a net force that is not zero are </a:t>
            </a:r>
            <a:r>
              <a:rPr lang="en-US" b="1" u="sng" dirty="0"/>
              <a:t>unbalanced forces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47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1771"/>
            <a:ext cx="8229600" cy="762000"/>
          </a:xfrm>
        </p:spPr>
        <p:txBody>
          <a:bodyPr>
            <a:noAutofit/>
          </a:bodyPr>
          <a:lstStyle/>
          <a:p>
            <a:r>
              <a:rPr lang="en-US" sz="2800" b="1" dirty="0"/>
              <a:t>B. </a:t>
            </a:r>
            <a:r>
              <a:rPr lang="en-US" sz="2800" dirty="0"/>
              <a:t>Newton’s First Law of Motion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198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1</a:t>
            </a:r>
            <a:r>
              <a:rPr lang="en-US" sz="2000" b="1" dirty="0"/>
              <a:t>. </a:t>
            </a:r>
            <a:r>
              <a:rPr lang="en-US" sz="2000" dirty="0"/>
              <a:t>According to </a:t>
            </a:r>
            <a:r>
              <a:rPr lang="en-US" sz="2000" b="1" u="sng" dirty="0"/>
              <a:t>Newton’s first law of motion</a:t>
            </a:r>
            <a:r>
              <a:rPr lang="en-US" sz="2000" dirty="0"/>
              <a:t>, if the net force on an object is zero, </a:t>
            </a:r>
            <a:r>
              <a:rPr lang="en-US" sz="2000" dirty="0" smtClean="0"/>
              <a:t>the motion </a:t>
            </a:r>
            <a:r>
              <a:rPr lang="en-US" sz="2000" dirty="0"/>
              <a:t>of the object does not change.</a:t>
            </a:r>
          </a:p>
          <a:p>
            <a:r>
              <a:rPr lang="en-US" sz="2000" b="1" dirty="0"/>
              <a:t>2. </a:t>
            </a:r>
            <a:r>
              <a:rPr lang="en-US" sz="2000" dirty="0"/>
              <a:t>When </a:t>
            </a:r>
            <a:r>
              <a:rPr lang="en-US" sz="2000" b="1" u="sng" dirty="0"/>
              <a:t>balanced</a:t>
            </a:r>
            <a:r>
              <a:rPr lang="en-US" sz="2000" dirty="0"/>
              <a:t> forces act on an object, the object’s velocity does not change.</a:t>
            </a:r>
          </a:p>
          <a:p>
            <a:r>
              <a:rPr lang="en-US" sz="2000" b="1" dirty="0"/>
              <a:t>3. </a:t>
            </a:r>
            <a:r>
              <a:rPr lang="en-US" sz="2000" dirty="0"/>
              <a:t>If unbalanced forces act on an object at rest, the object will start </a:t>
            </a:r>
            <a:r>
              <a:rPr lang="en-US" sz="2000" b="1" u="sng" dirty="0" smtClean="0"/>
              <a:t>moving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b="1" dirty="0"/>
              <a:t>4. </a:t>
            </a:r>
            <a:r>
              <a:rPr lang="en-US" sz="2000" dirty="0"/>
              <a:t>If unbalanced forces act on a moving object, the object will change its </a:t>
            </a:r>
            <a:r>
              <a:rPr lang="en-US" sz="2000" b="1" u="sng" dirty="0"/>
              <a:t>velocity</a:t>
            </a:r>
            <a:r>
              <a:rPr lang="en-US" sz="2000" dirty="0"/>
              <a:t>.</a:t>
            </a:r>
          </a:p>
          <a:p>
            <a:r>
              <a:rPr lang="en-US" sz="2000" b="1" dirty="0"/>
              <a:t>5. </a:t>
            </a:r>
            <a:r>
              <a:rPr lang="en-US" sz="2000" dirty="0"/>
              <a:t>The tendency of an object to resist a change in its motion is called </a:t>
            </a:r>
            <a:r>
              <a:rPr lang="en-US" sz="2000" b="1" u="sng" dirty="0"/>
              <a:t>inertia</a:t>
            </a:r>
            <a:r>
              <a:rPr lang="en-US" sz="2000" dirty="0"/>
              <a:t>.</a:t>
            </a:r>
          </a:p>
          <a:p>
            <a:r>
              <a:rPr lang="en-US" sz="2000" b="1" dirty="0" smtClean="0"/>
              <a:t>C. Why do objects stop moving?</a:t>
            </a:r>
          </a:p>
          <a:p>
            <a:r>
              <a:rPr lang="en-US" sz="2000" b="1" dirty="0" smtClean="0"/>
              <a:t>1</a:t>
            </a:r>
            <a:r>
              <a:rPr lang="en-US" sz="2000" b="1" dirty="0"/>
              <a:t>. </a:t>
            </a:r>
            <a:r>
              <a:rPr lang="en-US" sz="2000" dirty="0"/>
              <a:t>A book sitting on a table stays in place because of </a:t>
            </a:r>
            <a:r>
              <a:rPr lang="en-US" sz="2000" b="1" u="sng" dirty="0"/>
              <a:t>inertia</a:t>
            </a:r>
            <a:r>
              <a:rPr lang="en-US" sz="2000" dirty="0"/>
              <a:t>.</a:t>
            </a:r>
          </a:p>
          <a:p>
            <a:r>
              <a:rPr lang="en-US" sz="2000" b="1" dirty="0"/>
              <a:t>2. </a:t>
            </a:r>
            <a:r>
              <a:rPr lang="en-US" sz="2000" dirty="0"/>
              <a:t>If you want to make the book move, you have to push the book hard enough </a:t>
            </a:r>
            <a:r>
              <a:rPr lang="en-US" sz="2000" dirty="0" smtClean="0"/>
              <a:t>to overcome </a:t>
            </a:r>
            <a:r>
              <a:rPr lang="en-US" sz="2000" dirty="0"/>
              <a:t>the </a:t>
            </a:r>
            <a:r>
              <a:rPr lang="en-US" sz="2000" b="1" u="sng" dirty="0"/>
              <a:t>static friction </a:t>
            </a:r>
            <a:r>
              <a:rPr lang="en-US" sz="2000" dirty="0"/>
              <a:t>between the book and the table.</a:t>
            </a:r>
          </a:p>
          <a:p>
            <a:r>
              <a:rPr lang="en-US" sz="2000" b="1" dirty="0"/>
              <a:t>3. </a:t>
            </a:r>
            <a:r>
              <a:rPr lang="en-US" sz="2000" dirty="0"/>
              <a:t>On Earth, </a:t>
            </a:r>
            <a:r>
              <a:rPr lang="en-US" sz="2000" b="1" u="sng" dirty="0"/>
              <a:t>friction</a:t>
            </a:r>
            <a:r>
              <a:rPr lang="en-US" sz="2000" dirty="0"/>
              <a:t> can be reduced, but it never goes away completely.</a:t>
            </a:r>
          </a:p>
          <a:p>
            <a:r>
              <a:rPr lang="en-US" sz="2000" b="1" dirty="0"/>
              <a:t>4. </a:t>
            </a:r>
            <a:r>
              <a:rPr lang="en-US" sz="2000" dirty="0"/>
              <a:t>On Earth, to keep an object in motion, a(n) </a:t>
            </a:r>
            <a:r>
              <a:rPr lang="en-US" sz="2000" b="1" u="sng" dirty="0"/>
              <a:t>force</a:t>
            </a:r>
            <a:r>
              <a:rPr lang="en-US" sz="2000" dirty="0"/>
              <a:t> that balances friction must </a:t>
            </a:r>
            <a:r>
              <a:rPr lang="en-US" sz="2000" dirty="0" smtClean="0"/>
              <a:t>be applied </a:t>
            </a:r>
            <a:r>
              <a:rPr lang="en-US" sz="2000" dirty="0"/>
              <a:t>continuously to it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47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going to go over together. Please pay attention for the answer. I am not going to collect this assignment use for the help for next week open notebook quiz.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3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questions. 10 minutes</a:t>
            </a:r>
          </a:p>
          <a:p>
            <a:r>
              <a:rPr lang="en-US" dirty="0" smtClean="0"/>
              <a:t>Don’t write anything on question worksheet.</a:t>
            </a:r>
          </a:p>
          <a:p>
            <a:r>
              <a:rPr lang="en-US" dirty="0" smtClean="0"/>
              <a:t>You have a bubble sheet.</a:t>
            </a:r>
          </a:p>
          <a:p>
            <a:r>
              <a:rPr lang="en-US" dirty="0" smtClean="0"/>
              <a:t>Please write your name bold and darker. (No pen)</a:t>
            </a:r>
          </a:p>
          <a:p>
            <a:r>
              <a:rPr lang="en-US" dirty="0" smtClean="0"/>
              <a:t>Don’t mark more than one bubble.</a:t>
            </a:r>
          </a:p>
          <a:p>
            <a:r>
              <a:rPr lang="en-US" dirty="0" smtClean="0"/>
              <a:t>Don’t cross out the bubble circle and mark another one. Thank you.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18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783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5 minutes 4/11/18 Wednesday</vt:lpstr>
      <vt:lpstr>Bell Ringer Answer</vt:lpstr>
      <vt:lpstr>Today Agenda</vt:lpstr>
      <vt:lpstr>PowerPoint Presentation</vt:lpstr>
      <vt:lpstr>Lesson 2 Vocabulary </vt:lpstr>
      <vt:lpstr>Lesson 2: Newton’s First Law</vt:lpstr>
      <vt:lpstr>B. Newton’s First Law of Motion </vt:lpstr>
      <vt:lpstr>Guided Practice</vt:lpstr>
      <vt:lpstr>Independent Practice</vt:lpstr>
      <vt:lpstr>Video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4/11/18 Wednesday</dc:title>
  <dc:creator>ailbay</dc:creator>
  <cp:lastModifiedBy>TMSA</cp:lastModifiedBy>
  <cp:revision>7</cp:revision>
  <dcterms:created xsi:type="dcterms:W3CDTF">2006-08-16T00:00:00Z</dcterms:created>
  <dcterms:modified xsi:type="dcterms:W3CDTF">2018-04-11T11:41:14Z</dcterms:modified>
</cp:coreProperties>
</file>