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6" r:id="rId9"/>
    <p:sldId id="267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dea-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2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INTRODUCTION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pic>
        <p:nvPicPr>
          <p:cNvPr id="24" name="Picture 23" descr="MA_inquiry-8880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18451" r="14708" b="26889"/>
          <a:stretch/>
        </p:blipFill>
        <p:spPr>
          <a:xfrm>
            <a:off x="770467" y="1575062"/>
            <a:ext cx="1058334" cy="759350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925671" y="1713944"/>
            <a:ext cx="6252098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25671" y="2252565"/>
            <a:ext cx="6252097" cy="3945035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Tx/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4046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056106" y="1650989"/>
            <a:ext cx="2762362" cy="1159934"/>
          </a:xfrm>
          <a:prstGeom prst="roundRect">
            <a:avLst>
              <a:gd name="adj" fmla="val 20803"/>
            </a:avLst>
          </a:prstGeom>
          <a:solidFill>
            <a:srgbClr val="2D88E1"/>
          </a:solidFill>
          <a:ln w="44450">
            <a:solidFill>
              <a:srgbClr val="2D88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056105" y="2099727"/>
            <a:ext cx="7325222" cy="4368806"/>
          </a:xfrm>
          <a:prstGeom prst="roundRect">
            <a:avLst>
              <a:gd name="adj" fmla="val 5553"/>
            </a:avLst>
          </a:prstGeom>
          <a:solidFill>
            <a:schemeClr val="bg1"/>
          </a:solidFill>
          <a:ln w="44450">
            <a:solidFill>
              <a:srgbClr val="2D88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56104" y="1620556"/>
            <a:ext cx="2762363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bg1"/>
                </a:solidFill>
                <a:latin typeface="Proxima Nova"/>
                <a:cs typeface="Proxima Nova"/>
              </a:rPr>
              <a:t>Lesson Review</a:t>
            </a:r>
            <a:endParaRPr lang="en-US" sz="2400" b="1" i="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301640" y="3158067"/>
            <a:ext cx="6868693" cy="123613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None/>
              <a:tabLst>
                <a:tab pos="2273300" algn="l"/>
              </a:tabLst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>
                <a:latin typeface="Verdana"/>
                <a:cs typeface="Verdana"/>
              </a:defRPr>
            </a:lvl2pPr>
            <a:lvl3pPr marL="914400" indent="0">
              <a:buNone/>
              <a:defRPr>
                <a:latin typeface="Verdana"/>
                <a:cs typeface="Verdana"/>
              </a:defRPr>
            </a:lvl3pPr>
            <a:lvl4pPr marL="1371600" indent="0">
              <a:buNone/>
              <a:defRPr>
                <a:latin typeface="Verdana"/>
                <a:cs typeface="Verdana"/>
              </a:defRPr>
            </a:lvl4pPr>
            <a:lvl5pPr marL="1828800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61465" y="121824"/>
            <a:ext cx="535536" cy="73958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00" b="1" i="0">
                <a:latin typeface="Proxima Nova"/>
                <a:cs typeface="Proxima Nova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97925" y="519587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 smtClean="0">
                <a:solidFill>
                  <a:schemeClr val="bg1"/>
                </a:solidFill>
                <a:latin typeface="Proxima Nova"/>
                <a:cs typeface="Proxima Nova"/>
              </a:rPr>
              <a:t>LESSON</a:t>
            </a:r>
            <a:endParaRPr lang="en-US" sz="1200" b="0" i="0" spc="200" dirty="0">
              <a:solidFill>
                <a:schemeClr val="bg1"/>
              </a:solidFill>
              <a:latin typeface="Proxima Nova"/>
              <a:cs typeface="Proxima Nova"/>
            </a:endParaRPr>
          </a:p>
        </p:txBody>
      </p:sp>
      <p:sp>
        <p:nvSpPr>
          <p:cNvPr id="20" name="Text Placeholder 28"/>
          <p:cNvSpPr txBox="1">
            <a:spLocks/>
          </p:cNvSpPr>
          <p:nvPr userDrawn="1"/>
        </p:nvSpPr>
        <p:spPr>
          <a:xfrm>
            <a:off x="6333066" y="782925"/>
            <a:ext cx="2294861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LESSON</a:t>
            </a:r>
            <a:r>
              <a:rPr lang="en-US" sz="1300" b="0" i="0" kern="0" spc="3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 </a:t>
            </a:r>
            <a:r>
              <a:rPr lang="en-US" sz="1300" b="0" i="0" kern="0" spc="3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WRAP-UP</a:t>
            </a:r>
            <a:endParaRPr lang="en-US" sz="1300" b="0" i="0" kern="0" spc="30" dirty="0">
              <a:solidFill>
                <a:schemeClr val="tx1">
                  <a:lumMod val="65000"/>
                  <a:lumOff val="35000"/>
                </a:schemeClr>
              </a:solidFill>
              <a:latin typeface="Proxima Nova"/>
              <a:cs typeface="Proxima Nova"/>
            </a:endParaRPr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6202"/>
            <a:ext cx="7218705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Lesson Title</a:t>
            </a:r>
            <a:endParaRPr lang="en-US" dirty="0"/>
          </a:p>
        </p:txBody>
      </p:sp>
      <p:pic>
        <p:nvPicPr>
          <p:cNvPr id="8" name="Picture 7" descr="MA_now--888002Re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6621" r="9166" b="34722"/>
          <a:stretch/>
        </p:blipFill>
        <p:spPr>
          <a:xfrm>
            <a:off x="1363133" y="2269065"/>
            <a:ext cx="3571619" cy="626535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845733" y="4394201"/>
            <a:ext cx="6324600" cy="16764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01640" y="2804583"/>
            <a:ext cx="68686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00" b="1" dirty="0" smtClean="0">
                <a:solidFill>
                  <a:srgbClr val="EA0000"/>
                </a:solidFill>
                <a:latin typeface="Proxima Nova" pitchFamily="50" charset="0"/>
              </a:rPr>
              <a:t>Do you 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42588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772400" cy="7293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Warm Up 5 minutes 4/24/18 Tuesday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762000"/>
            <a:ext cx="64008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Compare their kinetic energy based on their mass and speed.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666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fast-moving baseball has more kinetic energy than a slow-moving baseball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of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Agree. The faster an object moves, the more kinetic energy it has, so the fast-moving baseball would have more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large truck and a small car moving at the same speed have the same kinetic energy.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of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Disagree. A large truck moving at the same speed as a small car has more kinetic energy than the car. The kinetic energy (KE) of an object depends on its speed and its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book sitting on a shelf has no energy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of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Disagree. A book sitting on a shelf has thermal energy. Also, there’s gravitational potential energy between the book and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5 minutes</a:t>
            </a:r>
          </a:p>
          <a:p>
            <a:r>
              <a:rPr lang="en-US" dirty="0" smtClean="0"/>
              <a:t>2) </a:t>
            </a:r>
            <a:r>
              <a:rPr lang="en-US" sz="2800" dirty="0" smtClean="0"/>
              <a:t>Lesson 1; Forms of Energy Introduction- 10 min</a:t>
            </a:r>
          </a:p>
          <a:p>
            <a:r>
              <a:rPr lang="en-US" dirty="0" smtClean="0"/>
              <a:t>3) Lesson Outline 10 min</a:t>
            </a:r>
          </a:p>
          <a:p>
            <a:r>
              <a:rPr lang="en-US" dirty="0" smtClean="0"/>
              <a:t>4) Content Practice 15 min</a:t>
            </a:r>
          </a:p>
          <a:p>
            <a:r>
              <a:rPr lang="en-US" dirty="0" smtClean="0"/>
              <a:t>5) Video and Review 5 min </a:t>
            </a:r>
          </a:p>
          <a:p>
            <a:r>
              <a:rPr lang="en-US" dirty="0" smtClean="0"/>
              <a:t>6) Homework; Content Vocabulary 3 min </a:t>
            </a:r>
          </a:p>
        </p:txBody>
      </p:sp>
    </p:spTree>
    <p:extLst>
      <p:ext uri="{BB962C8B-B14F-4D97-AF65-F5344CB8AC3E}">
        <p14:creationId xmlns:p14="http://schemas.microsoft.com/office/powerpoint/2010/main" val="17310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of Energy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905000" y="1143000"/>
            <a:ext cx="6252098" cy="538622"/>
          </a:xfrm>
        </p:spPr>
        <p:txBody>
          <a:bodyPr/>
          <a:lstStyle/>
          <a:p>
            <a:r>
              <a:rPr lang="en-US" dirty="0" smtClean="0"/>
              <a:t>Why is this cat glowing?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2401" y="2362200"/>
            <a:ext cx="4114799" cy="39450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Look at the photo at the beginning of the lesson. A camera that detects temperature made this image. </a:t>
            </a:r>
            <a:r>
              <a:rPr lang="en-US" dirty="0" smtClean="0"/>
              <a:t>Dark colors </a:t>
            </a:r>
            <a:r>
              <a:rPr lang="en-US" dirty="0"/>
              <a:t>represent cooler temperatures and light colors </a:t>
            </a:r>
            <a:r>
              <a:rPr lang="en-US" dirty="0" smtClean="0"/>
              <a:t>represent warmer </a:t>
            </a:r>
            <a:r>
              <a:rPr lang="en-US" dirty="0"/>
              <a:t>temperatures. Temperatures are cooler where the </a:t>
            </a:r>
            <a:r>
              <a:rPr lang="en-US" dirty="0" smtClean="0"/>
              <a:t>cat’s body </a:t>
            </a:r>
            <a:r>
              <a:rPr lang="en-US" dirty="0"/>
              <a:t>emits less radiant energy and warmer where the </a:t>
            </a:r>
            <a:r>
              <a:rPr lang="en-US" dirty="0" smtClean="0"/>
              <a:t>cat’s body </a:t>
            </a:r>
            <a:r>
              <a:rPr lang="en-US" dirty="0"/>
              <a:t>emits more radiant energy.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86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Vocabulary  10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Electric energy: </a:t>
            </a:r>
            <a:r>
              <a:rPr lang="en-US" sz="2000" dirty="0"/>
              <a:t>energy an </a:t>
            </a:r>
            <a:r>
              <a:rPr lang="en-US" sz="2000" dirty="0" smtClean="0"/>
              <a:t>electric current </a:t>
            </a:r>
            <a:r>
              <a:rPr lang="en-US" sz="2000" dirty="0"/>
              <a:t>carries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Energy: </a:t>
            </a:r>
            <a:r>
              <a:rPr lang="en-US" sz="2000" dirty="0"/>
              <a:t>ability to cause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Kinetic energy: </a:t>
            </a:r>
            <a:r>
              <a:rPr lang="en-US" sz="2000" dirty="0"/>
              <a:t>energy due to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Mechanical energy: </a:t>
            </a:r>
            <a:r>
              <a:rPr lang="en-US" sz="2000" dirty="0"/>
              <a:t>sum of </a:t>
            </a:r>
            <a:r>
              <a:rPr lang="en-US" sz="2000" dirty="0" smtClean="0"/>
              <a:t>potential energy </a:t>
            </a:r>
            <a:r>
              <a:rPr lang="en-US" sz="2000" dirty="0"/>
              <a:t>and kinetic energy in </a:t>
            </a:r>
            <a:r>
              <a:rPr lang="en-US" sz="2000" dirty="0" smtClean="0"/>
              <a:t>a system </a:t>
            </a:r>
            <a:r>
              <a:rPr lang="en-US" sz="2000" dirty="0"/>
              <a:t>of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Nuclear energy: </a:t>
            </a:r>
            <a:r>
              <a:rPr lang="en-US" sz="2000" dirty="0"/>
              <a:t>energy that is </a:t>
            </a:r>
            <a:r>
              <a:rPr lang="en-US" sz="2000" dirty="0" smtClean="0"/>
              <a:t>stored and </a:t>
            </a:r>
            <a:r>
              <a:rPr lang="en-US" sz="2000" dirty="0"/>
              <a:t>released in the nucleus of </a:t>
            </a:r>
            <a:r>
              <a:rPr lang="en-US" sz="2000" dirty="0" smtClean="0"/>
              <a:t>an atom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Potential energy: </a:t>
            </a:r>
            <a:r>
              <a:rPr lang="en-US" sz="2000" dirty="0"/>
              <a:t>stored energy </a:t>
            </a:r>
            <a:r>
              <a:rPr lang="en-US" sz="2000" dirty="0" smtClean="0"/>
              <a:t>due to </a:t>
            </a:r>
            <a:r>
              <a:rPr lang="en-US" sz="2000" dirty="0"/>
              <a:t>interactions between objects </a:t>
            </a:r>
            <a:r>
              <a:rPr lang="en-US" sz="2000" dirty="0" smtClean="0"/>
              <a:t>or particles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Radiant energy: </a:t>
            </a:r>
            <a:r>
              <a:rPr lang="en-US" sz="2000" dirty="0"/>
              <a:t>energy </a:t>
            </a:r>
            <a:r>
              <a:rPr lang="en-US" sz="2000" dirty="0" smtClean="0"/>
              <a:t>that electromagnetic </a:t>
            </a:r>
            <a:r>
              <a:rPr lang="en-US" sz="2000" dirty="0"/>
              <a:t>waves </a:t>
            </a:r>
            <a:r>
              <a:rPr lang="en-US" sz="2000" dirty="0" smtClean="0"/>
              <a:t>carry; sometimes </a:t>
            </a:r>
            <a:r>
              <a:rPr lang="en-US" sz="2000" dirty="0"/>
              <a:t>called light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Sound energy: </a:t>
            </a:r>
            <a:r>
              <a:rPr lang="en-US" sz="2000" dirty="0"/>
              <a:t>energy that </a:t>
            </a:r>
            <a:r>
              <a:rPr lang="en-US" sz="2000" dirty="0" smtClean="0"/>
              <a:t>sound carries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Thermal energy: </a:t>
            </a:r>
            <a:r>
              <a:rPr lang="en-US" sz="2000" dirty="0"/>
              <a:t>sum of </a:t>
            </a:r>
            <a:r>
              <a:rPr lang="en-US" sz="2000" dirty="0" smtClean="0"/>
              <a:t>kinetic energy </a:t>
            </a:r>
            <a:r>
              <a:rPr lang="en-US" sz="2000" dirty="0"/>
              <a:t>and potential energy of </a:t>
            </a:r>
            <a:r>
              <a:rPr lang="en-US" sz="2000" dirty="0" smtClean="0"/>
              <a:t>the particles </a:t>
            </a:r>
            <a:r>
              <a:rPr lang="en-US" sz="2000" dirty="0"/>
              <a:t>that make up an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Work: </a:t>
            </a:r>
            <a:r>
              <a:rPr lang="en-US" sz="2000" dirty="0"/>
              <a:t>energy transfer that </a:t>
            </a:r>
            <a:r>
              <a:rPr lang="en-US" sz="2000" dirty="0" smtClean="0"/>
              <a:t>occurs when </a:t>
            </a:r>
            <a:r>
              <a:rPr lang="en-US" sz="2000" dirty="0"/>
              <a:t>a force makes an </a:t>
            </a:r>
            <a:r>
              <a:rPr lang="en-US" sz="2000" dirty="0" smtClean="0"/>
              <a:t>object move </a:t>
            </a:r>
            <a:r>
              <a:rPr lang="en-US" sz="2000" dirty="0"/>
              <a:t>in the direction of the </a:t>
            </a:r>
            <a:r>
              <a:rPr lang="en-US" sz="2000" dirty="0" smtClean="0"/>
              <a:t>force while </a:t>
            </a:r>
            <a:r>
              <a:rPr lang="en-US" sz="2000" dirty="0"/>
              <a:t>the force is acting on </a:t>
            </a:r>
            <a:r>
              <a:rPr lang="en-US" sz="2000" dirty="0" smtClean="0"/>
              <a:t>the object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0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Lesson Outline-</a:t>
            </a:r>
            <a:r>
              <a:rPr lang="en-US" sz="4000" b="1" dirty="0"/>
              <a:t>Lesson 1: Forms of Energy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dirty="0"/>
              <a:t>What is energy?</a:t>
            </a:r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u="sng" dirty="0"/>
              <a:t>Energy</a:t>
            </a:r>
            <a:r>
              <a:rPr lang="en-US" dirty="0"/>
              <a:t> is the ability to cause change.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Energy can cause an object to </a:t>
            </a:r>
            <a:r>
              <a:rPr lang="en-US" b="1" u="sng" dirty="0" smtClean="0"/>
              <a:t>change</a:t>
            </a:r>
            <a:r>
              <a:rPr lang="en-US" u="sng" dirty="0" smtClean="0"/>
              <a:t> </a:t>
            </a:r>
            <a:r>
              <a:rPr lang="en-US" dirty="0" smtClean="0"/>
              <a:t>its </a:t>
            </a:r>
            <a:r>
              <a:rPr lang="en-US" dirty="0"/>
              <a:t>position or its motion.</a:t>
            </a:r>
          </a:p>
          <a:p>
            <a:pPr marL="0" indent="0">
              <a:buNone/>
            </a:pPr>
            <a:r>
              <a:rPr lang="en-US" b="1" dirty="0"/>
              <a:t>B. Kinetic Energy—Energy of Motion</a:t>
            </a:r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dirty="0"/>
              <a:t>Energy due to motion is </a:t>
            </a:r>
            <a:r>
              <a:rPr lang="en-US" b="1" u="sng" dirty="0"/>
              <a:t>kinetic energy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The faster an object moves, the </a:t>
            </a:r>
            <a:r>
              <a:rPr lang="en-US" b="1" u="sng" dirty="0"/>
              <a:t>more </a:t>
            </a:r>
            <a:r>
              <a:rPr lang="en-US" dirty="0"/>
              <a:t>kinetic energy it has.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The kinetic energy of an object depends on its </a:t>
            </a:r>
            <a:r>
              <a:rPr lang="en-US" b="1" u="sng" dirty="0"/>
              <a:t>mass</a:t>
            </a:r>
            <a:r>
              <a:rPr lang="en-US" dirty="0"/>
              <a:t> as well as its speed.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If two objects move at the same speed, the object with the </a:t>
            </a:r>
            <a:r>
              <a:rPr lang="en-US" b="1" u="sng" dirty="0"/>
              <a:t>greater</a:t>
            </a:r>
            <a:r>
              <a:rPr lang="en-US" dirty="0"/>
              <a:t> mass will </a:t>
            </a:r>
            <a:r>
              <a:rPr lang="en-US" dirty="0" smtClean="0"/>
              <a:t>have more </a:t>
            </a:r>
            <a:r>
              <a:rPr lang="en-US" dirty="0"/>
              <a:t>kinetic energy.</a:t>
            </a:r>
          </a:p>
        </p:txBody>
      </p:sp>
    </p:spTree>
    <p:extLst>
      <p:ext uri="{BB962C8B-B14F-4D97-AF65-F5344CB8AC3E}">
        <p14:creationId xmlns:p14="http://schemas.microsoft.com/office/powerpoint/2010/main" val="3585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C. </a:t>
            </a:r>
            <a:r>
              <a:rPr lang="en-US" dirty="0"/>
              <a:t>Potential Energy—Stored Energy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u="sng" dirty="0"/>
              <a:t>Potential energy </a:t>
            </a:r>
            <a:r>
              <a:rPr lang="en-US" dirty="0"/>
              <a:t>is stored energy.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When you are holding a book, energy is stored between the book and Earth; </a:t>
            </a:r>
            <a:r>
              <a:rPr lang="en-US" dirty="0" smtClean="0"/>
              <a:t>this type </a:t>
            </a:r>
            <a:r>
              <a:rPr lang="en-US" dirty="0"/>
              <a:t>of energy is called </a:t>
            </a:r>
            <a:r>
              <a:rPr lang="en-US" b="1" u="sng" dirty="0"/>
              <a:t>gravitational</a:t>
            </a:r>
            <a:r>
              <a:rPr lang="en-US" dirty="0"/>
              <a:t> potential energy. This type of potential </a:t>
            </a:r>
            <a:r>
              <a:rPr lang="en-US" dirty="0" smtClean="0"/>
              <a:t>energy stored </a:t>
            </a:r>
            <a:r>
              <a:rPr lang="en-US" dirty="0"/>
              <a:t>between an object and Earth depends on the </a:t>
            </a:r>
            <a:r>
              <a:rPr lang="en-US" b="1" u="sng" dirty="0"/>
              <a:t>weight</a:t>
            </a:r>
            <a:r>
              <a:rPr lang="en-US" dirty="0"/>
              <a:t> and </a:t>
            </a:r>
            <a:r>
              <a:rPr lang="en-US" b="1" u="sng" dirty="0"/>
              <a:t>height</a:t>
            </a:r>
            <a:r>
              <a:rPr lang="en-US" dirty="0"/>
              <a:t> of the object.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Elastic potential energy is energy stored in objects that are compressed or </a:t>
            </a:r>
            <a:r>
              <a:rPr lang="en-US" b="1" u="sng" dirty="0"/>
              <a:t>stretched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When you stretch a rubber band, you are storing </a:t>
            </a:r>
            <a:r>
              <a:rPr lang="en-US" b="1" u="sng" dirty="0" smtClean="0"/>
              <a:t>elastic</a:t>
            </a:r>
            <a:r>
              <a:rPr lang="en-US" u="sng" dirty="0" smtClean="0"/>
              <a:t> </a:t>
            </a:r>
            <a:r>
              <a:rPr lang="en-US" dirty="0" smtClean="0"/>
              <a:t>potential </a:t>
            </a:r>
            <a:r>
              <a:rPr lang="en-US" dirty="0"/>
              <a:t>energy. </a:t>
            </a:r>
            <a:r>
              <a:rPr lang="en-US" dirty="0" smtClean="0"/>
              <a:t>When you </a:t>
            </a:r>
            <a:r>
              <a:rPr lang="en-US" dirty="0"/>
              <a:t>let go of the rubber band, the stored potential energy is transformed </a:t>
            </a:r>
            <a:r>
              <a:rPr lang="en-US" dirty="0" smtClean="0"/>
              <a:t>into </a:t>
            </a:r>
            <a:r>
              <a:rPr lang="en-US" b="1" u="sng" dirty="0" smtClean="0"/>
              <a:t>kinetic</a:t>
            </a:r>
            <a:r>
              <a:rPr lang="en-US" dirty="0" smtClean="0"/>
              <a:t> </a:t>
            </a:r>
            <a:r>
              <a:rPr lang="en-US" dirty="0"/>
              <a:t>energy.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/>
              <a:t>Food has </a:t>
            </a:r>
            <a:r>
              <a:rPr lang="en-US" b="1" u="sng" dirty="0"/>
              <a:t>chemical</a:t>
            </a:r>
            <a:r>
              <a:rPr lang="en-US" dirty="0"/>
              <a:t> potential energy, which is the energy stored in the </a:t>
            </a:r>
            <a:r>
              <a:rPr lang="en-US" dirty="0" smtClean="0"/>
              <a:t>bonds between </a:t>
            </a:r>
            <a:r>
              <a:rPr lang="en-US" dirty="0"/>
              <a:t>atoms. This energy is released when </a:t>
            </a:r>
            <a:r>
              <a:rPr lang="en-US" b="1" u="sng" dirty="0"/>
              <a:t>chemical reactions </a:t>
            </a:r>
            <a:r>
              <a:rPr lang="en-US" dirty="0"/>
              <a:t>occur</a:t>
            </a:r>
            <a:r>
              <a:rPr lang="en-US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6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D. </a:t>
            </a:r>
            <a:r>
              <a:rPr lang="en-US" dirty="0"/>
              <a:t>Energy and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u="sng" dirty="0" smtClean="0"/>
              <a:t>Work</a:t>
            </a:r>
            <a:r>
              <a:rPr lang="en-US" dirty="0" smtClean="0"/>
              <a:t> is </a:t>
            </a:r>
            <a:r>
              <a:rPr lang="en-US" dirty="0"/>
              <a:t>the transfer of energy that occurs when a force is applied over a distance.</a:t>
            </a:r>
          </a:p>
          <a:p>
            <a:r>
              <a:rPr lang="en-US" b="1" dirty="0"/>
              <a:t>2. </a:t>
            </a:r>
            <a:r>
              <a:rPr lang="en-US" b="1" u="sng" dirty="0"/>
              <a:t>Energy</a:t>
            </a:r>
            <a:r>
              <a:rPr lang="en-US" dirty="0"/>
              <a:t> is sometimes described as the ability to do work.</a:t>
            </a:r>
          </a:p>
          <a:p>
            <a:r>
              <a:rPr lang="en-US" b="1" dirty="0" smtClean="0"/>
              <a:t>E. Other Forms of Energy</a:t>
            </a:r>
          </a:p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/>
              <a:t>Energy can be measured in units of </a:t>
            </a:r>
            <a:r>
              <a:rPr lang="en-US" b="1" u="sng" dirty="0"/>
              <a:t>joules</a:t>
            </a:r>
            <a:r>
              <a:rPr lang="en-US" dirty="0"/>
              <a:t>.</a:t>
            </a:r>
          </a:p>
          <a:p>
            <a:r>
              <a:rPr lang="en-US" b="1" dirty="0"/>
              <a:t>2. </a:t>
            </a:r>
            <a:r>
              <a:rPr lang="en-US" b="1" u="sng" dirty="0"/>
              <a:t>Mechanical energy </a:t>
            </a:r>
            <a:r>
              <a:rPr lang="en-US" dirty="0"/>
              <a:t>is the total kinetic energy and potential energy in an object </a:t>
            </a:r>
            <a:r>
              <a:rPr lang="en-US" dirty="0" smtClean="0"/>
              <a:t>or group </a:t>
            </a:r>
            <a:r>
              <a:rPr lang="en-US" dirty="0"/>
              <a:t>of objects.</a:t>
            </a:r>
          </a:p>
          <a:p>
            <a:r>
              <a:rPr lang="en-US" b="1" dirty="0"/>
              <a:t>3. </a:t>
            </a:r>
            <a:r>
              <a:rPr lang="en-US" dirty="0"/>
              <a:t>The energy carried by sound waves is </a:t>
            </a:r>
            <a:r>
              <a:rPr lang="en-US" b="1" u="sng" dirty="0"/>
              <a:t>sound energy</a:t>
            </a:r>
            <a:r>
              <a:rPr lang="en-US" dirty="0"/>
              <a:t>. It is produced by objects </a:t>
            </a:r>
            <a:r>
              <a:rPr lang="en-US" dirty="0" smtClean="0"/>
              <a:t>that </a:t>
            </a:r>
            <a:r>
              <a:rPr lang="en-US" b="1" u="sng" dirty="0" smtClean="0"/>
              <a:t>vibrate</a:t>
            </a:r>
            <a:r>
              <a:rPr lang="en-US" dirty="0"/>
              <a:t>.</a:t>
            </a:r>
          </a:p>
          <a:p>
            <a:r>
              <a:rPr lang="en-US" b="1" dirty="0"/>
              <a:t>4. </a:t>
            </a:r>
            <a:r>
              <a:rPr lang="en-US" dirty="0"/>
              <a:t>All materials are made of atoms and molecules that are always </a:t>
            </a:r>
            <a:r>
              <a:rPr lang="en-US" b="1" u="sng" dirty="0"/>
              <a:t>moving</a:t>
            </a:r>
            <a:r>
              <a:rPr lang="en-US" dirty="0"/>
              <a:t>. The </a:t>
            </a:r>
            <a:r>
              <a:rPr lang="en-US" dirty="0" smtClean="0"/>
              <a:t>energy of </a:t>
            </a:r>
            <a:r>
              <a:rPr lang="en-US" dirty="0"/>
              <a:t>atoms and molecules due to their motion is </a:t>
            </a:r>
            <a:r>
              <a:rPr lang="en-US" b="1" u="sng" dirty="0"/>
              <a:t>thermal energy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3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E. Other Forms of Energy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5. </a:t>
            </a:r>
            <a:r>
              <a:rPr lang="en-US" b="1" u="sng" dirty="0"/>
              <a:t>Electrical energy</a:t>
            </a:r>
            <a:r>
              <a:rPr lang="en-US" dirty="0"/>
              <a:t> is the energy carried by an electric current.</a:t>
            </a:r>
          </a:p>
          <a:p>
            <a:r>
              <a:rPr lang="en-US" b="1" dirty="0"/>
              <a:t>6. </a:t>
            </a:r>
            <a:r>
              <a:rPr lang="en-US" b="1" u="sng" dirty="0"/>
              <a:t>Electromagnetic waves</a:t>
            </a:r>
            <a:r>
              <a:rPr lang="en-US" dirty="0"/>
              <a:t>, such </a:t>
            </a:r>
            <a:r>
              <a:rPr lang="en-US" dirty="0" smtClean="0"/>
              <a:t>a microwaves</a:t>
            </a:r>
            <a:r>
              <a:rPr lang="en-US" dirty="0"/>
              <a:t>, can </a:t>
            </a:r>
            <a:r>
              <a:rPr lang="en-US" dirty="0" smtClean="0"/>
              <a:t>travel through a vacuum.</a:t>
            </a:r>
          </a:p>
          <a:p>
            <a:r>
              <a:rPr lang="en-US" b="1" dirty="0"/>
              <a:t>7. </a:t>
            </a:r>
            <a:r>
              <a:rPr lang="en-US" dirty="0"/>
              <a:t>The energy of electromagnetic waves is called </a:t>
            </a:r>
            <a:r>
              <a:rPr lang="en-US" b="1" u="sng" dirty="0"/>
              <a:t>radiant energy.</a:t>
            </a:r>
          </a:p>
          <a:p>
            <a:r>
              <a:rPr lang="en-US" b="1" dirty="0"/>
              <a:t>8. </a:t>
            </a:r>
            <a:r>
              <a:rPr lang="en-US" b="1" u="sng" dirty="0"/>
              <a:t>Nuclear energy </a:t>
            </a:r>
            <a:r>
              <a:rPr lang="en-US" dirty="0"/>
              <a:t>is stored in the nucleus of an atom.</a:t>
            </a:r>
          </a:p>
          <a:p>
            <a:r>
              <a:rPr lang="en-US" b="1" dirty="0"/>
              <a:t>9. </a:t>
            </a:r>
            <a:r>
              <a:rPr lang="en-US" dirty="0"/>
              <a:t>The Sun releases nuclear energy when the </a:t>
            </a:r>
            <a:r>
              <a:rPr lang="en-US" b="1" u="sng" dirty="0"/>
              <a:t>nuclei</a:t>
            </a:r>
            <a:r>
              <a:rPr lang="en-US" dirty="0"/>
              <a:t> of atoms join together.</a:t>
            </a:r>
          </a:p>
          <a:p>
            <a:r>
              <a:rPr lang="en-US" b="1" dirty="0"/>
              <a:t>10. </a:t>
            </a:r>
            <a:r>
              <a:rPr lang="en-US" dirty="0"/>
              <a:t>Nuclear power plants release energy by </a:t>
            </a:r>
            <a:r>
              <a:rPr lang="en-US" b="1" u="sng" dirty="0"/>
              <a:t>splitting</a:t>
            </a:r>
            <a:r>
              <a:rPr lang="en-US" dirty="0"/>
              <a:t> nuclei.</a:t>
            </a:r>
          </a:p>
        </p:txBody>
      </p:sp>
    </p:spTree>
    <p:extLst>
      <p:ext uri="{BB962C8B-B14F-4D97-AF65-F5344CB8AC3E}">
        <p14:creationId xmlns:p14="http://schemas.microsoft.com/office/powerpoint/2010/main" val="22274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Practice A-B 15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smtClean="0"/>
              <a:t>is </a:t>
            </a:r>
            <a:r>
              <a:rPr lang="en-US" smtClean="0"/>
              <a:t>an </a:t>
            </a:r>
            <a:r>
              <a:rPr lang="en-US" dirty="0" smtClean="0"/>
              <a:t>independent work. </a:t>
            </a:r>
          </a:p>
          <a:p>
            <a:r>
              <a:rPr lang="en-US" dirty="0" smtClean="0"/>
              <a:t>There are 18 questions and each of them 5.5 point. </a:t>
            </a:r>
          </a:p>
          <a:p>
            <a:r>
              <a:rPr lang="en-US" dirty="0" smtClean="0"/>
              <a:t>You have 15 minutes to finish. </a:t>
            </a:r>
          </a:p>
          <a:p>
            <a:r>
              <a:rPr lang="en-US" dirty="0" smtClean="0"/>
              <a:t>If you need additional </a:t>
            </a:r>
            <a:r>
              <a:rPr lang="en-US" dirty="0" smtClean="0"/>
              <a:t>time let </a:t>
            </a:r>
            <a:r>
              <a:rPr lang="en-US" dirty="0" smtClean="0"/>
              <a:t>me know. </a:t>
            </a:r>
          </a:p>
          <a:p>
            <a:r>
              <a:rPr lang="en-US" dirty="0" smtClean="0"/>
              <a:t>Thank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901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 Up 5 minutes 4/24/18 Tuesday </vt:lpstr>
      <vt:lpstr>Today Agenda</vt:lpstr>
      <vt:lpstr>PowerPoint Presentation</vt:lpstr>
      <vt:lpstr>Lesson Vocabulary  10 min</vt:lpstr>
      <vt:lpstr>Lesson Outline-Lesson 1: Forms of Energy </vt:lpstr>
      <vt:lpstr>C. Potential Energy—Stored Energy </vt:lpstr>
      <vt:lpstr>D. Energy and Work </vt:lpstr>
      <vt:lpstr>E. Other Forms of Energy </vt:lpstr>
      <vt:lpstr>Content Practice A-B 15 min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 minutes 4/24/18 Tuesday </dc:title>
  <dc:creator>ailbay</dc:creator>
  <cp:lastModifiedBy>TMSA</cp:lastModifiedBy>
  <cp:revision>8</cp:revision>
  <dcterms:created xsi:type="dcterms:W3CDTF">2006-08-16T00:00:00Z</dcterms:created>
  <dcterms:modified xsi:type="dcterms:W3CDTF">2018-04-24T15:36:54Z</dcterms:modified>
</cp:coreProperties>
</file>