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4080D20-3AF2-4084-B770-B503C8D5C954}">
          <p14:sldIdLst>
            <p14:sldId id="256"/>
            <p14:sldId id="257"/>
            <p14:sldId id="258"/>
            <p14:sldId id="262"/>
            <p14:sldId id="263"/>
            <p14:sldId id="264"/>
            <p14:sldId id="265"/>
            <p14:sldId id="266"/>
            <p14:sldId id="26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Newton's-Laws-of-Motion---rev---1---of---CK-12-Physical-Science-For-Middle-School_ch_v2_av9_s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physical-science/Newtons-First-Law-in-Physical-Science/lesson/Newtons-First-Law-MS-P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eview%20and%20Study%20Guide%20for%20Chapter%201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Warm Up 4-4-17 Tuesday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543800" cy="4191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How </a:t>
            </a:r>
            <a:r>
              <a:rPr lang="en-US" dirty="0"/>
              <a:t>long would it take to travel 50 km traveling </a:t>
            </a:r>
            <a:r>
              <a:rPr lang="en-US" dirty="0" smtClean="0"/>
              <a:t>at a </a:t>
            </a:r>
            <a:r>
              <a:rPr lang="en-US" dirty="0"/>
              <a:t>speed of 10 km/</a:t>
            </a:r>
            <a:r>
              <a:rPr lang="en-US" dirty="0" err="1"/>
              <a:t>hr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 hours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r>
              <a:rPr lang="en-US" dirty="0" smtClean="0"/>
              <a:t>2)</a:t>
            </a:r>
            <a:r>
              <a:rPr lang="en-US" dirty="0"/>
              <a:t> If a person walked at 2 m/s for 12 s he/she </a:t>
            </a:r>
            <a:r>
              <a:rPr lang="en-US" dirty="0" smtClean="0"/>
              <a:t>would travel </a:t>
            </a:r>
            <a:r>
              <a:rPr lang="en-US" dirty="0"/>
              <a:t>a distance </a:t>
            </a:r>
            <a:r>
              <a:rPr lang="en-US" dirty="0" smtClean="0"/>
              <a:t>of …..?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24 meter(m)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Newton 1</a:t>
            </a:r>
            <a:r>
              <a:rPr lang="en-US" baseline="30000" dirty="0" smtClean="0">
                <a:hlinkClick r:id="rId2" action="ppaction://hlinkfile"/>
              </a:rPr>
              <a:t>st</a:t>
            </a:r>
            <a:r>
              <a:rPr lang="en-US" dirty="0" smtClean="0">
                <a:hlinkClick r:id="rId2" action="ppaction://hlinkfile"/>
              </a:rPr>
              <a:t>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Article</a:t>
            </a:r>
          </a:p>
          <a:p>
            <a:r>
              <a:rPr lang="en-US" dirty="0" smtClean="0"/>
              <a:t>Classwork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</a:p>
          <a:p>
            <a:r>
              <a:rPr lang="en-US" dirty="0" smtClean="0"/>
              <a:t>2) Chapter 1 review (Forces)</a:t>
            </a:r>
          </a:p>
          <a:p>
            <a:r>
              <a:rPr lang="en-US" dirty="0" smtClean="0"/>
              <a:t>3) Newton’s Law of motion (First Law)</a:t>
            </a:r>
          </a:p>
          <a:p>
            <a:r>
              <a:rPr lang="en-US" dirty="0" smtClean="0"/>
              <a:t>4) Classwork </a:t>
            </a:r>
          </a:p>
          <a:p>
            <a:r>
              <a:rPr lang="en-US" dirty="0" smtClean="0"/>
              <a:t>5) Video </a:t>
            </a:r>
          </a:p>
          <a:p>
            <a:r>
              <a:rPr lang="en-US" dirty="0" smtClean="0"/>
              <a:t>6)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Chapter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Lesson 3: Forces</a:t>
            </a:r>
          </a:p>
          <a:p>
            <a:r>
              <a:rPr lang="en-US" dirty="0"/>
              <a:t>A. What is force?</a:t>
            </a:r>
          </a:p>
          <a:p>
            <a:r>
              <a:rPr lang="en-US" dirty="0"/>
              <a:t>1. A(n) </a:t>
            </a:r>
            <a:r>
              <a:rPr lang="en-US" u="sng" dirty="0"/>
              <a:t>force</a:t>
            </a:r>
            <a:r>
              <a:rPr lang="en-US" dirty="0"/>
              <a:t> is a push or a pull on an object.</a:t>
            </a:r>
          </a:p>
          <a:p>
            <a:r>
              <a:rPr lang="en-US" dirty="0"/>
              <a:t>a. Force has size and </a:t>
            </a:r>
            <a:r>
              <a:rPr lang="en-US" u="sng" dirty="0"/>
              <a:t>direction</a:t>
            </a:r>
            <a:r>
              <a:rPr lang="en-US" dirty="0"/>
              <a:t>.</a:t>
            </a:r>
          </a:p>
          <a:p>
            <a:r>
              <a:rPr lang="en-US" dirty="0"/>
              <a:t>b. The unit for force is the </a:t>
            </a:r>
            <a:r>
              <a:rPr lang="en-US" u="sng" dirty="0"/>
              <a:t>Newton (N).</a:t>
            </a:r>
          </a:p>
          <a:p>
            <a:r>
              <a:rPr lang="en-US" dirty="0"/>
              <a:t>2. A(n) </a:t>
            </a:r>
            <a:r>
              <a:rPr lang="en-US" u="sng" dirty="0"/>
              <a:t>contact</a:t>
            </a:r>
            <a:r>
              <a:rPr lang="en-US" dirty="0"/>
              <a:t> force is a push or a pull on an object by another object that </a:t>
            </a:r>
            <a:r>
              <a:rPr lang="en-US" dirty="0" smtClean="0"/>
              <a:t>is touching </a:t>
            </a:r>
            <a:r>
              <a:rPr lang="en-US" dirty="0"/>
              <a:t>it.</a:t>
            </a:r>
          </a:p>
          <a:p>
            <a:r>
              <a:rPr lang="en-US" dirty="0"/>
              <a:t>3. A(n) </a:t>
            </a:r>
            <a:r>
              <a:rPr lang="en-US" u="sng" dirty="0"/>
              <a:t>noncontact</a:t>
            </a:r>
            <a:r>
              <a:rPr lang="en-US" dirty="0"/>
              <a:t> force pushes or pulls an object without touching it.</a:t>
            </a:r>
          </a:p>
        </p:txBody>
      </p:sp>
    </p:spTree>
    <p:extLst>
      <p:ext uri="{BB962C8B-B14F-4D97-AF65-F5344CB8AC3E}">
        <p14:creationId xmlns:p14="http://schemas.microsoft.com/office/powerpoint/2010/main" val="32497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Gravity</a:t>
            </a:r>
            <a:br>
              <a:rPr lang="en-US" dirty="0"/>
            </a:br>
            <a:r>
              <a:rPr lang="en-US" dirty="0" smtClean="0"/>
              <a:t>B-Gravity—A </a:t>
            </a:r>
            <a:r>
              <a:rPr lang="en-US" dirty="0"/>
              <a:t>Noncontact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u="sng" dirty="0"/>
              <a:t>Gravity</a:t>
            </a:r>
            <a:r>
              <a:rPr lang="en-US" dirty="0"/>
              <a:t> is a noncontact force that every object exerts on every other object </a:t>
            </a:r>
            <a:r>
              <a:rPr lang="en-US" dirty="0" smtClean="0"/>
              <a:t>because of </a:t>
            </a:r>
            <a:r>
              <a:rPr lang="en-US" dirty="0"/>
              <a:t>its mass.</a:t>
            </a:r>
          </a:p>
          <a:p>
            <a:r>
              <a:rPr lang="en-US" b="1" dirty="0"/>
              <a:t>2. </a:t>
            </a:r>
            <a:r>
              <a:rPr lang="en-US" dirty="0"/>
              <a:t>Mass is the amount of </a:t>
            </a:r>
            <a:r>
              <a:rPr lang="en-US" u="sng" dirty="0"/>
              <a:t>matter </a:t>
            </a:r>
            <a:r>
              <a:rPr lang="en-US" dirty="0"/>
              <a:t>in an object.</a:t>
            </a:r>
          </a:p>
          <a:p>
            <a:r>
              <a:rPr lang="en-US" b="1" dirty="0"/>
              <a:t>3. </a:t>
            </a:r>
            <a:r>
              <a:rPr lang="en-US" dirty="0"/>
              <a:t>The size of a gravitational force between two objects depends on the </a:t>
            </a:r>
            <a:r>
              <a:rPr lang="en-US" u="sng" dirty="0"/>
              <a:t>mass</a:t>
            </a:r>
            <a:r>
              <a:rPr lang="en-US" dirty="0"/>
              <a:t> of </a:t>
            </a:r>
            <a:r>
              <a:rPr lang="en-US" dirty="0" smtClean="0"/>
              <a:t>the objects </a:t>
            </a:r>
            <a:r>
              <a:rPr lang="en-US" dirty="0"/>
              <a:t>and the </a:t>
            </a:r>
            <a:r>
              <a:rPr lang="en-US" u="sng" dirty="0"/>
              <a:t>distance</a:t>
            </a:r>
            <a:r>
              <a:rPr lang="en-US" dirty="0"/>
              <a:t> between them.</a:t>
            </a:r>
          </a:p>
          <a:p>
            <a:r>
              <a:rPr lang="en-US" b="1" dirty="0"/>
              <a:t>4. </a:t>
            </a:r>
            <a:r>
              <a:rPr lang="en-US" u="sng" dirty="0"/>
              <a:t>Weight </a:t>
            </a:r>
            <a:r>
              <a:rPr lang="en-US" dirty="0"/>
              <a:t>is the gravitational force acting on an object’s mass, so </a:t>
            </a:r>
            <a:r>
              <a:rPr lang="en-US" u="sng" dirty="0"/>
              <a:t>weight </a:t>
            </a:r>
            <a:r>
              <a:rPr lang="en-US" dirty="0" smtClean="0"/>
              <a:t>depends on </a:t>
            </a:r>
            <a:r>
              <a:rPr lang="en-US" dirty="0"/>
              <a:t>the masses of the objects and the distance between them.</a:t>
            </a:r>
          </a:p>
          <a:p>
            <a:r>
              <a:rPr lang="en-US" b="1" dirty="0"/>
              <a:t>5. </a:t>
            </a:r>
            <a:r>
              <a:rPr lang="en-US" dirty="0"/>
              <a:t>In the same place on Earth, an object with greater </a:t>
            </a:r>
            <a:r>
              <a:rPr lang="en-US" u="sng" dirty="0"/>
              <a:t>mass</a:t>
            </a:r>
            <a:r>
              <a:rPr lang="en-US" dirty="0"/>
              <a:t> has a greater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5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-Friction—A  Contact </a:t>
            </a:r>
            <a:r>
              <a:rPr lang="en-US" dirty="0"/>
              <a:t>Force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u="sng" dirty="0"/>
              <a:t>Friction</a:t>
            </a:r>
            <a:r>
              <a:rPr lang="en-US" dirty="0"/>
              <a:t> is a contact force that resists the motion of two surfaces that are </a:t>
            </a:r>
            <a:r>
              <a:rPr lang="en-US" u="sng" dirty="0"/>
              <a:t>touching.</a:t>
            </a:r>
          </a:p>
          <a:p>
            <a:r>
              <a:rPr lang="en-US" b="1" dirty="0"/>
              <a:t>2.</a:t>
            </a:r>
            <a:r>
              <a:rPr lang="en-US" b="1" u="sng" dirty="0"/>
              <a:t> </a:t>
            </a:r>
            <a:r>
              <a:rPr lang="en-US" u="sng" dirty="0"/>
              <a:t>Rough </a:t>
            </a:r>
            <a:r>
              <a:rPr lang="en-US" dirty="0"/>
              <a:t>surfaces usually produce more friction than smooth surfaces do.</a:t>
            </a:r>
          </a:p>
          <a:p>
            <a:r>
              <a:rPr lang="en-US" b="1" dirty="0"/>
              <a:t>3. </a:t>
            </a:r>
            <a:r>
              <a:rPr lang="en-US" dirty="0"/>
              <a:t>The direction of the force of friction is in the </a:t>
            </a:r>
            <a:r>
              <a:rPr lang="en-US" u="sng" dirty="0"/>
              <a:t>opposite</a:t>
            </a:r>
            <a:r>
              <a:rPr lang="en-US" dirty="0"/>
              <a:t> the direction of the </a:t>
            </a:r>
            <a:r>
              <a:rPr lang="en-US" dirty="0" smtClean="0"/>
              <a:t>motion of </a:t>
            </a:r>
            <a:r>
              <a:rPr lang="en-US" dirty="0"/>
              <a:t>the object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u="sng" dirty="0"/>
              <a:t>Air resistance </a:t>
            </a:r>
            <a:r>
              <a:rPr lang="en-US" dirty="0"/>
              <a:t>is the frictional force between air and an object moving through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Combining Forces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When more than one force acts on an object, the forces combine and act as </a:t>
            </a:r>
            <a:r>
              <a:rPr lang="en-US" u="sng" dirty="0"/>
              <a:t>one </a:t>
            </a:r>
            <a:r>
              <a:rPr lang="en-US" dirty="0"/>
              <a:t>force.</a:t>
            </a:r>
          </a:p>
          <a:p>
            <a:r>
              <a:rPr lang="en-US" b="1" dirty="0"/>
              <a:t>2. </a:t>
            </a:r>
            <a:r>
              <a:rPr lang="en-US" dirty="0"/>
              <a:t>The sum of all forces acting on an object is the </a:t>
            </a:r>
            <a:r>
              <a:rPr lang="en-US" u="sng" dirty="0"/>
              <a:t>net</a:t>
            </a:r>
            <a:r>
              <a:rPr lang="en-US" dirty="0"/>
              <a:t> force.</a:t>
            </a:r>
          </a:p>
          <a:p>
            <a:r>
              <a:rPr lang="en-US" b="1" dirty="0"/>
              <a:t>3. </a:t>
            </a:r>
            <a:r>
              <a:rPr lang="en-US" dirty="0"/>
              <a:t>If the net force acting on an object is zero, the forces are said to be </a:t>
            </a:r>
            <a:r>
              <a:rPr lang="en-US" u="sng" dirty="0"/>
              <a:t>balanced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If the net force acting on an object is not zero, the forces are said to be </a:t>
            </a:r>
            <a:r>
              <a:rPr lang="en-US" u="sng" dirty="0"/>
              <a:t>unbalanced.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664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E-Unbalanced </a:t>
            </a:r>
            <a:r>
              <a:rPr lang="en-US" dirty="0"/>
              <a:t>Forces and Acceleration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Unbalanced forces can change the </a:t>
            </a:r>
            <a:r>
              <a:rPr lang="en-US" u="sng" dirty="0"/>
              <a:t>speed</a:t>
            </a:r>
            <a:r>
              <a:rPr lang="en-US" dirty="0"/>
              <a:t> of the object or its </a:t>
            </a:r>
            <a:r>
              <a:rPr lang="en-US" u="sng" dirty="0"/>
              <a:t>direction</a:t>
            </a:r>
            <a:r>
              <a:rPr lang="en-US" dirty="0"/>
              <a:t> of motion.</a:t>
            </a:r>
          </a:p>
          <a:p>
            <a:r>
              <a:rPr lang="en-US" b="1" dirty="0"/>
              <a:t>2. </a:t>
            </a:r>
            <a:r>
              <a:rPr lang="en-US" dirty="0"/>
              <a:t>If unbalanced forces change the </a:t>
            </a:r>
            <a:r>
              <a:rPr lang="en-US" u="sng" dirty="0"/>
              <a:t>velocity</a:t>
            </a:r>
            <a:r>
              <a:rPr lang="en-US" dirty="0"/>
              <a:t> of an object, the object’s </a:t>
            </a:r>
            <a:r>
              <a:rPr lang="en-US" u="sng" dirty="0"/>
              <a:t>acceleration</a:t>
            </a:r>
            <a:r>
              <a:rPr lang="en-US" dirty="0"/>
              <a:t> also</a:t>
            </a:r>
          </a:p>
          <a:p>
            <a:r>
              <a:rPr lang="en-US" dirty="0"/>
              <a:t>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2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F-Balanced </a:t>
            </a:r>
            <a:r>
              <a:rPr lang="en-US" dirty="0"/>
              <a:t>Forces and Constant Motion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When </a:t>
            </a:r>
            <a:r>
              <a:rPr lang="en-US" u="sng" dirty="0"/>
              <a:t>balanced</a:t>
            </a:r>
            <a:r>
              <a:rPr lang="en-US" dirty="0"/>
              <a:t> forces act on an object at rest, the object remains at rest.</a:t>
            </a:r>
          </a:p>
          <a:p>
            <a:r>
              <a:rPr lang="en-US" b="1" dirty="0"/>
              <a:t>2. </a:t>
            </a:r>
            <a:r>
              <a:rPr lang="en-US" dirty="0"/>
              <a:t>When balanced forces act on an object in motion, the object moves at a constant</a:t>
            </a:r>
          </a:p>
          <a:p>
            <a:r>
              <a:rPr lang="en-US" u="sng" dirty="0"/>
              <a:t>velocity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G. </a:t>
            </a:r>
            <a:r>
              <a:rPr lang="en-US" dirty="0"/>
              <a:t>Forces and Newton’s Laws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Newton’s </a:t>
            </a:r>
            <a:r>
              <a:rPr lang="en-US" u="sng" dirty="0"/>
              <a:t>first </a:t>
            </a:r>
            <a:r>
              <a:rPr lang="en-US" dirty="0"/>
              <a:t>law of motion states that if forces acting on an object are </a:t>
            </a:r>
            <a:r>
              <a:rPr lang="en-US" dirty="0" smtClean="0"/>
              <a:t>balanced, the </a:t>
            </a:r>
            <a:r>
              <a:rPr lang="en-US" dirty="0"/>
              <a:t>velocity of the object does not change.</a:t>
            </a:r>
          </a:p>
          <a:p>
            <a:r>
              <a:rPr lang="en-US" b="1" dirty="0"/>
              <a:t>a. </a:t>
            </a:r>
            <a:r>
              <a:rPr lang="en-US" dirty="0"/>
              <a:t>Newton’s first law is sometimes called the law of </a:t>
            </a:r>
            <a:r>
              <a:rPr lang="en-US" u="sng" dirty="0"/>
              <a:t>inertia.</a:t>
            </a:r>
          </a:p>
          <a:p>
            <a:r>
              <a:rPr lang="en-US" b="1" dirty="0"/>
              <a:t>b. </a:t>
            </a:r>
            <a:r>
              <a:rPr lang="en-US" dirty="0"/>
              <a:t>Inertia is the tendency of an object to </a:t>
            </a:r>
            <a:r>
              <a:rPr lang="en-US" u="sng" dirty="0"/>
              <a:t>resist</a:t>
            </a:r>
            <a:r>
              <a:rPr lang="en-US" dirty="0"/>
              <a:t> a change in its </a:t>
            </a:r>
            <a:r>
              <a:rPr lang="en-US" u="sng" dirty="0"/>
              <a:t>motion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Newton’s </a:t>
            </a:r>
            <a:r>
              <a:rPr lang="en-US" u="sng" dirty="0"/>
              <a:t>second</a:t>
            </a:r>
            <a:r>
              <a:rPr lang="en-US" dirty="0"/>
              <a:t> law states that the acceleration of an object is </a:t>
            </a:r>
            <a:r>
              <a:rPr lang="en-US" u="sng" dirty="0"/>
              <a:t>equal </a:t>
            </a:r>
            <a:r>
              <a:rPr lang="en-US" dirty="0"/>
              <a:t>to the </a:t>
            </a:r>
            <a:r>
              <a:rPr lang="en-US" dirty="0" smtClean="0"/>
              <a:t>net force </a:t>
            </a:r>
            <a:r>
              <a:rPr lang="en-US" dirty="0"/>
              <a:t>exerted on the object divided by the object’s </a:t>
            </a:r>
            <a:r>
              <a:rPr lang="en-US" u="sng" dirty="0"/>
              <a:t>mass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Newton’s </a:t>
            </a:r>
            <a:r>
              <a:rPr lang="en-US" u="sng" dirty="0"/>
              <a:t>third</a:t>
            </a:r>
            <a:r>
              <a:rPr lang="en-US" dirty="0"/>
              <a:t> law says that for every action, there is an equal and opposite </a:t>
            </a:r>
            <a:r>
              <a:rPr lang="en-US" u="sng" dirty="0"/>
              <a:t>reaction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4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623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4-4-17 Tuesday 5 minutes </vt:lpstr>
      <vt:lpstr>Today Agenda</vt:lpstr>
      <vt:lpstr>Chapter Review </vt:lpstr>
      <vt:lpstr>Gravity B-Gravity—A Noncontact Force</vt:lpstr>
      <vt:lpstr>C-Friction—A  Contact Force </vt:lpstr>
      <vt:lpstr>D. Combining Forces </vt:lpstr>
      <vt:lpstr>E-Unbalanced Forces and Acceleration </vt:lpstr>
      <vt:lpstr> F-Balanced Forces and Constant Motion </vt:lpstr>
      <vt:lpstr>G. Forces and Newton’s Laws of Motion</vt:lpstr>
      <vt:lpstr>Newton 1st law </vt:lpstr>
      <vt:lpstr>Video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4-4-17 Tuesday 5 minutes </dc:title>
  <dc:creator>TMSA</dc:creator>
  <cp:lastModifiedBy>TMSA</cp:lastModifiedBy>
  <cp:revision>6</cp:revision>
  <dcterms:created xsi:type="dcterms:W3CDTF">2006-08-16T00:00:00Z</dcterms:created>
  <dcterms:modified xsi:type="dcterms:W3CDTF">2017-04-04T13:18:04Z</dcterms:modified>
</cp:coreProperties>
</file>