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technology/simplemachines/inclinedplane/" TargetMode="External"/><Relationship Id="rId2" Type="http://schemas.openxmlformats.org/officeDocument/2006/relationships/hyperlink" Target="https://www.brainpop.com/technology/simplemachines/wheelandax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pop.com/technology/simplemachines/pulley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A machine is any device that makes doing</a:t>
            </a:r>
          </a:p>
          <a:p>
            <a:pPr marL="0" indent="0">
              <a:buNone/>
            </a:pPr>
            <a:r>
              <a:rPr lang="en-US" dirty="0"/>
              <a:t>work easier.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work that occurs as a result of input </a:t>
            </a:r>
            <a:r>
              <a:rPr lang="en-US" dirty="0" smtClean="0"/>
              <a:t>force is </a:t>
            </a:r>
            <a:r>
              <a:rPr lang="en-US" dirty="0"/>
              <a:t>called input work.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 smtClean="0"/>
              <a:t>In </a:t>
            </a:r>
            <a:r>
              <a:rPr lang="en-US" dirty="0"/>
              <a:t>this case, the output force of the</a:t>
            </a:r>
          </a:p>
          <a:p>
            <a:pPr marL="0" indent="0">
              <a:buNone/>
            </a:pPr>
            <a:r>
              <a:rPr lang="en-US" dirty="0"/>
              <a:t>screwdriver is greater than the input force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en-US" dirty="0"/>
              <a:t> No; the efficiency can never be 100 percent.</a:t>
            </a:r>
          </a:p>
        </p:txBody>
      </p:sp>
    </p:spTree>
    <p:extLst>
      <p:ext uri="{BB962C8B-B14F-4D97-AF65-F5344CB8AC3E}">
        <p14:creationId xmlns:p14="http://schemas.microsoft.com/office/powerpoint/2010/main" val="2735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E. </a:t>
            </a:r>
            <a:r>
              <a:rPr lang="en-US" dirty="0"/>
              <a:t>What is a compound machine?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Two or more simple machines that operate together form a(n) </a:t>
            </a:r>
            <a:r>
              <a:rPr lang="en-US" b="1" u="sng" dirty="0"/>
              <a:t>compound</a:t>
            </a:r>
            <a:r>
              <a:rPr lang="en-US" dirty="0"/>
              <a:t> machine.</a:t>
            </a:r>
          </a:p>
          <a:p>
            <a:r>
              <a:rPr lang="en-US" b="1" dirty="0"/>
              <a:t>2. </a:t>
            </a:r>
            <a:r>
              <a:rPr lang="en-US" dirty="0"/>
              <a:t>A(n) </a:t>
            </a:r>
            <a:r>
              <a:rPr lang="en-US" b="1" u="sng" dirty="0"/>
              <a:t>gear</a:t>
            </a:r>
            <a:r>
              <a:rPr lang="en-US" dirty="0"/>
              <a:t> is a wheel and axle that has teeth around the wheel.</a:t>
            </a:r>
          </a:p>
          <a:p>
            <a:r>
              <a:rPr lang="en-US" b="1" dirty="0"/>
              <a:t>3. </a:t>
            </a:r>
            <a:r>
              <a:rPr lang="en-US" dirty="0"/>
              <a:t>When the teeth of two or more gears </a:t>
            </a:r>
            <a:r>
              <a:rPr lang="en-US" b="1" u="sng" dirty="0"/>
              <a:t>interlock</a:t>
            </a:r>
            <a:r>
              <a:rPr lang="en-US" dirty="0"/>
              <a:t>, the turning of one gear makes </a:t>
            </a:r>
            <a:r>
              <a:rPr lang="en-US" dirty="0" smtClean="0"/>
              <a:t>the other(s</a:t>
            </a:r>
            <a:r>
              <a:rPr lang="en-US" dirty="0"/>
              <a:t>) turn.</a:t>
            </a:r>
          </a:p>
          <a:p>
            <a:r>
              <a:rPr lang="en-US" b="1" dirty="0"/>
              <a:t>4. </a:t>
            </a:r>
            <a:r>
              <a:rPr lang="en-US" dirty="0"/>
              <a:t>The speed and force of gears </a:t>
            </a:r>
            <a:r>
              <a:rPr lang="en-US" b="1" dirty="0"/>
              <a:t>is affected </a:t>
            </a:r>
            <a:r>
              <a:rPr lang="en-US" dirty="0"/>
              <a:t>by the </a:t>
            </a:r>
            <a:r>
              <a:rPr lang="en-US" b="1" u="sng" dirty="0"/>
              <a:t>size</a:t>
            </a:r>
            <a:r>
              <a:rPr lang="en-US" dirty="0"/>
              <a:t> of the gears.</a:t>
            </a:r>
          </a:p>
          <a:p>
            <a:r>
              <a:rPr lang="en-US" b="1" dirty="0"/>
              <a:t>5. </a:t>
            </a:r>
            <a:r>
              <a:rPr lang="en-US" dirty="0"/>
              <a:t>The efficiency of a compound machine is determined by </a:t>
            </a:r>
            <a:r>
              <a:rPr lang="en-US" b="1" u="sng" dirty="0"/>
              <a:t>multiplying</a:t>
            </a:r>
            <a:r>
              <a:rPr lang="en-US" dirty="0"/>
              <a:t> the </a:t>
            </a:r>
            <a:r>
              <a:rPr lang="en-US" dirty="0" smtClean="0"/>
              <a:t>efficiency of </a:t>
            </a:r>
            <a:r>
              <a:rPr lang="en-US" dirty="0"/>
              <a:t>each component machine together.</a:t>
            </a:r>
          </a:p>
        </p:txBody>
      </p:sp>
    </p:spTree>
    <p:extLst>
      <p:ext uri="{BB962C8B-B14F-4D97-AF65-F5344CB8AC3E}">
        <p14:creationId xmlns:p14="http://schemas.microsoft.com/office/powerpoint/2010/main" val="13036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Guided Practice- Content Practice A-B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Content Practice A (page 53)</a:t>
            </a:r>
          </a:p>
          <a:p>
            <a:r>
              <a:rPr lang="en-US" b="1" dirty="0"/>
              <a:t>1. </a:t>
            </a:r>
            <a:r>
              <a:rPr lang="en-US" dirty="0"/>
              <a:t>F</a:t>
            </a:r>
          </a:p>
          <a:p>
            <a:r>
              <a:rPr lang="en-US" b="1" dirty="0"/>
              <a:t>2. </a:t>
            </a:r>
            <a:r>
              <a:rPr lang="en-US" dirty="0"/>
              <a:t>F</a:t>
            </a:r>
          </a:p>
          <a:p>
            <a:r>
              <a:rPr lang="en-US" b="1" dirty="0"/>
              <a:t>3. </a:t>
            </a:r>
            <a:r>
              <a:rPr lang="en-US" dirty="0"/>
              <a:t>F</a:t>
            </a:r>
          </a:p>
          <a:p>
            <a:r>
              <a:rPr lang="en-US" b="1" dirty="0"/>
              <a:t>4. </a:t>
            </a:r>
            <a:r>
              <a:rPr lang="en-US" dirty="0"/>
              <a:t>F</a:t>
            </a:r>
          </a:p>
          <a:p>
            <a:r>
              <a:rPr lang="en-US" b="1" dirty="0"/>
              <a:t>5. </a:t>
            </a:r>
            <a:r>
              <a:rPr lang="en-US" dirty="0"/>
              <a:t>T</a:t>
            </a:r>
          </a:p>
          <a:p>
            <a:r>
              <a:rPr lang="en-US" b="1" dirty="0"/>
              <a:t>6. </a:t>
            </a:r>
            <a:r>
              <a:rPr lang="en-US" dirty="0"/>
              <a:t>F</a:t>
            </a:r>
          </a:p>
          <a:p>
            <a:r>
              <a:rPr lang="en-US" b="1" dirty="0"/>
              <a:t>7. </a:t>
            </a:r>
            <a:r>
              <a:rPr lang="en-US" dirty="0"/>
              <a:t>T</a:t>
            </a:r>
          </a:p>
          <a:p>
            <a:r>
              <a:rPr lang="en-US" b="1" dirty="0"/>
              <a:t>8. </a:t>
            </a:r>
            <a:r>
              <a:rPr lang="en-US" dirty="0"/>
              <a:t>T</a:t>
            </a:r>
          </a:p>
          <a:p>
            <a:r>
              <a:rPr lang="en-US" b="1" dirty="0"/>
              <a:t>9. </a:t>
            </a:r>
            <a:r>
              <a:rPr lang="en-US" dirty="0"/>
              <a:t>T</a:t>
            </a:r>
          </a:p>
          <a:p>
            <a:r>
              <a:rPr lang="en-US" b="1" dirty="0"/>
              <a:t>10. </a:t>
            </a:r>
            <a:r>
              <a:rPr lang="en-US" dirty="0" smtClean="0"/>
              <a:t>T</a:t>
            </a:r>
          </a:p>
          <a:p>
            <a:r>
              <a:rPr lang="en-US" b="1" dirty="0"/>
              <a:t>11. </a:t>
            </a:r>
            <a:r>
              <a:rPr lang="en-US" dirty="0"/>
              <a:t>F</a:t>
            </a:r>
          </a:p>
          <a:p>
            <a:r>
              <a:rPr lang="en-US" b="1" dirty="0"/>
              <a:t>12. </a:t>
            </a:r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111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B (page 54)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simple machine is a device that has just </a:t>
            </a:r>
            <a:r>
              <a:rPr lang="en-US" dirty="0" smtClean="0"/>
              <a:t>one or </a:t>
            </a:r>
            <a:r>
              <a:rPr lang="en-US" dirty="0"/>
              <a:t>two parts and that does work with </a:t>
            </a:r>
            <a:r>
              <a:rPr lang="en-US" dirty="0" smtClean="0"/>
              <a:t>only one </a:t>
            </a:r>
            <a:r>
              <a:rPr lang="en-US" dirty="0"/>
              <a:t>movement. The six simple machines </a:t>
            </a:r>
            <a:r>
              <a:rPr lang="en-US" dirty="0" smtClean="0"/>
              <a:t>are the </a:t>
            </a:r>
            <a:r>
              <a:rPr lang="en-US" dirty="0"/>
              <a:t>lever, the wheel and axle, the </a:t>
            </a:r>
            <a:r>
              <a:rPr lang="en-US" dirty="0" smtClean="0"/>
              <a:t>inclined plane</a:t>
            </a:r>
            <a:r>
              <a:rPr lang="en-US" dirty="0"/>
              <a:t>, the wedge, the screw, and the pulley.</a:t>
            </a:r>
          </a:p>
          <a:p>
            <a:r>
              <a:rPr lang="en-US" b="1" dirty="0"/>
              <a:t>2. </a:t>
            </a:r>
            <a:r>
              <a:rPr lang="en-US" dirty="0"/>
              <a:t>where the input and output forces are </a:t>
            </a:r>
            <a:r>
              <a:rPr lang="en-US" dirty="0" smtClean="0"/>
              <a:t>located in </a:t>
            </a:r>
            <a:r>
              <a:rPr lang="en-US" dirty="0"/>
              <a:t>relation to the fulcrum</a:t>
            </a:r>
          </a:p>
          <a:p>
            <a:r>
              <a:rPr lang="en-US" b="1" dirty="0"/>
              <a:t>3. </a:t>
            </a:r>
            <a:r>
              <a:rPr lang="en-US" dirty="0"/>
              <a:t>The 6-m ramp provides an MA that is 1.5 </a:t>
            </a:r>
            <a:r>
              <a:rPr lang="en-US" dirty="0" smtClean="0"/>
              <a:t>times greater </a:t>
            </a:r>
            <a:r>
              <a:rPr lang="en-US" dirty="0"/>
              <a:t>than the 4-m ramp.</a:t>
            </a:r>
          </a:p>
          <a:p>
            <a:r>
              <a:rPr lang="en-US" b="1" dirty="0"/>
              <a:t>4. </a:t>
            </a:r>
            <a:r>
              <a:rPr lang="en-US" dirty="0"/>
              <a:t>a machine containing two or more </a:t>
            </a:r>
            <a:r>
              <a:rPr lang="en-US" dirty="0" smtClean="0"/>
              <a:t>simple machines </a:t>
            </a:r>
            <a:r>
              <a:rPr lang="en-US" dirty="0"/>
              <a:t>working together</a:t>
            </a:r>
          </a:p>
          <a:p>
            <a:r>
              <a:rPr lang="en-US" b="1" dirty="0"/>
              <a:t>5. </a:t>
            </a:r>
            <a:r>
              <a:rPr lang="en-US" dirty="0"/>
              <a:t>It is reduced.</a:t>
            </a:r>
          </a:p>
          <a:p>
            <a:r>
              <a:rPr lang="en-US" b="1" dirty="0"/>
              <a:t>6. </a:t>
            </a:r>
            <a:r>
              <a:rPr lang="en-US" dirty="0"/>
              <a:t>by multiplying the efficiencies of each </a:t>
            </a:r>
            <a:r>
              <a:rPr lang="en-US" dirty="0" smtClean="0"/>
              <a:t>simple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3 video/3 </a:t>
            </a:r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https://www.brainpop.com/technology/simplemachines/wheelandaxle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(1;43)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://www.brainpop.com/technology/simplemachines/inclinedplane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(</a:t>
            </a:r>
          </a:p>
          <a:p>
            <a:r>
              <a:rPr lang="en-US" dirty="0">
                <a:hlinkClick r:id="rId4"/>
              </a:rPr>
              <a:t>https://www.brainpop.com/technology/simplemachines/pulley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7651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5 minutes 5/10/18 Thursday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64" y="1333500"/>
            <a:ext cx="84201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2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1.The </a:t>
            </a:r>
            <a:r>
              <a:rPr lang="en-US" dirty="0"/>
              <a:t>crew uses a pulley to hoist the sail. The </a:t>
            </a:r>
            <a:r>
              <a:rPr lang="en-US" dirty="0" smtClean="0"/>
              <a:t>wheel of </a:t>
            </a:r>
            <a:r>
              <a:rPr lang="en-US" dirty="0"/>
              <a:t>the pulley is mounted at the top of the </a:t>
            </a:r>
            <a:r>
              <a:rPr lang="en-US" dirty="0" smtClean="0"/>
              <a:t>mast, and </a:t>
            </a:r>
            <a:r>
              <a:rPr lang="en-US" dirty="0"/>
              <a:t>one end of the rope is connected to the sail.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dirty="0"/>
              <a:t>The tiller is connected to a board called the </a:t>
            </a:r>
            <a:r>
              <a:rPr lang="en-US" dirty="0" smtClean="0"/>
              <a:t>rudder that </a:t>
            </a:r>
            <a:r>
              <a:rPr lang="en-US" dirty="0"/>
              <a:t>extends into the water. As the man moves </a:t>
            </a:r>
            <a:r>
              <a:rPr lang="en-US" dirty="0" smtClean="0"/>
              <a:t>the tiller </a:t>
            </a:r>
            <a:r>
              <a:rPr lang="en-US" dirty="0"/>
              <a:t>to the left or right, the rudder moves as </a:t>
            </a:r>
            <a:r>
              <a:rPr lang="en-US" dirty="0" smtClean="0"/>
              <a:t>well. The </a:t>
            </a:r>
            <a:r>
              <a:rPr lang="en-US" dirty="0"/>
              <a:t>force of the water on the rudder helps </a:t>
            </a:r>
            <a:r>
              <a:rPr lang="en-US" dirty="0" smtClean="0"/>
              <a:t>steer the </a:t>
            </a:r>
            <a:r>
              <a:rPr lang="en-US" dirty="0"/>
              <a:t>boat.</a:t>
            </a:r>
          </a:p>
        </p:txBody>
      </p:sp>
    </p:spTree>
    <p:extLst>
      <p:ext uri="{BB962C8B-B14F-4D97-AF65-F5344CB8AC3E}">
        <p14:creationId xmlns:p14="http://schemas.microsoft.com/office/powerpoint/2010/main" val="28569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Vocabulary 5 minutes</a:t>
            </a:r>
          </a:p>
          <a:p>
            <a:r>
              <a:rPr lang="en-US" dirty="0" smtClean="0"/>
              <a:t>3) Lesson Outline 10 minutes</a:t>
            </a:r>
          </a:p>
          <a:p>
            <a:r>
              <a:rPr lang="en-US" dirty="0" smtClean="0"/>
              <a:t>4) Content Practice- Guided Practice 10 min</a:t>
            </a:r>
          </a:p>
          <a:p>
            <a:r>
              <a:rPr lang="en-US" sz="2800" dirty="0" smtClean="0"/>
              <a:t>5) Brain Pop Simple Machine and Video 17 min</a:t>
            </a:r>
          </a:p>
          <a:p>
            <a:r>
              <a:rPr lang="en-US" dirty="0" smtClean="0"/>
              <a:t>6) No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fulcrum </a:t>
            </a:r>
            <a:r>
              <a:rPr lang="en-US" dirty="0"/>
              <a:t>point about which a </a:t>
            </a:r>
            <a:r>
              <a:rPr lang="en-US" dirty="0" smtClean="0"/>
              <a:t>lever pivots</a:t>
            </a:r>
            <a:r>
              <a:rPr lang="en-US" dirty="0"/>
              <a:t>, or rotates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inclined plane </a:t>
            </a:r>
            <a:r>
              <a:rPr lang="en-US" dirty="0"/>
              <a:t>flat, sloped surface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lever </a:t>
            </a:r>
            <a:r>
              <a:rPr lang="en-US" dirty="0"/>
              <a:t>made up of a bar that </a:t>
            </a:r>
            <a:r>
              <a:rPr lang="en-US" dirty="0" smtClean="0"/>
              <a:t>pivots about </a:t>
            </a:r>
            <a:r>
              <a:rPr lang="en-US" dirty="0"/>
              <a:t>a fixed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pulley </a:t>
            </a:r>
            <a:r>
              <a:rPr lang="en-US" dirty="0"/>
              <a:t>grooved wheel with a rope </a:t>
            </a:r>
            <a:r>
              <a:rPr lang="en-US" dirty="0" smtClean="0"/>
              <a:t>or cable </a:t>
            </a:r>
            <a:r>
              <a:rPr lang="en-US" dirty="0"/>
              <a:t>wrapped around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screw </a:t>
            </a:r>
            <a:r>
              <a:rPr lang="en-US" dirty="0"/>
              <a:t>inclined plane wrapped </a:t>
            </a:r>
            <a:r>
              <a:rPr lang="en-US" dirty="0" smtClean="0"/>
              <a:t>around a </a:t>
            </a:r>
            <a:r>
              <a:rPr lang="en-US" dirty="0"/>
              <a:t>cylinder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simple machine </a:t>
            </a:r>
            <a:r>
              <a:rPr lang="en-US" dirty="0"/>
              <a:t>a machine that </a:t>
            </a:r>
            <a:r>
              <a:rPr lang="en-US" dirty="0" smtClean="0"/>
              <a:t>does work </a:t>
            </a:r>
            <a:r>
              <a:rPr lang="en-US" dirty="0"/>
              <a:t>using only </a:t>
            </a:r>
            <a:r>
              <a:rPr lang="en-US" dirty="0" smtClean="0"/>
              <a:t>on movement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wedge </a:t>
            </a:r>
            <a:r>
              <a:rPr lang="en-US" dirty="0"/>
              <a:t>sloped surface that moves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wheel and axle </a:t>
            </a:r>
            <a:r>
              <a:rPr lang="en-US" dirty="0"/>
              <a:t>made up of a </a:t>
            </a:r>
            <a:r>
              <a:rPr lang="en-US" dirty="0" smtClean="0"/>
              <a:t>shaft, or </a:t>
            </a:r>
            <a:r>
              <a:rPr lang="en-US" dirty="0"/>
              <a:t>axle, attached to the </a:t>
            </a:r>
            <a:r>
              <a:rPr lang="en-US" dirty="0" smtClean="0"/>
              <a:t>center of </a:t>
            </a:r>
            <a:r>
              <a:rPr lang="en-US" dirty="0"/>
              <a:t>a wheel such that both </a:t>
            </a:r>
            <a:r>
              <a:rPr lang="en-US" dirty="0" smtClean="0"/>
              <a:t>rotate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3: Simple Machines</a:t>
            </a:r>
            <a:br>
              <a:rPr lang="en-US" b="1" dirty="0"/>
            </a:br>
            <a:r>
              <a:rPr lang="en-US" b="1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A. What is a simple machine?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A(n) </a:t>
            </a:r>
            <a:r>
              <a:rPr lang="en-US" b="1" u="sng" dirty="0"/>
              <a:t>simple machine</a:t>
            </a:r>
            <a:r>
              <a:rPr lang="en-US" dirty="0"/>
              <a:t> is a machine that does work using only one movement.</a:t>
            </a:r>
          </a:p>
          <a:p>
            <a:r>
              <a:rPr lang="en-US" b="1" dirty="0"/>
              <a:t>2. </a:t>
            </a:r>
            <a:r>
              <a:rPr lang="en-US" dirty="0"/>
              <a:t>These machines do work in a(n) </a:t>
            </a:r>
            <a:r>
              <a:rPr lang="en-US" b="1" u="sng" dirty="0"/>
              <a:t>single</a:t>
            </a:r>
            <a:r>
              <a:rPr lang="en-US" dirty="0"/>
              <a:t> motion.</a:t>
            </a:r>
          </a:p>
          <a:p>
            <a:r>
              <a:rPr lang="en-US" b="1" dirty="0"/>
              <a:t>B. Levers</a:t>
            </a:r>
          </a:p>
          <a:p>
            <a:r>
              <a:rPr lang="en-US" b="1" dirty="0"/>
              <a:t>1. </a:t>
            </a:r>
            <a:r>
              <a:rPr lang="en-US" dirty="0"/>
              <a:t>A(n) </a:t>
            </a:r>
            <a:r>
              <a:rPr lang="en-US" b="1" u="sng" dirty="0"/>
              <a:t>lever</a:t>
            </a:r>
            <a:r>
              <a:rPr lang="en-US" dirty="0"/>
              <a:t> is a simple machine made of a bar that pivots or rotates about a </a:t>
            </a:r>
            <a:r>
              <a:rPr lang="en-US" dirty="0" smtClean="0"/>
              <a:t>fixed point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The point that a lever pivots on is called a(n) </a:t>
            </a:r>
            <a:r>
              <a:rPr lang="en-US" b="1" u="sng" dirty="0"/>
              <a:t>fulcrum</a:t>
            </a:r>
            <a:r>
              <a:rPr lang="en-US" dirty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The distance from the fulcrum to the input force is the </a:t>
            </a:r>
            <a:r>
              <a:rPr lang="en-US" b="1" u="sng" dirty="0"/>
              <a:t>input arm</a:t>
            </a:r>
            <a:r>
              <a:rPr lang="en-US" dirty="0"/>
              <a:t>; the </a:t>
            </a:r>
            <a:r>
              <a:rPr lang="en-US" dirty="0" smtClean="0"/>
              <a:t>distance from </a:t>
            </a:r>
            <a:r>
              <a:rPr lang="en-US" dirty="0"/>
              <a:t>the fulcrum to the output force is the </a:t>
            </a:r>
            <a:r>
              <a:rPr lang="en-US" b="1" u="sng" dirty="0"/>
              <a:t>output arm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With a first-class lever, the fulcrum is </a:t>
            </a:r>
            <a:r>
              <a:rPr lang="en-US" b="1" u="sng" dirty="0"/>
              <a:t>between</a:t>
            </a:r>
            <a:r>
              <a:rPr lang="en-US" dirty="0"/>
              <a:t> the input force and </a:t>
            </a:r>
            <a:r>
              <a:rPr lang="en-US" dirty="0" smtClean="0"/>
              <a:t>the output </a:t>
            </a:r>
            <a:r>
              <a:rPr lang="en-US" dirty="0"/>
              <a:t>force.</a:t>
            </a:r>
          </a:p>
          <a:p>
            <a:r>
              <a:rPr lang="en-US" b="1" dirty="0"/>
              <a:t>5. </a:t>
            </a:r>
            <a:r>
              <a:rPr lang="en-US" dirty="0"/>
              <a:t>With a second-class lever, the </a:t>
            </a:r>
            <a:r>
              <a:rPr lang="en-US" b="1" u="sng" dirty="0"/>
              <a:t>output</a:t>
            </a:r>
            <a:r>
              <a:rPr lang="en-US" dirty="0"/>
              <a:t> force is between the </a:t>
            </a:r>
            <a:r>
              <a:rPr lang="en-US" b="1" u="sng" dirty="0"/>
              <a:t>input</a:t>
            </a:r>
            <a:r>
              <a:rPr lang="en-US" dirty="0"/>
              <a:t> force and </a:t>
            </a:r>
            <a:r>
              <a:rPr lang="en-US" dirty="0" smtClean="0"/>
              <a:t>the fulcrum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8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A. What is a simple machine?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6. </a:t>
            </a:r>
            <a:r>
              <a:rPr lang="en-US" dirty="0"/>
              <a:t>With a third-class lever, the </a:t>
            </a:r>
            <a:r>
              <a:rPr lang="en-US" b="1" u="sng" dirty="0"/>
              <a:t>input</a:t>
            </a:r>
            <a:r>
              <a:rPr lang="en-US" dirty="0"/>
              <a:t> force is between the </a:t>
            </a:r>
            <a:r>
              <a:rPr lang="en-US" b="1" u="sng" dirty="0"/>
              <a:t>output</a:t>
            </a:r>
            <a:r>
              <a:rPr lang="en-US" dirty="0"/>
              <a:t> force and </a:t>
            </a:r>
            <a:r>
              <a:rPr lang="en-US" dirty="0" smtClean="0"/>
              <a:t>the fulcrum</a:t>
            </a:r>
            <a:r>
              <a:rPr lang="en-US" dirty="0"/>
              <a:t>.</a:t>
            </a:r>
          </a:p>
          <a:p>
            <a:r>
              <a:rPr lang="en-US" b="1" dirty="0"/>
              <a:t>7. </a:t>
            </a:r>
            <a:r>
              <a:rPr lang="en-US" dirty="0"/>
              <a:t>The ideal </a:t>
            </a:r>
            <a:r>
              <a:rPr lang="en-US" b="1" u="sng" dirty="0"/>
              <a:t>mechanical advantage </a:t>
            </a:r>
            <a:r>
              <a:rPr lang="en-US" dirty="0"/>
              <a:t>of a lever equals the length of the input </a:t>
            </a:r>
            <a:r>
              <a:rPr lang="en-US" dirty="0" smtClean="0"/>
              <a:t>arm divided </a:t>
            </a:r>
            <a:r>
              <a:rPr lang="en-US" dirty="0"/>
              <a:t>by the length of the output arm.</a:t>
            </a:r>
          </a:p>
          <a:p>
            <a:r>
              <a:rPr lang="en-US" b="1" dirty="0"/>
              <a:t>a. </a:t>
            </a:r>
            <a:r>
              <a:rPr lang="en-US" dirty="0"/>
              <a:t>The mechanical advantage of a(n) </a:t>
            </a:r>
            <a:r>
              <a:rPr lang="en-US" b="1" u="sng" dirty="0"/>
              <a:t>first</a:t>
            </a:r>
            <a:r>
              <a:rPr lang="en-US" dirty="0"/>
              <a:t>-class lever can vary, depending on </a:t>
            </a:r>
            <a:r>
              <a:rPr lang="en-US" dirty="0" smtClean="0"/>
              <a:t>the location </a:t>
            </a:r>
            <a:r>
              <a:rPr lang="en-US" dirty="0"/>
              <a:t>of the fulcrum.</a:t>
            </a:r>
          </a:p>
          <a:p>
            <a:r>
              <a:rPr lang="en-US" b="1" dirty="0"/>
              <a:t>b. </a:t>
            </a:r>
            <a:r>
              <a:rPr lang="en-US" dirty="0"/>
              <a:t>In a second-class lever, the </a:t>
            </a:r>
            <a:r>
              <a:rPr lang="en-US" b="1" u="sng" dirty="0"/>
              <a:t>input</a:t>
            </a:r>
            <a:r>
              <a:rPr lang="en-US" dirty="0"/>
              <a:t> arm is always longer than the </a:t>
            </a:r>
            <a:r>
              <a:rPr lang="en-US" b="1" u="sng" dirty="0"/>
              <a:t>output</a:t>
            </a:r>
            <a:r>
              <a:rPr lang="en-US" dirty="0"/>
              <a:t> </a:t>
            </a:r>
            <a:r>
              <a:rPr lang="en-US" dirty="0" smtClean="0"/>
              <a:t>arm; therefore </a:t>
            </a:r>
            <a:r>
              <a:rPr lang="en-US" dirty="0"/>
              <a:t>the mechanical advantage is always greater than 1.</a:t>
            </a:r>
          </a:p>
          <a:p>
            <a:r>
              <a:rPr lang="en-US" b="1" dirty="0"/>
              <a:t>c. </a:t>
            </a:r>
            <a:r>
              <a:rPr lang="en-US" dirty="0"/>
              <a:t>In a third-class lever, the </a:t>
            </a:r>
            <a:r>
              <a:rPr lang="en-US" b="1" u="sng" dirty="0"/>
              <a:t>input</a:t>
            </a:r>
            <a:r>
              <a:rPr lang="en-US" dirty="0"/>
              <a:t> arm is always shorter than the </a:t>
            </a:r>
            <a:r>
              <a:rPr lang="en-US" b="1" u="sng" dirty="0"/>
              <a:t>output</a:t>
            </a:r>
            <a:r>
              <a:rPr lang="en-US" dirty="0"/>
              <a:t> </a:t>
            </a:r>
            <a:r>
              <a:rPr lang="en-US" dirty="0" smtClean="0"/>
              <a:t>arm; therefore </a:t>
            </a:r>
            <a:r>
              <a:rPr lang="en-US" dirty="0"/>
              <a:t>the mechanical advantage is always less than 1.</a:t>
            </a:r>
          </a:p>
          <a:p>
            <a:r>
              <a:rPr lang="en-US" b="1" dirty="0"/>
              <a:t>8. </a:t>
            </a:r>
            <a:r>
              <a:rPr lang="en-US" dirty="0"/>
              <a:t>In the human body, </a:t>
            </a:r>
            <a:r>
              <a:rPr lang="en-US" b="1" u="sng" dirty="0"/>
              <a:t>muscles</a:t>
            </a:r>
            <a:r>
              <a:rPr lang="en-US" dirty="0"/>
              <a:t> provide force for the levers.</a:t>
            </a:r>
          </a:p>
          <a:p>
            <a:r>
              <a:rPr lang="en-US" b="1" dirty="0"/>
              <a:t>a. </a:t>
            </a:r>
            <a:r>
              <a:rPr lang="en-US" dirty="0"/>
              <a:t>The neck is a(n) </a:t>
            </a:r>
            <a:r>
              <a:rPr lang="en-US" b="1" u="sng" dirty="0"/>
              <a:t>first</a:t>
            </a:r>
            <a:r>
              <a:rPr lang="en-US" dirty="0"/>
              <a:t>-class lever, with the neck muscles providing the </a:t>
            </a:r>
            <a:r>
              <a:rPr lang="en-US" b="1" u="sng" dirty="0"/>
              <a:t>input</a:t>
            </a:r>
            <a:r>
              <a:rPr lang="en-US" dirty="0"/>
              <a:t> force.</a:t>
            </a:r>
          </a:p>
          <a:p>
            <a:r>
              <a:rPr lang="en-US" b="1" dirty="0"/>
              <a:t>b. </a:t>
            </a:r>
            <a:r>
              <a:rPr lang="en-US" dirty="0"/>
              <a:t>The foot is a(n) </a:t>
            </a:r>
            <a:r>
              <a:rPr lang="en-US" b="1" u="sng" dirty="0"/>
              <a:t>second</a:t>
            </a:r>
            <a:r>
              <a:rPr lang="en-US" dirty="0"/>
              <a:t>-class lever, and the arm is a(n) </a:t>
            </a:r>
            <a:r>
              <a:rPr lang="en-US" b="1" u="sng" dirty="0"/>
              <a:t>third</a:t>
            </a:r>
            <a:r>
              <a:rPr lang="en-US" dirty="0"/>
              <a:t>-class lever.</a:t>
            </a:r>
          </a:p>
        </p:txBody>
      </p:sp>
    </p:spTree>
    <p:extLst>
      <p:ext uri="{BB962C8B-B14F-4D97-AF65-F5344CB8AC3E}">
        <p14:creationId xmlns:p14="http://schemas.microsoft.com/office/powerpoint/2010/main" val="463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Wheel and Axle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A(n) </a:t>
            </a:r>
            <a:r>
              <a:rPr lang="en-US" b="1" u="sng" dirty="0"/>
              <a:t>wheel</a:t>
            </a:r>
            <a:r>
              <a:rPr lang="en-US" dirty="0"/>
              <a:t> and axle is an axle attached to the center of a wheel and both </a:t>
            </a:r>
            <a:r>
              <a:rPr lang="en-US" dirty="0" smtClean="0"/>
              <a:t>rotate together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For a wheel and axle, the length of the </a:t>
            </a:r>
            <a:r>
              <a:rPr lang="en-US" b="1" u="sng" dirty="0"/>
              <a:t>input</a:t>
            </a:r>
            <a:r>
              <a:rPr lang="en-US" dirty="0"/>
              <a:t> arm is the radius of the wheel; </a:t>
            </a:r>
            <a:r>
              <a:rPr lang="en-US" dirty="0" smtClean="0"/>
              <a:t>the length </a:t>
            </a:r>
            <a:r>
              <a:rPr lang="en-US" dirty="0"/>
              <a:t>of the output arm is the </a:t>
            </a:r>
            <a:r>
              <a:rPr lang="en-US" b="1" u="sng" dirty="0"/>
              <a:t>radius</a:t>
            </a:r>
            <a:r>
              <a:rPr lang="en-US" dirty="0"/>
              <a:t> of the axle.</a:t>
            </a:r>
          </a:p>
          <a:p>
            <a:r>
              <a:rPr lang="en-US" b="1" dirty="0"/>
              <a:t>D. Inclined Planes</a:t>
            </a:r>
          </a:p>
          <a:p>
            <a:r>
              <a:rPr lang="en-US" b="1" dirty="0"/>
              <a:t>1. </a:t>
            </a:r>
            <a:r>
              <a:rPr lang="en-US" dirty="0"/>
              <a:t>A(n) </a:t>
            </a:r>
            <a:r>
              <a:rPr lang="en-US" b="1" u="sng" dirty="0"/>
              <a:t>inclined plane </a:t>
            </a:r>
            <a:r>
              <a:rPr lang="en-US" dirty="0"/>
              <a:t>is a flat, sloped surface.</a:t>
            </a:r>
          </a:p>
          <a:p>
            <a:r>
              <a:rPr lang="en-US" b="1" dirty="0"/>
              <a:t>2. </a:t>
            </a:r>
            <a:r>
              <a:rPr lang="en-US" dirty="0"/>
              <a:t>The ideal mechanical advantage of an inclined plane is the </a:t>
            </a:r>
            <a:r>
              <a:rPr lang="en-US" b="1" u="sng" dirty="0"/>
              <a:t>length </a:t>
            </a:r>
            <a:r>
              <a:rPr lang="en-US" dirty="0"/>
              <a:t>of the </a:t>
            </a:r>
            <a:r>
              <a:rPr lang="en-US" dirty="0" smtClean="0"/>
              <a:t>inclined plane </a:t>
            </a:r>
            <a:r>
              <a:rPr lang="en-US" dirty="0"/>
              <a:t>divided by its </a:t>
            </a:r>
            <a:r>
              <a:rPr lang="en-US" b="1" u="sng" dirty="0"/>
              <a:t>height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8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Inclined Planes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3. </a:t>
            </a:r>
            <a:r>
              <a:rPr lang="en-US" dirty="0"/>
              <a:t>A sloped surface that moves is called a(n) </a:t>
            </a:r>
            <a:r>
              <a:rPr lang="en-US" b="1" u="sng" dirty="0"/>
              <a:t>wedge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A(n) </a:t>
            </a:r>
            <a:r>
              <a:rPr lang="en-US" b="1" u="sng" dirty="0"/>
              <a:t>screw</a:t>
            </a:r>
            <a:r>
              <a:rPr lang="en-US" dirty="0"/>
              <a:t> is an inclined plane wrapped around a cylinder.</a:t>
            </a:r>
          </a:p>
          <a:p>
            <a:r>
              <a:rPr lang="en-US" b="1" dirty="0"/>
              <a:t>5. </a:t>
            </a:r>
            <a:r>
              <a:rPr lang="en-US" dirty="0"/>
              <a:t>A(n) </a:t>
            </a:r>
            <a:r>
              <a:rPr lang="en-US" b="1" u="sng" dirty="0"/>
              <a:t>pulley</a:t>
            </a:r>
            <a:r>
              <a:rPr lang="en-US" dirty="0"/>
              <a:t> is a simple machine that is a grooved wheel with a rope or </a:t>
            </a:r>
            <a:r>
              <a:rPr lang="en-US" dirty="0" smtClean="0"/>
              <a:t>cable wrapped </a:t>
            </a:r>
            <a:r>
              <a:rPr lang="en-US" dirty="0"/>
              <a:t>around it.</a:t>
            </a:r>
          </a:p>
          <a:p>
            <a:r>
              <a:rPr lang="en-US" b="1" dirty="0"/>
              <a:t>6. </a:t>
            </a:r>
            <a:r>
              <a:rPr lang="en-US" dirty="0"/>
              <a:t>A(n) </a:t>
            </a:r>
            <a:r>
              <a:rPr lang="en-US" b="1" u="sng" dirty="0"/>
              <a:t>fixed</a:t>
            </a:r>
            <a:r>
              <a:rPr lang="en-US" dirty="0"/>
              <a:t> pulley only changes the direction of the force.</a:t>
            </a:r>
          </a:p>
          <a:p>
            <a:r>
              <a:rPr lang="en-US" b="1" dirty="0"/>
              <a:t>7. </a:t>
            </a:r>
            <a:r>
              <a:rPr lang="en-US" dirty="0"/>
              <a:t>A(n) </a:t>
            </a:r>
            <a:r>
              <a:rPr lang="en-US" b="1" u="sng" dirty="0"/>
              <a:t>movable</a:t>
            </a:r>
            <a:r>
              <a:rPr lang="en-US" dirty="0"/>
              <a:t> pulley decreases the force but increases the distance over which </a:t>
            </a:r>
            <a:r>
              <a:rPr lang="en-US" dirty="0" smtClean="0"/>
              <a:t>the force </a:t>
            </a:r>
            <a:r>
              <a:rPr lang="en-US" dirty="0"/>
              <a:t>acts.</a:t>
            </a:r>
          </a:p>
          <a:p>
            <a:r>
              <a:rPr lang="en-US" b="1" dirty="0"/>
              <a:t>8. </a:t>
            </a:r>
            <a:r>
              <a:rPr lang="en-US" dirty="0"/>
              <a:t>The ideal mechanical advantage of a pulley is equal to the number of </a:t>
            </a:r>
            <a:r>
              <a:rPr lang="en-US" b="1" u="sng" dirty="0"/>
              <a:t>sections</a:t>
            </a:r>
            <a:r>
              <a:rPr lang="en-US" dirty="0"/>
              <a:t> </a:t>
            </a:r>
            <a:r>
              <a:rPr lang="en-US" dirty="0" smtClean="0"/>
              <a:t>of rope </a:t>
            </a:r>
            <a:r>
              <a:rPr lang="en-US" dirty="0"/>
              <a:t>pulling up on the object.</a:t>
            </a:r>
          </a:p>
        </p:txBody>
      </p:sp>
    </p:spTree>
    <p:extLst>
      <p:ext uri="{BB962C8B-B14F-4D97-AF65-F5344CB8AC3E}">
        <p14:creationId xmlns:p14="http://schemas.microsoft.com/office/powerpoint/2010/main" val="25877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1118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Homework Check </vt:lpstr>
      <vt:lpstr>Warm Up 5 minutes 5/10/18 Thursday</vt:lpstr>
      <vt:lpstr>Warm Up Answer</vt:lpstr>
      <vt:lpstr>Today Agenda</vt:lpstr>
      <vt:lpstr>Lesson 3 Vocabulary</vt:lpstr>
      <vt:lpstr>Lesson 3: Simple Machines Lesson Outline</vt:lpstr>
      <vt:lpstr>A. What is a simple machine? </vt:lpstr>
      <vt:lpstr>C. Wheel and Axle </vt:lpstr>
      <vt:lpstr>D. Inclined Planes </vt:lpstr>
      <vt:lpstr>E. What is a compound machine? </vt:lpstr>
      <vt:lpstr>Guided Practice- Content Practice A-B</vt:lpstr>
      <vt:lpstr>Content Practice B (page 54) </vt:lpstr>
      <vt:lpstr>Brain Pop 3 video/3 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5/10/18 Thursday</dc:title>
  <dc:creator>ailbay</dc:creator>
  <cp:lastModifiedBy>TMSA</cp:lastModifiedBy>
  <cp:revision>10</cp:revision>
  <dcterms:created xsi:type="dcterms:W3CDTF">2006-08-16T00:00:00Z</dcterms:created>
  <dcterms:modified xsi:type="dcterms:W3CDTF">2018-05-10T18:58:27Z</dcterms:modified>
</cp:coreProperties>
</file>