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brainpop.com/science/energy/currentelectricity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 Check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b="1" dirty="0"/>
              <a:t>1. </a:t>
            </a:r>
            <a:r>
              <a:rPr lang="en-US" dirty="0"/>
              <a:t>Electrons and protons are particles that </a:t>
            </a:r>
            <a:r>
              <a:rPr lang="en-US" dirty="0" smtClean="0"/>
              <a:t>have the </a:t>
            </a:r>
            <a:r>
              <a:rPr lang="en-US" dirty="0"/>
              <a:t>property of electric charge. Protons have </a:t>
            </a:r>
            <a:r>
              <a:rPr lang="en-US" dirty="0" smtClean="0"/>
              <a:t>a positive </a:t>
            </a:r>
            <a:r>
              <a:rPr lang="en-US" dirty="0"/>
              <a:t>charge; electrons have a </a:t>
            </a:r>
            <a:r>
              <a:rPr lang="en-US" dirty="0" smtClean="0"/>
              <a:t>negative charge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b="1" dirty="0"/>
              <a:t>2. </a:t>
            </a:r>
            <a:r>
              <a:rPr lang="en-US" dirty="0"/>
              <a:t>The two types of electric force that can </a:t>
            </a:r>
            <a:r>
              <a:rPr lang="en-US" dirty="0" smtClean="0"/>
              <a:t>occur between </a:t>
            </a:r>
            <a:r>
              <a:rPr lang="en-US" dirty="0"/>
              <a:t>two charged objects are a force </a:t>
            </a:r>
            <a:r>
              <a:rPr lang="en-US" dirty="0" smtClean="0"/>
              <a:t>that attracts </a:t>
            </a:r>
            <a:r>
              <a:rPr lang="en-US" dirty="0"/>
              <a:t>and a force that repels.</a:t>
            </a:r>
          </a:p>
          <a:p>
            <a:pPr marL="0" indent="0">
              <a:buNone/>
            </a:pPr>
            <a:r>
              <a:rPr lang="en-US" b="1" dirty="0"/>
              <a:t>3. </a:t>
            </a:r>
            <a:r>
              <a:rPr lang="en-US" dirty="0"/>
              <a:t>Materials through which electrons </a:t>
            </a:r>
            <a:r>
              <a:rPr lang="en-US" dirty="0" smtClean="0"/>
              <a:t>move easily </a:t>
            </a:r>
            <a:r>
              <a:rPr lang="en-US" dirty="0"/>
              <a:t>are conductors; copper is an </a:t>
            </a:r>
            <a:r>
              <a:rPr lang="en-US" dirty="0" smtClean="0"/>
              <a:t>example. Materials </a:t>
            </a:r>
            <a:r>
              <a:rPr lang="en-US" dirty="0"/>
              <a:t>through which electrons do not </a:t>
            </a:r>
            <a:r>
              <a:rPr lang="en-US" dirty="0" smtClean="0"/>
              <a:t>move easily </a:t>
            </a:r>
            <a:r>
              <a:rPr lang="en-US" dirty="0"/>
              <a:t>are insulators; plastic is an example.</a:t>
            </a:r>
          </a:p>
          <a:p>
            <a:pPr marL="0" indent="0">
              <a:buNone/>
            </a:pPr>
            <a:r>
              <a:rPr lang="en-US" b="1" dirty="0"/>
              <a:t>4. </a:t>
            </a:r>
            <a:r>
              <a:rPr lang="en-US" dirty="0"/>
              <a:t>The three processes by which electrons </a:t>
            </a:r>
            <a:r>
              <a:rPr lang="en-US" dirty="0" smtClean="0"/>
              <a:t>are transferred </a:t>
            </a:r>
            <a:r>
              <a:rPr lang="en-US" dirty="0"/>
              <a:t>are contact, induction, </a:t>
            </a:r>
            <a:r>
              <a:rPr lang="en-US" dirty="0" smtClean="0"/>
              <a:t>and conduction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b="1" dirty="0"/>
              <a:t>5. </a:t>
            </a:r>
            <a:r>
              <a:rPr lang="en-US" dirty="0"/>
              <a:t>Sample answer: Go indoors if </a:t>
            </a:r>
            <a:r>
              <a:rPr lang="en-US" dirty="0" smtClean="0"/>
              <a:t>lightning starts</a:t>
            </a:r>
            <a:r>
              <a:rPr lang="en-US" dirty="0"/>
              <a:t>; do not stand under a tree. Don’t </a:t>
            </a:r>
            <a:r>
              <a:rPr lang="en-US" dirty="0" smtClean="0"/>
              <a:t>touch metal </a:t>
            </a:r>
            <a:r>
              <a:rPr lang="en-US" dirty="0"/>
              <a:t>during a lightning storm. Don’t </a:t>
            </a:r>
            <a:r>
              <a:rPr lang="en-US" dirty="0" smtClean="0"/>
              <a:t>swim or </a:t>
            </a:r>
            <a:r>
              <a:rPr lang="en-US" dirty="0"/>
              <a:t>get in water during a lightning </a:t>
            </a:r>
            <a:r>
              <a:rPr lang="en-US" dirty="0" smtClean="0"/>
              <a:t>storm Stay </a:t>
            </a:r>
            <a:r>
              <a:rPr lang="en-US" dirty="0"/>
              <a:t>indoors for 30 minutes after the </a:t>
            </a:r>
            <a:r>
              <a:rPr lang="en-US" dirty="0" smtClean="0"/>
              <a:t>last lightning </a:t>
            </a:r>
            <a:r>
              <a:rPr lang="en-US" dirty="0"/>
              <a:t>strike.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0816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Brain Pop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https://www.brainpop.com/science/energy/currentelectricity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r>
              <a:rPr lang="en-US" dirty="0" err="1" smtClean="0"/>
              <a:t>Plicker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6081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457200"/>
            <a:ext cx="7772400" cy="61277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5/16/18 Wednesday 5 min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066800"/>
            <a:ext cx="8686800" cy="557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22691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 Up Answer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458200" cy="490696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1.Possible </a:t>
            </a:r>
            <a:r>
              <a:rPr lang="en-US" dirty="0"/>
              <a:t>answers: Electric lights can be </a:t>
            </a:r>
            <a:r>
              <a:rPr lang="en-US" dirty="0" smtClean="0"/>
              <a:t>much brighter </a:t>
            </a:r>
            <a:r>
              <a:rPr lang="en-US" dirty="0"/>
              <a:t>than other lights, they work without </a:t>
            </a:r>
            <a:r>
              <a:rPr lang="en-US" dirty="0" smtClean="0"/>
              <a:t>daily attention</a:t>
            </a:r>
            <a:r>
              <a:rPr lang="en-US" dirty="0"/>
              <a:t>, and they can be turned on and </a:t>
            </a:r>
            <a:r>
              <a:rPr lang="en-US" dirty="0" smtClean="0"/>
              <a:t>off remotely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b="1" dirty="0"/>
              <a:t>2 </a:t>
            </a:r>
            <a:r>
              <a:rPr lang="en-US" dirty="0"/>
              <a:t>The lights from the buildings are powered by </a:t>
            </a:r>
            <a:r>
              <a:rPr lang="en-US" dirty="0" smtClean="0"/>
              <a:t>the city’s </a:t>
            </a:r>
            <a:r>
              <a:rPr lang="en-US" dirty="0"/>
              <a:t>supply of electricity, which is generated at </a:t>
            </a:r>
            <a:r>
              <a:rPr lang="en-US" dirty="0" smtClean="0"/>
              <a:t>a power </a:t>
            </a:r>
            <a:r>
              <a:rPr lang="en-US" dirty="0"/>
              <a:t>plant. The lights from the cars are </a:t>
            </a:r>
            <a:r>
              <a:rPr lang="en-US" dirty="0" smtClean="0"/>
              <a:t>powered by </a:t>
            </a:r>
            <a:r>
              <a:rPr lang="en-US" dirty="0"/>
              <a:t>large car batteries.</a:t>
            </a:r>
          </a:p>
          <a:p>
            <a:pPr marL="0" indent="0">
              <a:buNone/>
            </a:pPr>
            <a:r>
              <a:rPr lang="en-US" b="1" dirty="0"/>
              <a:t>3 </a:t>
            </a:r>
            <a:r>
              <a:rPr lang="en-US" dirty="0"/>
              <a:t>Switches are used in most electric devices,</a:t>
            </a:r>
          </a:p>
          <a:p>
            <a:pPr marL="0" indent="0">
              <a:buNone/>
            </a:pPr>
            <a:r>
              <a:rPr lang="en-US" dirty="0"/>
              <a:t>including televisions, radios, lamps, computers,</a:t>
            </a:r>
          </a:p>
          <a:p>
            <a:pPr marL="0" indent="0">
              <a:buNone/>
            </a:pPr>
            <a:r>
              <a:rPr lang="en-US" dirty="0"/>
              <a:t>and kitchen appliances. </a:t>
            </a:r>
          </a:p>
        </p:txBody>
      </p:sp>
    </p:spTree>
    <p:extLst>
      <p:ext uri="{BB962C8B-B14F-4D97-AF65-F5344CB8AC3E}">
        <p14:creationId xmlns:p14="http://schemas.microsoft.com/office/powerpoint/2010/main" val="1052169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 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0) Homework Check 5 minutes</a:t>
            </a:r>
          </a:p>
          <a:p>
            <a:r>
              <a:rPr lang="en-US" dirty="0" smtClean="0"/>
              <a:t>1</a:t>
            </a:r>
            <a:r>
              <a:rPr lang="en-US" dirty="0" smtClean="0"/>
              <a:t>) Warm Up 5 minutes</a:t>
            </a:r>
          </a:p>
          <a:p>
            <a:r>
              <a:rPr lang="en-US" dirty="0" smtClean="0"/>
              <a:t>2) Lesson Vocabulary 5 minutes</a:t>
            </a:r>
          </a:p>
          <a:p>
            <a:r>
              <a:rPr lang="en-US" dirty="0" smtClean="0"/>
              <a:t>3) Lesson Outline 7 minutes</a:t>
            </a:r>
          </a:p>
          <a:p>
            <a:r>
              <a:rPr lang="en-US" dirty="0" smtClean="0"/>
              <a:t>4) Content </a:t>
            </a:r>
            <a:r>
              <a:rPr lang="en-US" dirty="0" smtClean="0"/>
              <a:t>Practice 15 minutes</a:t>
            </a:r>
            <a:endParaRPr lang="en-US" dirty="0" smtClean="0"/>
          </a:p>
          <a:p>
            <a:r>
              <a:rPr lang="en-US" dirty="0" smtClean="0"/>
              <a:t>5) Brain Pop Current Electricity and </a:t>
            </a:r>
            <a:r>
              <a:rPr lang="en-US" dirty="0"/>
              <a:t>f</a:t>
            </a:r>
            <a:r>
              <a:rPr lang="en-US" dirty="0" smtClean="0"/>
              <a:t>licker </a:t>
            </a:r>
            <a:r>
              <a:rPr lang="en-US" dirty="0" smtClean="0"/>
              <a:t>10 minutes </a:t>
            </a:r>
          </a:p>
          <a:p>
            <a:r>
              <a:rPr lang="en-US" dirty="0" smtClean="0"/>
              <a:t>6) Homework (School to Home)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8454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Lesson 2 Vocabulary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Electric circuit:  </a:t>
            </a:r>
            <a:r>
              <a:rPr lang="en-US" dirty="0" smtClean="0"/>
              <a:t>closed</a:t>
            </a:r>
            <a:r>
              <a:rPr lang="en-US" dirty="0"/>
              <a:t>, or complete, path 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Electric </a:t>
            </a:r>
            <a:r>
              <a:rPr lang="en-US" b="1" dirty="0" smtClean="0"/>
              <a:t>current</a:t>
            </a:r>
            <a:r>
              <a:rPr lang="en-US" dirty="0" smtClean="0"/>
              <a:t>: </a:t>
            </a:r>
            <a:r>
              <a:rPr lang="en-US" dirty="0"/>
              <a:t>travels electric current movement of electrically charged particles 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E</a:t>
            </a:r>
            <a:r>
              <a:rPr lang="en-US" b="1" dirty="0" smtClean="0"/>
              <a:t>lectric resistance: </a:t>
            </a:r>
            <a:r>
              <a:rPr lang="en-US" dirty="0"/>
              <a:t>measure of how difficult it is for an electric current to flow in a material 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Ohm’s law: </a:t>
            </a:r>
            <a:r>
              <a:rPr lang="en-US" dirty="0"/>
              <a:t>mathematical equation that describes the relationship between voltage, current, and resistance 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Transformation:</a:t>
            </a:r>
            <a:r>
              <a:rPr lang="en-US" dirty="0" smtClean="0"/>
              <a:t> </a:t>
            </a:r>
            <a:r>
              <a:rPr lang="en-US" dirty="0"/>
              <a:t>changing one configuration into another 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Voltage:</a:t>
            </a:r>
            <a:r>
              <a:rPr lang="en-US" dirty="0" smtClean="0"/>
              <a:t> </a:t>
            </a:r>
            <a:r>
              <a:rPr lang="en-US" dirty="0"/>
              <a:t>amount of energy a source uses to move one coulomb of electrons through a circuit</a:t>
            </a:r>
          </a:p>
        </p:txBody>
      </p:sp>
    </p:spTree>
    <p:extLst>
      <p:ext uri="{BB962C8B-B14F-4D97-AF65-F5344CB8AC3E}">
        <p14:creationId xmlns:p14="http://schemas.microsoft.com/office/powerpoint/2010/main" val="1903740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Lesson </a:t>
            </a:r>
            <a:r>
              <a:rPr lang="en-US" sz="2800" dirty="0"/>
              <a:t>2: Electric Current and Simple Circuits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 fontScale="70000" lnSpcReduction="20000"/>
          </a:bodyPr>
          <a:lstStyle/>
          <a:p>
            <a:r>
              <a:rPr lang="en-US" b="1" dirty="0" smtClean="0"/>
              <a:t>A</a:t>
            </a:r>
            <a:r>
              <a:rPr lang="en-US" b="1" dirty="0"/>
              <a:t>. Electric Current and Electric Circuits </a:t>
            </a:r>
            <a:endParaRPr lang="en-US" b="1" dirty="0" smtClean="0"/>
          </a:p>
          <a:p>
            <a:pPr marL="0" indent="0">
              <a:buNone/>
            </a:pPr>
            <a:r>
              <a:rPr lang="en-US" dirty="0" smtClean="0"/>
              <a:t>1</a:t>
            </a:r>
            <a:r>
              <a:rPr lang="en-US" dirty="0"/>
              <a:t>. A(n) </a:t>
            </a:r>
            <a:r>
              <a:rPr lang="en-US" b="1" u="sng" dirty="0"/>
              <a:t>electric current </a:t>
            </a:r>
            <a:r>
              <a:rPr lang="en-US" dirty="0"/>
              <a:t>is the movement of electrically charged particles.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2</a:t>
            </a:r>
            <a:r>
              <a:rPr lang="en-US" dirty="0"/>
              <a:t>. An electric current can flow in a(n) </a:t>
            </a:r>
            <a:r>
              <a:rPr lang="en-US" b="1" u="sng" dirty="0"/>
              <a:t>closed</a:t>
            </a:r>
            <a:r>
              <a:rPr lang="en-US" dirty="0"/>
              <a:t> path to and from a source of electric energy. </a:t>
            </a:r>
            <a:endParaRPr lang="en-US" dirty="0" smtClean="0"/>
          </a:p>
          <a:p>
            <a:pPr marL="514350" indent="-514350">
              <a:buAutoNum type="alphaLcPeriod"/>
            </a:pPr>
            <a:r>
              <a:rPr lang="en-US" dirty="0" smtClean="0"/>
              <a:t>A(n</a:t>
            </a:r>
            <a:r>
              <a:rPr lang="en-US" dirty="0"/>
              <a:t>) </a:t>
            </a:r>
            <a:r>
              <a:rPr lang="en-US" b="1" u="sng" dirty="0"/>
              <a:t>electric</a:t>
            </a:r>
            <a:r>
              <a:rPr lang="en-US" dirty="0"/>
              <a:t> circuit is a closed path in which an electric current travels. </a:t>
            </a:r>
            <a:endParaRPr lang="en-US" dirty="0" smtClean="0"/>
          </a:p>
          <a:p>
            <a:pPr marL="514350" indent="-514350">
              <a:buAutoNum type="alphaLcPeriod"/>
            </a:pPr>
            <a:r>
              <a:rPr lang="en-US" dirty="0" smtClean="0"/>
              <a:t> </a:t>
            </a:r>
            <a:r>
              <a:rPr lang="en-US" dirty="0"/>
              <a:t>If the circuit is broken, or </a:t>
            </a:r>
            <a:r>
              <a:rPr lang="en-US" b="1" u="sng" dirty="0"/>
              <a:t>open</a:t>
            </a:r>
            <a:r>
              <a:rPr lang="en-US" dirty="0"/>
              <a:t>, then electrons do not flow.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3</a:t>
            </a:r>
            <a:r>
              <a:rPr lang="en-US" dirty="0"/>
              <a:t>. The number of electrons leaving a power source </a:t>
            </a:r>
            <a:r>
              <a:rPr lang="en-US" b="1" u="sng" dirty="0"/>
              <a:t>equals</a:t>
            </a:r>
            <a:r>
              <a:rPr lang="en-US" dirty="0"/>
              <a:t> the number of electrons entering it.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4</a:t>
            </a:r>
            <a:r>
              <a:rPr lang="en-US" dirty="0"/>
              <a:t>. Electrons are counted using a quantity called the </a:t>
            </a:r>
            <a:r>
              <a:rPr lang="en-US" b="1" u="sng" dirty="0"/>
              <a:t>coulomb</a:t>
            </a:r>
            <a:r>
              <a:rPr lang="en-US" dirty="0"/>
              <a:t>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</a:t>
            </a:r>
            <a:r>
              <a:rPr lang="en-US" dirty="0"/>
              <a:t>. The SI unit for electric current is the </a:t>
            </a:r>
            <a:r>
              <a:rPr lang="en-US" b="1" u="sng" dirty="0"/>
              <a:t>ampere</a:t>
            </a:r>
            <a:r>
              <a:rPr lang="en-US" dirty="0"/>
              <a:t> (A).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b</a:t>
            </a:r>
            <a:r>
              <a:rPr lang="en-US" dirty="0"/>
              <a:t>. An ampere is about 1 </a:t>
            </a:r>
            <a:r>
              <a:rPr lang="en-US" b="1" u="sng" dirty="0"/>
              <a:t>coulomb</a:t>
            </a:r>
            <a:r>
              <a:rPr lang="en-US" dirty="0"/>
              <a:t> of electrons flowing past a point in a circuit every </a:t>
            </a:r>
            <a:r>
              <a:rPr lang="en-US" b="1" u="sng" dirty="0"/>
              <a:t>second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59041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B. What is electrical resistance?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/>
              <a:t>1</a:t>
            </a:r>
            <a:r>
              <a:rPr lang="en-US" dirty="0"/>
              <a:t>. </a:t>
            </a:r>
            <a:r>
              <a:rPr lang="en-US" b="1" u="sng" dirty="0"/>
              <a:t>Electrical resistance</a:t>
            </a:r>
            <a:r>
              <a:rPr lang="en-US" dirty="0"/>
              <a:t> is a measure of how difficult it is for an electric current to flow in a material.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2</a:t>
            </a:r>
            <a:r>
              <a:rPr lang="en-US" dirty="0"/>
              <a:t>. The unit of electric resistance is the </a:t>
            </a:r>
            <a:r>
              <a:rPr lang="en-US" b="1" u="sng" dirty="0"/>
              <a:t>ohm</a:t>
            </a:r>
            <a:r>
              <a:rPr lang="en-US" dirty="0"/>
              <a:t>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3</a:t>
            </a:r>
            <a:r>
              <a:rPr lang="en-US" dirty="0"/>
              <a:t>. A good conductor has </a:t>
            </a:r>
            <a:r>
              <a:rPr lang="en-US" b="1" u="sng" dirty="0"/>
              <a:t>low</a:t>
            </a:r>
            <a:r>
              <a:rPr lang="en-US" dirty="0"/>
              <a:t> electric resistance, and a good insulator has high electric resistance.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4</a:t>
            </a:r>
            <a:r>
              <a:rPr lang="en-US" dirty="0"/>
              <a:t>. Electric resistance depends on the </a:t>
            </a:r>
            <a:r>
              <a:rPr lang="en-US" b="1" u="sng" dirty="0"/>
              <a:t>length</a:t>
            </a:r>
            <a:r>
              <a:rPr lang="en-US" dirty="0"/>
              <a:t> and the thickness of the material.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</a:t>
            </a:r>
            <a:r>
              <a:rPr lang="en-US" dirty="0"/>
              <a:t>. When the thickness of a conductor increases, its electric resistance </a:t>
            </a:r>
            <a:r>
              <a:rPr lang="en-US" b="1" u="sng" dirty="0"/>
              <a:t>decreases</a:t>
            </a:r>
            <a:r>
              <a:rPr lang="en-US" dirty="0"/>
              <a:t>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b</a:t>
            </a:r>
            <a:r>
              <a:rPr lang="en-US" dirty="0"/>
              <a:t>. When the length of a conductor increases, its electric resistance </a:t>
            </a:r>
            <a:r>
              <a:rPr lang="en-US" b="1" u="sng" dirty="0"/>
              <a:t>increases</a:t>
            </a:r>
            <a:r>
              <a:rPr lang="en-US" dirty="0"/>
              <a:t>.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54340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D. Ohm’s Law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1</a:t>
            </a:r>
            <a:r>
              <a:rPr lang="en-US" dirty="0"/>
              <a:t>. The </a:t>
            </a:r>
            <a:r>
              <a:rPr lang="en-US" b="1" u="sng" dirty="0"/>
              <a:t>current</a:t>
            </a:r>
            <a:r>
              <a:rPr lang="en-US" dirty="0"/>
              <a:t> and the resistance of a circuit are related. When the resistance of a circuit increases, the current in the circuit </a:t>
            </a:r>
            <a:r>
              <a:rPr lang="en-US" b="1" u="sng" dirty="0"/>
              <a:t>decreases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smtClean="0"/>
              <a:t>2</a:t>
            </a:r>
            <a:r>
              <a:rPr lang="en-US" dirty="0"/>
              <a:t>. </a:t>
            </a:r>
            <a:r>
              <a:rPr lang="en-US" b="1" u="sng" dirty="0"/>
              <a:t>Ohm’s law </a:t>
            </a:r>
            <a:r>
              <a:rPr lang="en-US" dirty="0"/>
              <a:t>is a mathematical equation that describes the relationship among </a:t>
            </a:r>
            <a:r>
              <a:rPr lang="en-US" b="1" u="sng" dirty="0"/>
              <a:t>voltage</a:t>
            </a:r>
            <a:r>
              <a:rPr lang="en-US" dirty="0"/>
              <a:t>, current, and </a:t>
            </a:r>
            <a:r>
              <a:rPr lang="en-US" b="1" u="sng" dirty="0"/>
              <a:t>resistance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smtClean="0"/>
              <a:t>a</a:t>
            </a:r>
            <a:r>
              <a:rPr lang="en-US" dirty="0"/>
              <a:t>. According to Ohm’s law, voltage equals </a:t>
            </a:r>
            <a:r>
              <a:rPr lang="en-US" b="1" u="sng" dirty="0"/>
              <a:t>current</a:t>
            </a:r>
            <a:r>
              <a:rPr lang="en-US" dirty="0"/>
              <a:t> times resistance. </a:t>
            </a:r>
            <a:endParaRPr lang="en-US" dirty="0" smtClean="0"/>
          </a:p>
          <a:p>
            <a:r>
              <a:rPr lang="en-US" dirty="0" smtClean="0"/>
              <a:t>b</a:t>
            </a:r>
            <a:r>
              <a:rPr lang="en-US" dirty="0"/>
              <a:t>. When using Ohm’s law, voltage has units of </a:t>
            </a:r>
            <a:r>
              <a:rPr lang="en-US" b="1" u="sng" dirty="0"/>
              <a:t>volts</a:t>
            </a:r>
            <a:r>
              <a:rPr lang="en-US" dirty="0"/>
              <a:t>, current has units of </a:t>
            </a:r>
            <a:r>
              <a:rPr lang="en-US" b="1" u="sng" dirty="0"/>
              <a:t>amperes</a:t>
            </a:r>
            <a:r>
              <a:rPr lang="en-US" dirty="0"/>
              <a:t>, and resistance has units of </a:t>
            </a:r>
            <a:r>
              <a:rPr lang="en-US" b="1" u="sng" dirty="0"/>
              <a:t>ohms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smtClean="0"/>
              <a:t>3</a:t>
            </a:r>
            <a:r>
              <a:rPr lang="en-US" dirty="0"/>
              <a:t>. When current is constant, devices that have </a:t>
            </a:r>
            <a:r>
              <a:rPr lang="en-US" b="1" u="sng" dirty="0"/>
              <a:t>higher</a:t>
            </a:r>
            <a:r>
              <a:rPr lang="en-US" dirty="0"/>
              <a:t> resistance use more electrical energy</a:t>
            </a:r>
          </a:p>
        </p:txBody>
      </p:sp>
    </p:spTree>
    <p:extLst>
      <p:ext uri="{BB962C8B-B14F-4D97-AF65-F5344CB8AC3E}">
        <p14:creationId xmlns:p14="http://schemas.microsoft.com/office/powerpoint/2010/main" val="2676575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 Practice- </a:t>
            </a:r>
            <a:r>
              <a:rPr lang="en-US" dirty="0" smtClean="0"/>
              <a:t>15 </a:t>
            </a:r>
            <a:r>
              <a:rPr lang="en-US" dirty="0" smtClean="0"/>
              <a:t>minutes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</a:t>
            </a:r>
            <a:r>
              <a:rPr lang="en-US" dirty="0" smtClean="0"/>
              <a:t>have </a:t>
            </a:r>
            <a:r>
              <a:rPr lang="en-US" dirty="0" smtClean="0"/>
              <a:t>15 </a:t>
            </a:r>
            <a:r>
              <a:rPr lang="en-US" dirty="0" smtClean="0"/>
              <a:t>minutes to finish this assignment.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4602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435</TotalTime>
  <Words>752</Words>
  <Application>Microsoft Office PowerPoint</Application>
  <PresentationFormat>On-screen Show (4:3)</PresentationFormat>
  <Paragraphs>56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Homework Check </vt:lpstr>
      <vt:lpstr>5/16/18 Wednesday 5 min</vt:lpstr>
      <vt:lpstr>Warm Up Answer</vt:lpstr>
      <vt:lpstr>Today Agenda</vt:lpstr>
      <vt:lpstr>Lesson 2 Vocabulary </vt:lpstr>
      <vt:lpstr>Lesson 2: Electric Current and Simple Circuits</vt:lpstr>
      <vt:lpstr>B. What is electrical resistance?</vt:lpstr>
      <vt:lpstr>D. Ohm’s Law</vt:lpstr>
      <vt:lpstr>Content Practice- 15 minutes</vt:lpstr>
      <vt:lpstr>Brain Pop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5/16/18 Wednesday 5 min</dc:title>
  <dc:creator>ailbay</dc:creator>
  <cp:lastModifiedBy>TMSA</cp:lastModifiedBy>
  <cp:revision>14</cp:revision>
  <dcterms:created xsi:type="dcterms:W3CDTF">2006-08-16T00:00:00Z</dcterms:created>
  <dcterms:modified xsi:type="dcterms:W3CDTF">2018-05-16T16:33:51Z</dcterms:modified>
</cp:coreProperties>
</file>