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Op-S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 userDrawn="1"/>
        </p:nvSpPr>
        <p:spPr>
          <a:xfrm rot="16200000">
            <a:off x="97925" y="587323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CHAPTER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104" y="291159"/>
            <a:ext cx="7833899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56104" y="1598353"/>
            <a:ext cx="7432843" cy="4925435"/>
          </a:xfrm>
          <a:prstGeom prst="rect">
            <a:avLst/>
          </a:prstGeom>
        </p:spPr>
        <p:txBody>
          <a:bodyPr vert="horz"/>
          <a:lstStyle>
            <a:lvl1pPr marL="0" marR="0" indent="100584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2273300" algn="l"/>
              </a:tabLst>
              <a:defRPr sz="24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>
                <a:latin typeface="Verdana"/>
                <a:cs typeface="Verdana"/>
              </a:defRPr>
            </a:lvl2pPr>
            <a:lvl3pPr marL="914400" indent="0">
              <a:buNone/>
              <a:defRPr>
                <a:latin typeface="Verdana"/>
                <a:cs typeface="Verdana"/>
              </a:defRPr>
            </a:lvl3pPr>
            <a:lvl4pPr marL="1371600" indent="0">
              <a:buNone/>
              <a:defRPr>
                <a:latin typeface="Verdana"/>
                <a:cs typeface="Verdana"/>
              </a:defRPr>
            </a:lvl4pPr>
            <a:lvl5pPr marL="1828800" indent="0">
              <a:buNone/>
              <a:defRPr>
                <a:latin typeface="Verdana"/>
                <a:cs typeface="Verdana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>
                <a:tab pos="2273300" algn="l"/>
              </a:tabLst>
              <a:defRPr/>
            </a:pPr>
            <a:r>
              <a:rPr lang="en-US" dirty="0" smtClean="0"/>
              <a:t>Chapter Introduction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>
                <a:tab pos="2273300" algn="l"/>
              </a:tabLst>
              <a:defRPr/>
            </a:pPr>
            <a:r>
              <a:rPr lang="en-US" dirty="0" smtClean="0"/>
              <a:t>Lesson 1: Title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>
                <a:tab pos="2273300" algn="l"/>
              </a:tabLst>
              <a:defRPr/>
            </a:pPr>
            <a:r>
              <a:rPr lang="en-US" dirty="0" smtClean="0"/>
              <a:t>Lesson 2: Title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Lesson 3: Title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Lesson 4: Title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Chapter Wrap-Up</a:t>
            </a:r>
          </a:p>
        </p:txBody>
      </p:sp>
      <p:sp>
        <p:nvSpPr>
          <p:cNvPr id="7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CHAPTER INTRODUCTION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 rot="16200000">
            <a:off x="72197" y="3290500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CHAPTER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55909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dea-S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_inquiry-88800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18451" r="14708" b="26889"/>
          <a:stretch/>
        </p:blipFill>
        <p:spPr>
          <a:xfrm>
            <a:off x="770467" y="1575062"/>
            <a:ext cx="1058334" cy="759350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925671" y="1713944"/>
            <a:ext cx="6252098" cy="538622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2400"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 sz="2800" b="1" i="0">
                <a:latin typeface="Verdana"/>
                <a:cs typeface="Verdana"/>
              </a:defRPr>
            </a:lvl2pPr>
            <a:lvl3pPr marL="914400" indent="0">
              <a:buNone/>
              <a:defRPr sz="2800" b="1" i="0">
                <a:latin typeface="Verdana"/>
                <a:cs typeface="Verdana"/>
              </a:defRPr>
            </a:lvl3pPr>
            <a:lvl4pPr marL="1371600" indent="0">
              <a:buNone/>
              <a:defRPr sz="2800" b="1" i="0">
                <a:latin typeface="Verdana"/>
                <a:cs typeface="Verdana"/>
              </a:defRPr>
            </a:lvl4pPr>
            <a:lvl5pPr marL="1828800" indent="0">
              <a:buNone/>
              <a:defRPr sz="2800" b="1" i="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925671" y="2252565"/>
            <a:ext cx="6252097" cy="394503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20000"/>
              </a:lnSpc>
              <a:buFontTx/>
              <a:buNone/>
              <a:defRPr sz="24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2pPr>
            <a:lvl3pPr marL="9144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3pPr>
            <a:lvl4pPr marL="13716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4pPr>
            <a:lvl5pPr marL="18288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0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CHAPTER INTRODUCTION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 rot="16200000">
            <a:off x="97925" y="587323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CHAPTER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104" y="291159"/>
            <a:ext cx="7833899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33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 Lesson Op-SD_2LnH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8" y="1592818"/>
            <a:ext cx="722058" cy="72205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839619" y="1711306"/>
            <a:ext cx="6378523" cy="124145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20000"/>
              </a:lnSpc>
              <a:buFont typeface="Arial"/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2pPr>
            <a:lvl3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3pPr>
            <a:lvl4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4pPr>
            <a:lvl5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839619" y="2952763"/>
            <a:ext cx="6378523" cy="180025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20000"/>
              </a:lnSpc>
              <a:buFont typeface="Arial"/>
              <a:buNone/>
              <a:defRPr sz="2200" b="0" i="1">
                <a:solidFill>
                  <a:srgbClr val="FF0000"/>
                </a:solidFill>
                <a:latin typeface="Proxima Nova"/>
                <a:cs typeface="Proxima Nova"/>
              </a:defRPr>
            </a:lvl1pPr>
            <a:lvl2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2pPr>
            <a:lvl3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3pPr>
            <a:lvl4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4pPr>
            <a:lvl5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Box 21"/>
          <p:cNvSpPr txBox="1"/>
          <p:nvPr userDrawn="1"/>
        </p:nvSpPr>
        <p:spPr>
          <a:xfrm rot="16200000">
            <a:off x="97925" y="587323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CHAPTER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23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104" y="291159"/>
            <a:ext cx="7833899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24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CHAPTER WRAP-UP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22151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 Lesson Op-DD_2LnH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056103" y="1905865"/>
            <a:ext cx="7080363" cy="538622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2400"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 sz="2800" b="1" i="0">
                <a:latin typeface="Verdana"/>
                <a:cs typeface="Verdana"/>
              </a:defRPr>
            </a:lvl2pPr>
            <a:lvl3pPr marL="914400" indent="0">
              <a:buNone/>
              <a:defRPr sz="2800" b="1" i="0">
                <a:latin typeface="Verdana"/>
                <a:cs typeface="Verdana"/>
              </a:defRPr>
            </a:lvl3pPr>
            <a:lvl4pPr marL="1371600" indent="0">
              <a:buNone/>
              <a:defRPr sz="2800" b="1" i="0">
                <a:latin typeface="Verdana"/>
                <a:cs typeface="Verdana"/>
              </a:defRPr>
            </a:lvl4pPr>
            <a:lvl5pPr marL="1828800" indent="0">
              <a:buNone/>
              <a:defRPr sz="2800" b="1" i="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056104" y="2444486"/>
            <a:ext cx="7080362" cy="3214461"/>
          </a:xfrm>
          <a:prstGeom prst="rect">
            <a:avLst/>
          </a:prstGeom>
        </p:spPr>
        <p:txBody>
          <a:bodyPr vert="horz" lIns="0" tIns="0"/>
          <a:lstStyle>
            <a:lvl1pPr marL="342900" indent="-342900">
              <a:lnSpc>
                <a:spcPct val="120000"/>
              </a:lnSpc>
              <a:buFont typeface="Arial"/>
              <a:buChar char="•"/>
              <a:defRPr sz="20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2pPr>
            <a:lvl3pPr marL="9144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3pPr>
            <a:lvl4pPr marL="13716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4pPr>
            <a:lvl5pPr marL="18288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TextBox 12"/>
          <p:cNvSpPr txBox="1"/>
          <p:nvPr userDrawn="1"/>
        </p:nvSpPr>
        <p:spPr>
          <a:xfrm rot="16200000">
            <a:off x="97925" y="587323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CHAPTER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15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104" y="291159"/>
            <a:ext cx="7833899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16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CHAPTER WRAP-UP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00994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ainpop.com/technology/simplemachines/pulley/" TargetMode="External"/><Relationship Id="rId3" Type="http://schemas.openxmlformats.org/officeDocument/2006/relationships/hyperlink" Target="https://www.brainpop.com/science/motionsforcesandtime/work/quiz/?mode=review" TargetMode="External"/><Relationship Id="rId7" Type="http://schemas.openxmlformats.org/officeDocument/2006/relationships/hyperlink" Target="https://www.brainpop.com/make-a-map/?topic=/science/motionsforcesandtime/power/" TargetMode="External"/><Relationship Id="rId2" Type="http://schemas.openxmlformats.org/officeDocument/2006/relationships/hyperlink" Target="https://www.brainpop.com/science/motionsforcesandtime/wor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ainpop.com/science/motionsforcesandtime/power/quiz/?mode=review" TargetMode="External"/><Relationship Id="rId11" Type="http://schemas.openxmlformats.org/officeDocument/2006/relationships/hyperlink" Target="https://www.brainpop.com/technology/simplemachines/levers/quiz/?mode=review" TargetMode="External"/><Relationship Id="rId5" Type="http://schemas.openxmlformats.org/officeDocument/2006/relationships/hyperlink" Target="https://www.brainpop.com/science/motionsforcesandtime/power/" TargetMode="External"/><Relationship Id="rId10" Type="http://schemas.openxmlformats.org/officeDocument/2006/relationships/hyperlink" Target="https://www.brainpop.com/technology/simplemachines/levers/" TargetMode="External"/><Relationship Id="rId4" Type="http://schemas.openxmlformats.org/officeDocument/2006/relationships/hyperlink" Target="https://www.brainpop.com/make-a-map/?topic=/science/motionsforcesandtime/work/" TargetMode="External"/><Relationship Id="rId9" Type="http://schemas.openxmlformats.org/officeDocument/2006/relationships/hyperlink" Target="https://www.brainpop.com/technology/simplemachines/pulley/quiz/?mode=review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184380814/work-power-simple-machines-flash-card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 Up 5-7-18 Monday 5 minutes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25286"/>
            <a:ext cx="8839200" cy="570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08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Brain Pop 20 minutes- Chromebook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Work Movie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Work </a:t>
            </a:r>
            <a:r>
              <a:rPr lang="en-US" dirty="0">
                <a:hlinkClick r:id="rId3"/>
              </a:rPr>
              <a:t>Movie Quiz (review</a:t>
            </a:r>
            <a:r>
              <a:rPr lang="en-US" dirty="0" smtClean="0">
                <a:hlinkClick r:id="rId3"/>
              </a:rPr>
              <a:t>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4"/>
              </a:rPr>
              <a:t>Work Map</a:t>
            </a:r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Power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5"/>
              </a:rPr>
              <a:t>Movie</a:t>
            </a:r>
            <a:r>
              <a:rPr lang="en-US" dirty="0" smtClean="0"/>
              <a:t> </a:t>
            </a:r>
            <a:r>
              <a:rPr lang="en-US" dirty="0" smtClean="0">
                <a:hlinkClick r:id="rId6"/>
              </a:rPr>
              <a:t>Power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6"/>
              </a:rPr>
              <a:t>Movie </a:t>
            </a:r>
            <a:r>
              <a:rPr lang="en-US" dirty="0">
                <a:hlinkClick r:id="rId6"/>
              </a:rPr>
              <a:t>Quiz (review</a:t>
            </a:r>
            <a:r>
              <a:rPr lang="en-US" dirty="0" smtClean="0">
                <a:hlinkClick r:id="rId6"/>
              </a:rPr>
              <a:t>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7"/>
              </a:rPr>
              <a:t>Power </a:t>
            </a:r>
            <a:r>
              <a:rPr lang="en-US" dirty="0" err="1">
                <a:hlinkClick r:id="rId7"/>
              </a:rPr>
              <a:t>Map</a:t>
            </a:r>
            <a:r>
              <a:rPr lang="en-US" dirty="0" err="1">
                <a:hlinkClick r:id="rId8"/>
              </a:rPr>
              <a:t>Pulley</a:t>
            </a:r>
            <a:r>
              <a:rPr lang="en-US" dirty="0">
                <a:hlinkClick r:id="rId8"/>
              </a:rPr>
              <a:t> </a:t>
            </a:r>
            <a:endParaRPr lang="en-US" dirty="0" smtClean="0">
              <a:hlinkClick r:id="rId8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8"/>
              </a:rPr>
              <a:t>Movie</a:t>
            </a:r>
            <a:r>
              <a:rPr lang="en-US" dirty="0" smtClean="0"/>
              <a:t> </a:t>
            </a:r>
            <a:r>
              <a:rPr lang="en-US" dirty="0" smtClean="0">
                <a:hlinkClick r:id="rId9"/>
              </a:rPr>
              <a:t>Pulley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9"/>
              </a:rPr>
              <a:t>Movie </a:t>
            </a:r>
            <a:r>
              <a:rPr lang="en-US" dirty="0">
                <a:hlinkClick r:id="rId9"/>
              </a:rPr>
              <a:t>Quiz (review</a:t>
            </a:r>
            <a:r>
              <a:rPr lang="en-US" dirty="0" smtClean="0">
                <a:hlinkClick r:id="rId9"/>
              </a:rPr>
              <a:t>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10"/>
              </a:rPr>
              <a:t>Levers Movie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11"/>
              </a:rPr>
              <a:t>Levers Movie </a:t>
            </a:r>
            <a:r>
              <a:rPr lang="en-US" dirty="0">
                <a:hlinkClick r:id="rId11"/>
              </a:rPr>
              <a:t>Quiz (review</a:t>
            </a:r>
            <a:r>
              <a:rPr lang="en-US" dirty="0" smtClean="0">
                <a:hlinkClick r:id="rId11"/>
              </a:rPr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Each item is 20 points, you have 20 minutes to finish this assignment.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2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Quizlet Flashcard/ 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https://quizlet.com/184380814/work-power-simple-machines-flash-cards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Machine 5 question (Reading Article)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1.All </a:t>
            </a:r>
            <a:r>
              <a:rPr lang="en-US" dirty="0"/>
              <a:t>the cars have wheels that roll over the </a:t>
            </a:r>
            <a:r>
              <a:rPr lang="en-US" dirty="0" smtClean="0"/>
              <a:t>track, but </a:t>
            </a:r>
            <a:r>
              <a:rPr lang="en-US" dirty="0"/>
              <a:t>only the locomotive has an engine to turn </a:t>
            </a:r>
            <a:r>
              <a:rPr lang="en-US" dirty="0" smtClean="0"/>
              <a:t>the wheels</a:t>
            </a:r>
            <a:r>
              <a:rPr lang="en-US" dirty="0"/>
              <a:t>. The other cars are pulled passively behind.</a:t>
            </a:r>
          </a:p>
          <a:p>
            <a:pPr marL="0" indent="0">
              <a:buNone/>
            </a:pPr>
            <a:r>
              <a:rPr lang="en-US" b="1" dirty="0"/>
              <a:t>2 </a:t>
            </a:r>
            <a:r>
              <a:rPr lang="en-US" dirty="0"/>
              <a:t>Four locomotives have more pulling power </a:t>
            </a:r>
            <a:r>
              <a:rPr lang="en-US" dirty="0" smtClean="0"/>
              <a:t>than one </a:t>
            </a:r>
            <a:r>
              <a:rPr lang="en-US" dirty="0"/>
              <a:t>locomotive. By working together, they </a:t>
            </a:r>
            <a:r>
              <a:rPr lang="en-US" dirty="0" smtClean="0"/>
              <a:t>can pull </a:t>
            </a:r>
            <a:r>
              <a:rPr lang="en-US" dirty="0"/>
              <a:t>a long, heavy train.</a:t>
            </a:r>
          </a:p>
          <a:p>
            <a:pPr marL="0" indent="0">
              <a:buNone/>
            </a:pPr>
            <a:r>
              <a:rPr lang="en-US" b="1" dirty="0"/>
              <a:t>3 </a:t>
            </a:r>
            <a:r>
              <a:rPr lang="en-US" dirty="0"/>
              <a:t>The ravine occasionally might fill with </a:t>
            </a:r>
            <a:r>
              <a:rPr lang="en-US" dirty="0" smtClean="0"/>
              <a:t>water, which </a:t>
            </a:r>
            <a:r>
              <a:rPr lang="en-US" dirty="0"/>
              <a:t>could wash out the tracks and would </a:t>
            </a:r>
            <a:r>
              <a:rPr lang="en-US" dirty="0" smtClean="0"/>
              <a:t>make passing </a:t>
            </a:r>
            <a:r>
              <a:rPr lang="en-US" dirty="0"/>
              <a:t>through it </a:t>
            </a:r>
            <a:r>
              <a:rPr lang="en-US" dirty="0" smtClean="0"/>
              <a:t>difficult.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Warm Up 5 minutes</a:t>
            </a:r>
          </a:p>
          <a:p>
            <a:r>
              <a:rPr lang="en-US" sz="2400" dirty="0" smtClean="0"/>
              <a:t>2) Chapter 4 Introduction (Science Journal) 15 minutes</a:t>
            </a:r>
          </a:p>
          <a:p>
            <a:r>
              <a:rPr lang="en-US" dirty="0" smtClean="0"/>
              <a:t>3) Brain Pop- Simple Machine 20 minutes</a:t>
            </a:r>
          </a:p>
          <a:p>
            <a:r>
              <a:rPr lang="en-US" dirty="0" smtClean="0"/>
              <a:t>4) Quizlet Flashcard /Quizlet Live 7 minutes</a:t>
            </a:r>
          </a:p>
          <a:p>
            <a:r>
              <a:rPr lang="en-US" dirty="0" smtClean="0"/>
              <a:t>5) Homework (Simple Machine)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Work and Simple Machines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056104" y="1598353"/>
            <a:ext cx="7432843" cy="4925435"/>
          </a:xfrm>
        </p:spPr>
        <p:txBody>
          <a:bodyPr/>
          <a:lstStyle/>
          <a:p>
            <a:pPr marL="1541463" indent="-1541463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Chapter </a:t>
            </a:r>
            <a:r>
              <a:rPr lang="en-US" dirty="0" smtClean="0"/>
              <a:t>Introduction 5/7/18</a:t>
            </a:r>
            <a:endParaRPr lang="en-US" dirty="0" smtClean="0"/>
          </a:p>
          <a:p>
            <a:pPr marL="1298448" indent="-1541463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Lesson 1:  Work and </a:t>
            </a:r>
            <a:r>
              <a:rPr lang="en-US" dirty="0" smtClean="0"/>
              <a:t>Power 5/8/18</a:t>
            </a:r>
            <a:endParaRPr lang="en-US" dirty="0" smtClean="0"/>
          </a:p>
          <a:p>
            <a:pPr marL="1362456" indent="-1541463">
              <a:lnSpc>
                <a:spcPct val="90000"/>
              </a:lnSpc>
              <a:spcAft>
                <a:spcPts val="1200"/>
              </a:spcAft>
            </a:pPr>
            <a:r>
              <a:rPr lang="en-US" dirty="0"/>
              <a:t>Lesson 2</a:t>
            </a:r>
            <a:r>
              <a:rPr lang="en-US" dirty="0" smtClean="0"/>
              <a:t>: Using </a:t>
            </a:r>
            <a:r>
              <a:rPr lang="en-US" dirty="0" smtClean="0"/>
              <a:t>Machines 5/9/18</a:t>
            </a:r>
            <a:endParaRPr lang="en-US" dirty="0"/>
          </a:p>
          <a:p>
            <a:pPr marL="1362456" indent="-1541463">
              <a:lnSpc>
                <a:spcPct val="90000"/>
              </a:lnSpc>
              <a:spcAft>
                <a:spcPts val="1200"/>
              </a:spcAft>
            </a:pPr>
            <a:r>
              <a:rPr lang="en-US" dirty="0"/>
              <a:t>Lesson </a:t>
            </a:r>
            <a:r>
              <a:rPr lang="en-US" dirty="0" smtClean="0"/>
              <a:t>3: Simple </a:t>
            </a:r>
            <a:r>
              <a:rPr lang="en-US" dirty="0" smtClean="0"/>
              <a:t>Machines 5/10/18</a:t>
            </a:r>
            <a:endParaRPr lang="en-US" dirty="0"/>
          </a:p>
          <a:p>
            <a:pPr marL="1541463" indent="-1541463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Chapter </a:t>
            </a:r>
            <a:r>
              <a:rPr lang="en-US" dirty="0" smtClean="0"/>
              <a:t>Wrap-Up 5/11/18 </a:t>
            </a:r>
          </a:p>
          <a:p>
            <a:pPr marL="1541463" indent="-1541463">
              <a:lnSpc>
                <a:spcPct val="9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Chapter Quiz 5/11/18 Friday</a:t>
            </a:r>
          </a:p>
          <a:p>
            <a:pPr marL="1541463" indent="-1541463">
              <a:lnSpc>
                <a:spcPct val="9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Today notes will be graded. Make sure you write something 0-Nothing 50 incomplete 100 complete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Hard Work or Not?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228601" y="2362200"/>
            <a:ext cx="5181600" cy="3945035"/>
          </a:xfrm>
        </p:spPr>
        <p:txBody>
          <a:bodyPr>
            <a:normAutofit/>
          </a:bodyPr>
          <a:lstStyle/>
          <a:p>
            <a:r>
              <a:rPr lang="en-US" sz="2200" dirty="0"/>
              <a:t>Look at the photo at the beginning of the chapter. Digging this hole with a hand shovel would be hard work. Using </a:t>
            </a:r>
            <a:r>
              <a:rPr lang="en-US" sz="2200" dirty="0" smtClean="0"/>
              <a:t>an earthmover </a:t>
            </a:r>
            <a:r>
              <a:rPr lang="en-US" sz="2200" dirty="0"/>
              <a:t>makes the task easier to do. You probably think </a:t>
            </a:r>
            <a:r>
              <a:rPr lang="en-US" sz="2200" dirty="0" smtClean="0"/>
              <a:t>writing an </a:t>
            </a:r>
            <a:r>
              <a:rPr lang="en-US" sz="2200" dirty="0"/>
              <a:t>essay for English class is hard work, but is it?</a:t>
            </a:r>
          </a:p>
          <a:p>
            <a:r>
              <a:rPr lang="en-US" sz="2200" dirty="0"/>
              <a:t>• What do you think work is?</a:t>
            </a:r>
          </a:p>
          <a:p>
            <a:r>
              <a:rPr lang="en-US" sz="2200" dirty="0"/>
              <a:t>• How do you think work and energy are related?</a:t>
            </a:r>
          </a:p>
          <a:p>
            <a:endParaRPr lang="en-US" sz="2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Work and Simple </a:t>
            </a:r>
            <a:r>
              <a:rPr lang="en-US" dirty="0" smtClean="0"/>
              <a:t>Machines- Write the questions </a:t>
            </a:r>
            <a:r>
              <a:rPr lang="en-US" dirty="0" smtClean="0"/>
              <a:t>with answer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23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How do machines make doing work easier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 machine makes work easier by changing the size of the applied force, changing the distance over which the applied force acts, or changing the direction of the applied force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Work and Simple </a:t>
            </a:r>
            <a:r>
              <a:rPr lang="en-US" dirty="0" smtClean="0"/>
              <a:t>Machines- Science Journal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3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Lesson 1: Work and Power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For work to be done on an object, an applied force must move the object in the direction of the force.</a:t>
            </a:r>
          </a:p>
          <a:p>
            <a:r>
              <a:rPr lang="en-US" dirty="0"/>
              <a:t>When work is done on an object, the energy of the object increases.</a:t>
            </a:r>
          </a:p>
          <a:p>
            <a:r>
              <a:rPr lang="en-US" dirty="0"/>
              <a:t>Power is the rate at which work is done.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Work and Simple </a:t>
            </a:r>
            <a:r>
              <a:rPr lang="en-US" dirty="0" smtClean="0"/>
              <a:t>Machines- Science Journal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Lesson 2: Using Machines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machine can make work easier in three </a:t>
            </a:r>
            <a:r>
              <a:rPr lang="en-US" dirty="0" smtClean="0"/>
              <a:t>ways</a:t>
            </a:r>
            <a:r>
              <a:rPr lang="en-US" dirty="0"/>
              <a:t>: changing the size of a force, </a:t>
            </a:r>
            <a:r>
              <a:rPr lang="en-US" dirty="0" smtClean="0"/>
              <a:t>changing </a:t>
            </a:r>
            <a:r>
              <a:rPr lang="en-US" dirty="0"/>
              <a:t>the distance the force acts, </a:t>
            </a:r>
            <a:r>
              <a:rPr lang="en-US" dirty="0" smtClean="0"/>
              <a:t>or </a:t>
            </a:r>
            <a:r>
              <a:rPr lang="en-US" dirty="0"/>
              <a:t>changing the direction of a force.</a:t>
            </a:r>
          </a:p>
          <a:p>
            <a:r>
              <a:rPr lang="en-US" dirty="0"/>
              <a:t>The mechanical advantage of a machine </a:t>
            </a:r>
            <a:r>
              <a:rPr lang="en-US" dirty="0" smtClean="0"/>
              <a:t>is </a:t>
            </a:r>
            <a:r>
              <a:rPr lang="en-US" dirty="0"/>
              <a:t>the ratio of the output force to the input force.</a:t>
            </a:r>
          </a:p>
          <a:p>
            <a:r>
              <a:rPr lang="en-US" dirty="0" smtClean="0"/>
              <a:t>Friction </a:t>
            </a:r>
            <a:r>
              <a:rPr lang="en-US" dirty="0"/>
              <a:t>between moving parts converts some of the input work into thermal energy and decreases the efficiency of the machine.</a:t>
            </a: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Work and Simple </a:t>
            </a:r>
            <a:r>
              <a:rPr lang="en-US" dirty="0" smtClean="0"/>
              <a:t>Machines- Science Journal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Lesson 3: Simple Machines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 simple machine does work </a:t>
            </a:r>
            <a:r>
              <a:rPr lang="en-US" dirty="0" smtClean="0"/>
              <a:t>using </a:t>
            </a:r>
            <a:r>
              <a:rPr lang="en-US" dirty="0"/>
              <a:t>only one movement.</a:t>
            </a:r>
          </a:p>
          <a:p>
            <a:r>
              <a:rPr lang="en-US" dirty="0"/>
              <a:t>The ideal mechanical </a:t>
            </a:r>
            <a:r>
              <a:rPr lang="en-US" dirty="0" smtClean="0"/>
              <a:t>advantage </a:t>
            </a:r>
            <a:r>
              <a:rPr lang="en-US" dirty="0"/>
              <a:t>of simple </a:t>
            </a:r>
            <a:r>
              <a:rPr lang="en-US" dirty="0" smtClean="0"/>
              <a:t>machines </a:t>
            </a:r>
            <a:r>
              <a:rPr lang="en-US" dirty="0"/>
              <a:t>is calculated using </a:t>
            </a:r>
            <a:r>
              <a:rPr lang="en-US" dirty="0" smtClean="0"/>
              <a:t>simple </a:t>
            </a:r>
            <a:r>
              <a:rPr lang="en-US" dirty="0"/>
              <a:t>formulas.</a:t>
            </a:r>
          </a:p>
          <a:p>
            <a:r>
              <a:rPr lang="en-US" dirty="0"/>
              <a:t>A compound machine is made up of two or more simple machines that operate together.</a:t>
            </a: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Work and Simple </a:t>
            </a:r>
            <a:r>
              <a:rPr lang="en-US" dirty="0" smtClean="0"/>
              <a:t>Machines- Science Journal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573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Warm Up 5-7-18 Monday 5 minutes</vt:lpstr>
      <vt:lpstr>Warm Up Answer </vt:lpstr>
      <vt:lpstr>Today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Brain Pop 20 minutes- Chromebook</vt:lpstr>
      <vt:lpstr>Quizlet Flashcard/ Live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5-7-18 Monday 5 minutes</dc:title>
  <dc:creator>ailbay</dc:creator>
  <cp:lastModifiedBy>TMSA</cp:lastModifiedBy>
  <cp:revision>9</cp:revision>
  <dcterms:created xsi:type="dcterms:W3CDTF">2006-08-16T00:00:00Z</dcterms:created>
  <dcterms:modified xsi:type="dcterms:W3CDTF">2018-05-07T16:36:15Z</dcterms:modified>
</cp:coreProperties>
</file>