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Energy%20of%20conservation.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Warm Up 5 minutes 5-7-17 </a:t>
            </a:r>
            <a:endParaRPr lang="en-US" dirty="0"/>
          </a:p>
        </p:txBody>
      </p:sp>
      <p:sp>
        <p:nvSpPr>
          <p:cNvPr id="3" name="Subtitle 2"/>
          <p:cNvSpPr>
            <a:spLocks noGrp="1"/>
          </p:cNvSpPr>
          <p:nvPr>
            <p:ph type="subTitle" idx="1"/>
          </p:nvPr>
        </p:nvSpPr>
        <p:spPr>
          <a:xfrm>
            <a:off x="762000" y="1752600"/>
            <a:ext cx="7543800" cy="4343400"/>
          </a:xfrm>
        </p:spPr>
        <p:txBody>
          <a:bodyPr/>
          <a:lstStyle/>
          <a:p>
            <a:pPr lvl="0"/>
            <a:r>
              <a:rPr lang="en-US" dirty="0" smtClean="0"/>
              <a:t>1</a:t>
            </a:r>
            <a:r>
              <a:rPr lang="en-US" dirty="0" smtClean="0"/>
              <a:t>)</a:t>
            </a:r>
            <a:r>
              <a:rPr lang="en-US" dirty="0"/>
              <a:t> What is true of the energy produced in a burning log?</a:t>
            </a:r>
          </a:p>
          <a:p>
            <a:r>
              <a:rPr lang="en-US" b="1" dirty="0" smtClean="0"/>
              <a:t>Answer : Heat </a:t>
            </a:r>
            <a:r>
              <a:rPr lang="en-US" b="1" dirty="0"/>
              <a:t>is released as total energy </a:t>
            </a:r>
            <a:r>
              <a:rPr lang="en-US" b="1" dirty="0" smtClean="0"/>
              <a:t>increases</a:t>
            </a:r>
          </a:p>
          <a:p>
            <a:endParaRPr lang="en-US" b="1" dirty="0"/>
          </a:p>
        </p:txBody>
      </p:sp>
    </p:spTree>
    <p:extLst>
      <p:ext uri="{BB962C8B-B14F-4D97-AF65-F5344CB8AC3E}">
        <p14:creationId xmlns:p14="http://schemas.microsoft.com/office/powerpoint/2010/main" val="261949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20913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dirty="0" smtClean="0"/>
              <a:t>Complete the study guide question answer .</a:t>
            </a:r>
            <a:endParaRPr lang="en-US" dirty="0"/>
          </a:p>
        </p:txBody>
      </p:sp>
    </p:spTree>
    <p:extLst>
      <p:ext uri="{BB962C8B-B14F-4D97-AF65-F5344CB8AC3E}">
        <p14:creationId xmlns:p14="http://schemas.microsoft.com/office/powerpoint/2010/main" val="3390701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Agenda</a:t>
            </a:r>
            <a:endParaRPr lang="en-US" dirty="0"/>
          </a:p>
        </p:txBody>
      </p:sp>
      <p:sp>
        <p:nvSpPr>
          <p:cNvPr id="3" name="Content Placeholder 2"/>
          <p:cNvSpPr>
            <a:spLocks noGrp="1"/>
          </p:cNvSpPr>
          <p:nvPr>
            <p:ph idx="1"/>
          </p:nvPr>
        </p:nvSpPr>
        <p:spPr/>
        <p:txBody>
          <a:bodyPr/>
          <a:lstStyle/>
          <a:p>
            <a:r>
              <a:rPr lang="en-US" dirty="0" smtClean="0"/>
              <a:t>1) Warm Up 5 minutes</a:t>
            </a:r>
          </a:p>
          <a:p>
            <a:r>
              <a:rPr lang="en-US" dirty="0" smtClean="0"/>
              <a:t>2) Instruction Time  (15 minutes)</a:t>
            </a:r>
          </a:p>
          <a:p>
            <a:r>
              <a:rPr lang="en-US" dirty="0" smtClean="0"/>
              <a:t>3) Video/ Classwork (15 minutes) </a:t>
            </a:r>
          </a:p>
          <a:p>
            <a:r>
              <a:rPr lang="en-US" dirty="0" smtClean="0"/>
              <a:t>4) Study Guide Go over</a:t>
            </a:r>
          </a:p>
          <a:p>
            <a:r>
              <a:rPr lang="en-US" dirty="0" smtClean="0"/>
              <a:t>5) Homework</a:t>
            </a:r>
            <a:endParaRPr lang="en-US" dirty="0"/>
          </a:p>
        </p:txBody>
      </p:sp>
    </p:spTree>
    <p:extLst>
      <p:ext uri="{BB962C8B-B14F-4D97-AF65-F5344CB8AC3E}">
        <p14:creationId xmlns:p14="http://schemas.microsoft.com/office/powerpoint/2010/main" val="3602958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Energy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STUDENT </a:t>
            </a:r>
            <a:r>
              <a:rPr lang="en-US" b="1" dirty="0" smtClean="0"/>
              <a:t>OBJECTIVES</a:t>
            </a:r>
          </a:p>
          <a:p>
            <a:r>
              <a:rPr lang="en-US" dirty="0"/>
              <a:t>Describe how potential and kinetic energy are related.</a:t>
            </a:r>
          </a:p>
          <a:p>
            <a:r>
              <a:rPr lang="en-US" dirty="0"/>
              <a:t>• Identify the main sources of energy.</a:t>
            </a:r>
          </a:p>
          <a:p>
            <a:r>
              <a:rPr lang="en-US" dirty="0"/>
              <a:t>• Identify renewable and nonrenewable resources.</a:t>
            </a:r>
          </a:p>
          <a:p>
            <a:r>
              <a:rPr lang="en-US" dirty="0"/>
              <a:t>• Describe the problems associated with a dependence on</a:t>
            </a:r>
          </a:p>
          <a:p>
            <a:r>
              <a:rPr lang="en-US" dirty="0"/>
              <a:t>fossil fuels.</a:t>
            </a:r>
          </a:p>
          <a:p>
            <a:r>
              <a:rPr lang="en-US" dirty="0"/>
              <a:t>• Identify ways to conserve energy.</a:t>
            </a:r>
            <a:endParaRPr lang="en-US" dirty="0"/>
          </a:p>
        </p:txBody>
      </p:sp>
    </p:spTree>
    <p:extLst>
      <p:ext uri="{BB962C8B-B14F-4D97-AF65-F5344CB8AC3E}">
        <p14:creationId xmlns:p14="http://schemas.microsoft.com/office/powerpoint/2010/main" val="1201587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Energy </a:t>
            </a:r>
            <a:r>
              <a:rPr lang="en-US" dirty="0" smtClean="0"/>
              <a:t>(3 min)</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b="1" dirty="0" smtClean="0"/>
              <a:t>Potential </a:t>
            </a:r>
            <a:r>
              <a:rPr lang="en-US" b="1" dirty="0"/>
              <a:t>energy </a:t>
            </a:r>
            <a:r>
              <a:rPr lang="en-US" dirty="0"/>
              <a:t>is stored energy or energy of </a:t>
            </a:r>
            <a:r>
              <a:rPr lang="en-US" dirty="0" smtClean="0"/>
              <a:t>position</a:t>
            </a:r>
          </a:p>
          <a:p>
            <a:pPr marL="514350" indent="-514350">
              <a:buFont typeface="+mj-lt"/>
              <a:buAutoNum type="arabicPeriod"/>
            </a:pPr>
            <a:r>
              <a:rPr lang="en-US" b="1" dirty="0"/>
              <a:t>Kinetic energy</a:t>
            </a:r>
            <a:r>
              <a:rPr lang="en-US" dirty="0"/>
              <a:t> is energy of motion.</a:t>
            </a:r>
          </a:p>
          <a:p>
            <a:pPr marL="514350" indent="-514350">
              <a:buFont typeface="+mj-lt"/>
              <a:buAutoNum type="arabicPeriod"/>
            </a:pPr>
            <a:r>
              <a:rPr lang="en-US" b="1" dirty="0" smtClean="0"/>
              <a:t>Friction</a:t>
            </a:r>
            <a:r>
              <a:rPr lang="en-US" dirty="0" smtClean="0"/>
              <a:t> </a:t>
            </a:r>
            <a:r>
              <a:rPr lang="en-US" dirty="0"/>
              <a:t>is a result of two objects rubbing together. </a:t>
            </a:r>
            <a:r>
              <a:rPr lang="en-US" dirty="0" smtClean="0"/>
              <a:t>Heat and </a:t>
            </a:r>
            <a:r>
              <a:rPr lang="en-US" dirty="0"/>
              <a:t>wear and tear are products of friction.</a:t>
            </a:r>
          </a:p>
          <a:p>
            <a:pPr marL="514350" indent="-514350">
              <a:buFont typeface="+mj-lt"/>
              <a:buAutoNum type="arabicPeriod"/>
            </a:pPr>
            <a:r>
              <a:rPr lang="en-US" dirty="0" smtClean="0"/>
              <a:t>  </a:t>
            </a:r>
            <a:r>
              <a:rPr lang="en-US" b="1" dirty="0" smtClean="0"/>
              <a:t>Air </a:t>
            </a:r>
            <a:r>
              <a:rPr lang="en-US" b="1" dirty="0"/>
              <a:t>resistance </a:t>
            </a:r>
            <a:r>
              <a:rPr lang="en-US" dirty="0"/>
              <a:t>is a form of friction between an object as </a:t>
            </a:r>
            <a:r>
              <a:rPr lang="en-US" dirty="0" smtClean="0"/>
              <a:t>it moves </a:t>
            </a:r>
            <a:r>
              <a:rPr lang="en-US" dirty="0"/>
              <a:t>through the air around it.</a:t>
            </a:r>
          </a:p>
          <a:p>
            <a:pPr marL="514350" indent="-514350">
              <a:buFont typeface="+mj-lt"/>
              <a:buAutoNum type="arabicPeriod"/>
            </a:pPr>
            <a:r>
              <a:rPr lang="en-US" b="1" dirty="0" smtClean="0"/>
              <a:t>Mechanical </a:t>
            </a:r>
            <a:r>
              <a:rPr lang="en-US" b="1" dirty="0"/>
              <a:t>energy </a:t>
            </a:r>
            <a:r>
              <a:rPr lang="en-US" dirty="0"/>
              <a:t>is the total potential and kinetic energy </a:t>
            </a:r>
            <a:r>
              <a:rPr lang="en-US" dirty="0" smtClean="0"/>
              <a:t>of an </a:t>
            </a:r>
            <a:r>
              <a:rPr lang="en-US" dirty="0"/>
              <a:t>object.</a:t>
            </a:r>
            <a:endParaRPr lang="en-US" dirty="0"/>
          </a:p>
        </p:txBody>
      </p:sp>
    </p:spTree>
    <p:extLst>
      <p:ext uri="{BB962C8B-B14F-4D97-AF65-F5344CB8AC3E}">
        <p14:creationId xmlns:p14="http://schemas.microsoft.com/office/powerpoint/2010/main" val="2681901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(3 min)</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Nonrenewable resources are resources that can not </a:t>
            </a:r>
            <a:r>
              <a:rPr lang="en-US" dirty="0" smtClean="0"/>
              <a:t>be replaced</a:t>
            </a:r>
            <a:r>
              <a:rPr lang="en-US" dirty="0"/>
              <a:t>. There is a limit to these resources. </a:t>
            </a:r>
            <a:r>
              <a:rPr lang="en-US" dirty="0" smtClean="0"/>
              <a:t>Nonrenewable resources </a:t>
            </a:r>
            <a:r>
              <a:rPr lang="en-US" dirty="0"/>
              <a:t>include resources such as coal, oil, natural gas, </a:t>
            </a:r>
            <a:r>
              <a:rPr lang="en-US" dirty="0" smtClean="0"/>
              <a:t>and petroleum</a:t>
            </a:r>
            <a:r>
              <a:rPr lang="en-US" dirty="0"/>
              <a:t>.</a:t>
            </a:r>
          </a:p>
          <a:p>
            <a:pPr marL="514350" indent="-514350">
              <a:buFont typeface="+mj-lt"/>
              <a:buAutoNum type="arabicPeriod"/>
            </a:pPr>
            <a:r>
              <a:rPr lang="en-US" dirty="0" smtClean="0"/>
              <a:t> </a:t>
            </a:r>
            <a:r>
              <a:rPr lang="en-US" dirty="0"/>
              <a:t>Renewable resources are resources that are replaced </a:t>
            </a:r>
            <a:r>
              <a:rPr lang="en-US" dirty="0" smtClean="0"/>
              <a:t>quickly or </a:t>
            </a:r>
            <a:r>
              <a:rPr lang="en-US" dirty="0"/>
              <a:t>seem to be limitless. Examples include solar </a:t>
            </a:r>
            <a:r>
              <a:rPr lang="en-US" dirty="0" smtClean="0"/>
              <a:t>energy, hydropower</a:t>
            </a:r>
            <a:r>
              <a:rPr lang="en-US" dirty="0"/>
              <a:t>, geothermal, wind, and biomass.</a:t>
            </a:r>
            <a:endParaRPr lang="en-US" dirty="0"/>
          </a:p>
        </p:txBody>
      </p:sp>
    </p:spTree>
    <p:extLst>
      <p:ext uri="{BB962C8B-B14F-4D97-AF65-F5344CB8AC3E}">
        <p14:creationId xmlns:p14="http://schemas.microsoft.com/office/powerpoint/2010/main" val="2790452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a:t>
            </a:r>
            <a:r>
              <a:rPr lang="en-US" dirty="0" smtClean="0"/>
              <a:t>Answer (3 min)</a:t>
            </a:r>
            <a:endParaRPr lang="en-US" dirty="0"/>
          </a:p>
        </p:txBody>
      </p:sp>
      <p:sp>
        <p:nvSpPr>
          <p:cNvPr id="3" name="Content Placeholder 2"/>
          <p:cNvSpPr>
            <a:spLocks noGrp="1"/>
          </p:cNvSpPr>
          <p:nvPr>
            <p:ph idx="1"/>
          </p:nvPr>
        </p:nvSpPr>
        <p:spPr/>
        <p:txBody>
          <a:bodyPr>
            <a:normAutofit lnSpcReduction="10000"/>
          </a:bodyPr>
          <a:lstStyle/>
          <a:p>
            <a:r>
              <a:rPr lang="en-US" dirty="0"/>
              <a:t>3. Potential energy is the energy of position. Potential </a:t>
            </a:r>
            <a:r>
              <a:rPr lang="en-US" dirty="0" smtClean="0"/>
              <a:t>energy can </a:t>
            </a:r>
            <a:r>
              <a:rPr lang="en-US" dirty="0"/>
              <a:t>change to kinetic energy which is the energy of </a:t>
            </a:r>
            <a:r>
              <a:rPr lang="en-US" dirty="0" smtClean="0"/>
              <a:t>motion. An </a:t>
            </a:r>
            <a:r>
              <a:rPr lang="en-US" dirty="0"/>
              <a:t>example is a skier at the top of a slope. Energy from </a:t>
            </a:r>
            <a:r>
              <a:rPr lang="en-US" dirty="0" smtClean="0"/>
              <a:t>the chair </a:t>
            </a:r>
            <a:r>
              <a:rPr lang="en-US" dirty="0"/>
              <a:t>lift has moved the skier to the top of the slope. </a:t>
            </a:r>
            <a:r>
              <a:rPr lang="en-US" dirty="0" smtClean="0"/>
              <a:t>The skier </a:t>
            </a:r>
            <a:r>
              <a:rPr lang="en-US" dirty="0"/>
              <a:t>has potential energy. Once the skier begins down </a:t>
            </a:r>
            <a:r>
              <a:rPr lang="en-US" dirty="0" smtClean="0"/>
              <a:t>the slope </a:t>
            </a:r>
            <a:r>
              <a:rPr lang="en-US" dirty="0"/>
              <a:t>his or her potential energy changes to kinetic energy.</a:t>
            </a:r>
          </a:p>
          <a:p>
            <a:pPr marL="0" indent="0">
              <a:buNone/>
            </a:pPr>
            <a:r>
              <a:rPr lang="en-US" dirty="0" smtClean="0"/>
              <a:t> </a:t>
            </a:r>
            <a:endParaRPr lang="en-US" dirty="0"/>
          </a:p>
        </p:txBody>
      </p:sp>
    </p:spTree>
    <p:extLst>
      <p:ext uri="{BB962C8B-B14F-4D97-AF65-F5344CB8AC3E}">
        <p14:creationId xmlns:p14="http://schemas.microsoft.com/office/powerpoint/2010/main" val="604537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(3 min)</a:t>
            </a:r>
            <a:endParaRPr lang="en-US" dirty="0"/>
          </a:p>
        </p:txBody>
      </p:sp>
      <p:sp>
        <p:nvSpPr>
          <p:cNvPr id="3" name="Content Placeholder 2"/>
          <p:cNvSpPr>
            <a:spLocks noGrp="1"/>
          </p:cNvSpPr>
          <p:nvPr>
            <p:ph idx="1"/>
          </p:nvPr>
        </p:nvSpPr>
        <p:spPr/>
        <p:txBody>
          <a:bodyPr>
            <a:normAutofit fontScale="92500" lnSpcReduction="20000"/>
          </a:bodyPr>
          <a:lstStyle/>
          <a:p>
            <a:r>
              <a:rPr lang="en-US" dirty="0"/>
              <a:t>4. The roller coaster cars are pulled up the first hill of the ride. At the top of the hill the cars have their greatest potential energy. When the cars go over the crest of the hill and start down the other side the potential energy changes to kinetic energy. At the bottom of the hill the potential energy has all changed to kinetic energy. This kinetic energy powers the cars up the next hill. The kinetic energy has changed to potential energy again. This process continues until the end of the ride.</a:t>
            </a:r>
          </a:p>
        </p:txBody>
      </p:sp>
    </p:spTree>
    <p:extLst>
      <p:ext uri="{BB962C8B-B14F-4D97-AF65-F5344CB8AC3E}">
        <p14:creationId xmlns:p14="http://schemas.microsoft.com/office/powerpoint/2010/main" val="3206954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(3 min)</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Solar energy is the energy of the sun.</a:t>
            </a:r>
          </a:p>
          <a:p>
            <a:r>
              <a:rPr lang="en-US" dirty="0"/>
              <a:t>B. Wind energy is used to spin giant propellers which can </a:t>
            </a:r>
            <a:r>
              <a:rPr lang="en-US" dirty="0" smtClean="0"/>
              <a:t>be attached </a:t>
            </a:r>
            <a:r>
              <a:rPr lang="en-US" dirty="0"/>
              <a:t>to generators to produce electricity.</a:t>
            </a:r>
          </a:p>
          <a:p>
            <a:r>
              <a:rPr lang="en-US" dirty="0"/>
              <a:t>C. Geothermal energy is produced by super heated water </a:t>
            </a:r>
            <a:r>
              <a:rPr lang="en-US" dirty="0" smtClean="0"/>
              <a:t>or steam </a:t>
            </a:r>
            <a:r>
              <a:rPr lang="en-US" dirty="0"/>
              <a:t>from the interior of the earth.</a:t>
            </a:r>
          </a:p>
          <a:p>
            <a:r>
              <a:rPr lang="en-US" dirty="0"/>
              <a:t>D. Biomass is energy derived from the burning of </a:t>
            </a:r>
            <a:r>
              <a:rPr lang="en-US" dirty="0" smtClean="0"/>
              <a:t>such things </a:t>
            </a:r>
            <a:r>
              <a:rPr lang="en-US" dirty="0"/>
              <a:t>as wood or plants.</a:t>
            </a:r>
          </a:p>
          <a:p>
            <a:r>
              <a:rPr lang="en-US" dirty="0"/>
              <a:t>E. Hydropower is the power of moving water. Rivers or</a:t>
            </a:r>
          </a:p>
          <a:p>
            <a:pPr marL="0" indent="0">
              <a:buNone/>
            </a:pPr>
            <a:r>
              <a:rPr lang="en-US" dirty="0" smtClean="0"/>
              <a:t>dams </a:t>
            </a:r>
            <a:r>
              <a:rPr lang="en-US" dirty="0"/>
              <a:t>can create situations where water runs past </a:t>
            </a:r>
            <a:r>
              <a:rPr lang="en-US" dirty="0" smtClean="0"/>
              <a:t>turbine blades </a:t>
            </a:r>
            <a:r>
              <a:rPr lang="en-US" dirty="0"/>
              <a:t>to spin generators to produce electricity.</a:t>
            </a:r>
            <a:endParaRPr lang="en-US" dirty="0"/>
          </a:p>
        </p:txBody>
      </p:sp>
    </p:spTree>
    <p:extLst>
      <p:ext uri="{BB962C8B-B14F-4D97-AF65-F5344CB8AC3E}">
        <p14:creationId xmlns:p14="http://schemas.microsoft.com/office/powerpoint/2010/main" val="2086700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Video (5 minutes)</a:t>
            </a:r>
            <a:endParaRPr lang="en-US" dirty="0"/>
          </a:p>
        </p:txBody>
      </p:sp>
      <p:sp>
        <p:nvSpPr>
          <p:cNvPr id="3" name="Content Placeholder 2"/>
          <p:cNvSpPr>
            <a:spLocks noGrp="1"/>
          </p:cNvSpPr>
          <p:nvPr>
            <p:ph idx="1"/>
          </p:nvPr>
        </p:nvSpPr>
        <p:spPr/>
        <p:txBody>
          <a:bodyPr/>
          <a:lstStyle/>
          <a:p>
            <a:r>
              <a:rPr lang="en-US" dirty="0" smtClean="0"/>
              <a:t>After you watch the video, you have 10 minutes the complete program quiz. (Classwork)- 9 questions</a:t>
            </a:r>
          </a:p>
        </p:txBody>
      </p:sp>
    </p:spTree>
    <p:extLst>
      <p:ext uri="{BB962C8B-B14F-4D97-AF65-F5344CB8AC3E}">
        <p14:creationId xmlns:p14="http://schemas.microsoft.com/office/powerpoint/2010/main" val="3506362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579</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Warm Up 5 minutes 5-7-17 </vt:lpstr>
      <vt:lpstr>Today Agenda</vt:lpstr>
      <vt:lpstr>Exploring Energy </vt:lpstr>
      <vt:lpstr>Exploring Energy (3 min)</vt:lpstr>
      <vt:lpstr>Short Answer (3 min)</vt:lpstr>
      <vt:lpstr>Short Answer (3 min)</vt:lpstr>
      <vt:lpstr>Short Answer (3 min)</vt:lpstr>
      <vt:lpstr>Short Answer (3 min)</vt:lpstr>
      <vt:lpstr>Video (5 minutes)</vt:lpstr>
      <vt:lpstr>Study Guide </vt:lpstr>
      <vt:lpstr>Homework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5 minutes 5-7-17 </dc:title>
  <dc:creator>TMSA</dc:creator>
  <cp:lastModifiedBy>TMSA</cp:lastModifiedBy>
  <cp:revision>7</cp:revision>
  <dcterms:created xsi:type="dcterms:W3CDTF">2006-08-16T00:00:00Z</dcterms:created>
  <dcterms:modified xsi:type="dcterms:W3CDTF">2017-05-08T12:20:54Z</dcterms:modified>
</cp:coreProperties>
</file>