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9"/>
  </p:notesMasterIdLst>
  <p:sldIdLst>
    <p:sldId id="278" r:id="rId2"/>
    <p:sldId id="274" r:id="rId3"/>
    <p:sldId id="275" r:id="rId4"/>
    <p:sldId id="277" r:id="rId5"/>
    <p:sldId id="273" r:id="rId6"/>
    <p:sldId id="279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>
      <p:cViewPr>
        <p:scale>
          <a:sx n="67" d="100"/>
          <a:sy n="67" d="100"/>
        </p:scale>
        <p:origin x="-165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A4F24-6EA3-0F45-A12B-3EFD58B1A7F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4617-F4F6-A347-92F5-B0C8E734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5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6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7925" y="519588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2" y="316204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6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4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5" y="2444488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4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5" y="291161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7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43352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eamicis.com/WEB3/zzox/CLIL/CLIL%20Chimica%20lab%20WORKSHEET%20&#8211;%20Lab%20Equipment.pdf" TargetMode="External"/><Relationship Id="rId2" Type="http://schemas.openxmlformats.org/officeDocument/2006/relationships/hyperlink" Target="Middle%20School%20Flinn%20Safety%20Contract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pennylab%5b1%5d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spot.net/Media/pennylab.pdf" TargetMode="External"/><Relationship Id="rId2" Type="http://schemas.openxmlformats.org/officeDocument/2006/relationships/hyperlink" Target="https://www.youtube.com/watch?v=6YGLfZG5lEQ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400288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1. Sample answer: A description summarizes an observation. An explanation tells how an observation is interpreted.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</a:t>
            </a:r>
            <a:r>
              <a:rPr lang="en-US" dirty="0"/>
              <a:t>. Sample answer: The International System of Units allows scientists who work in different parts of the </a:t>
            </a:r>
            <a:r>
              <a:rPr lang="en-US" dirty="0" smtClean="0"/>
              <a:t>world</a:t>
            </a:r>
          </a:p>
          <a:p>
            <a:pPr marL="82296" indent="0">
              <a:buNone/>
            </a:pPr>
            <a:r>
              <a:rPr lang="en-US" dirty="0"/>
              <a:t>3. x = 1.892 </a:t>
            </a:r>
            <a:r>
              <a:rPr lang="en-US" dirty="0" smtClean="0"/>
              <a:t>kg</a:t>
            </a:r>
          </a:p>
          <a:p>
            <a:pPr marL="82296" indent="0">
              <a:buNone/>
            </a:pPr>
            <a:r>
              <a:rPr lang="en-US" dirty="0" smtClean="0"/>
              <a:t>4)Accuracy </a:t>
            </a:r>
            <a:r>
              <a:rPr lang="en-US" dirty="0"/>
              <a:t>is a description of how close a measurement is to an accepted value; precision is a description of how similar or close separate measurements are to each </a:t>
            </a:r>
            <a:r>
              <a:rPr lang="en-US" dirty="0" smtClean="0"/>
              <a:t>other</a:t>
            </a:r>
          </a:p>
          <a:p>
            <a:pPr marL="82296" indent="0">
              <a:buNone/>
            </a:pPr>
            <a:r>
              <a:rPr lang="en-US" dirty="0"/>
              <a:t>5) There are 6 significant digits in this number. The digits 3, 9, 2, and 1 are significant </a:t>
            </a:r>
            <a:r>
              <a:rPr lang="en-US" dirty="0" smtClean="0"/>
              <a:t>and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</a:t>
            </a:r>
            <a:br>
              <a:rPr lang="en-US" dirty="0" smtClean="0"/>
            </a:br>
            <a:r>
              <a:rPr lang="en-US" dirty="0" smtClean="0"/>
              <a:t>8-30-18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57912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Algae </a:t>
            </a:r>
            <a:r>
              <a:rPr lang="en-US" dirty="0"/>
              <a:t>are plantlike organisms. They are used to make animal feed, drugs, and cosmetics. Scientists currently are investigating ways to grow large amounts of algae at a low cost. If they succeed, then algae could be used to make economical fuels for cars and trucks. </a:t>
            </a:r>
            <a:r>
              <a:rPr lang="en-US" dirty="0" smtClean="0"/>
              <a:t> </a:t>
            </a:r>
            <a:r>
              <a:rPr lang="en-US" dirty="0"/>
              <a:t>Describe the algae shown in this photo</a:t>
            </a:r>
            <a:r>
              <a:rPr lang="en-US" dirty="0" smtClean="0"/>
              <a:t>.</a:t>
            </a:r>
          </a:p>
          <a:p>
            <a:pPr marL="541782" indent="-514350">
              <a:buAutoNum type="arabicParenR"/>
            </a:pPr>
            <a:r>
              <a:rPr lang="en-US" dirty="0" smtClean="0"/>
              <a:t> </a:t>
            </a:r>
            <a:r>
              <a:rPr lang="en-US" dirty="0"/>
              <a:t>How are algae like plants? </a:t>
            </a:r>
            <a:endParaRPr lang="en-US" dirty="0" smtClean="0"/>
          </a:p>
          <a:p>
            <a:pPr marL="541782" indent="-514350">
              <a:buAutoNum type="arabicParenR"/>
            </a:pPr>
            <a:r>
              <a:rPr lang="en-US" dirty="0" smtClean="0"/>
              <a:t>Why </a:t>
            </a:r>
            <a:r>
              <a:rPr lang="en-US" dirty="0"/>
              <a:t>are people interested in finding new ways to make fuel? </a:t>
            </a:r>
            <a:endParaRPr lang="en-US" dirty="0" smtClean="0"/>
          </a:p>
          <a:p>
            <a:pPr marL="541782" indent="-514350">
              <a:buAutoNum type="arabicParenR"/>
            </a:pPr>
            <a:r>
              <a:rPr lang="en-US" dirty="0" smtClean="0"/>
              <a:t> </a:t>
            </a:r>
            <a:r>
              <a:rPr lang="en-US" dirty="0"/>
              <a:t>Why are scientists concerned about the cost of raising algae?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02228"/>
            <a:ext cx="291253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1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2) Lesson Notes 5 min 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Flinn</a:t>
            </a:r>
            <a:r>
              <a:rPr lang="en-US" dirty="0" smtClean="0"/>
              <a:t> Lab Safety Agreement </a:t>
            </a:r>
            <a:r>
              <a:rPr lang="en-US" dirty="0" smtClean="0"/>
              <a:t>5 </a:t>
            </a:r>
            <a:r>
              <a:rPr lang="en-US" dirty="0" smtClean="0"/>
              <a:t>min </a:t>
            </a:r>
          </a:p>
          <a:p>
            <a:r>
              <a:rPr lang="en-US" dirty="0" smtClean="0"/>
              <a:t>3) Lab Equipment Classwork 10 min </a:t>
            </a:r>
          </a:p>
          <a:p>
            <a:r>
              <a:rPr lang="en-US" dirty="0" smtClean="0"/>
              <a:t>4) Penny Drop Lab Activity </a:t>
            </a:r>
            <a:r>
              <a:rPr lang="en-US" dirty="0" smtClean="0"/>
              <a:t>20 </a:t>
            </a:r>
            <a:r>
              <a:rPr lang="en-US" dirty="0" smtClean="0"/>
              <a:t>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Lesson 3: Case Study: Biodiesel from Microalgae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The independent variable is a factor in an experiment that is manipulated or changed by the investigator to observe how it affects a dependent variable. The dependent variable is the factor measured or observed during an experiment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Scientific inquiry is used to gain information and find solutions to </a:t>
            </a:r>
            <a:r>
              <a:rPr lang="en-US" altLang="en-US" dirty="0" smtClean="0"/>
              <a:t>real-life </a:t>
            </a:r>
            <a:r>
              <a:rPr lang="en-US" altLang="en-US" dirty="0"/>
              <a:t>problems and questions</a:t>
            </a:r>
            <a:r>
              <a:rPr lang="en-US" alt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Scientific Explanations- Science Journal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smtClean="0">
                <a:hlinkClick r:id="rId2" action="ppaction://hlinkfile"/>
              </a:rPr>
              <a:t>Flinn Lab Safety Agreement</a:t>
            </a:r>
            <a:endParaRPr lang="en-US" dirty="0" smtClean="0"/>
          </a:p>
          <a:p>
            <a:pPr marL="457200" indent="-457200">
              <a:buFontTx/>
              <a:buAutoNum type="arabicParenR"/>
            </a:pPr>
            <a:r>
              <a:rPr lang="en-US" dirty="0" smtClean="0">
                <a:hlinkClick r:id="rId3" invalidUrl="http://www.edeamicis.com/WEB3/zzox/CLIL/CLIL Chimica lab WORKSHEET – Lab Equipment.pdf"/>
              </a:rPr>
              <a:t>Lab </a:t>
            </a:r>
            <a:r>
              <a:rPr lang="en-US" dirty="0">
                <a:hlinkClick r:id="rId3" invalidUrl="http://www.edeamicis.com/WEB3/zzox/CLIL/CLIL Chimica lab WORKSHEET – Lab Equipment.pdf"/>
              </a:rPr>
              <a:t>Equipment </a:t>
            </a:r>
            <a:endParaRPr lang="en-US" dirty="0" smtClean="0"/>
          </a:p>
          <a:p>
            <a:pPr marL="457200" indent="-457200">
              <a:buFontTx/>
              <a:buAutoNum type="arabicParenR"/>
            </a:pPr>
            <a:r>
              <a:rPr lang="en-US" dirty="0" smtClean="0">
                <a:hlinkClick r:id="rId4" action="ppaction://hlinkfile"/>
              </a:rPr>
              <a:t>Penny Drop Activity </a:t>
            </a:r>
            <a:endParaRPr lang="en-US" dirty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Lab Equipment/ Lab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762000" y="990600"/>
            <a:ext cx="8001000" cy="4885267"/>
          </a:xfrm>
        </p:spPr>
        <p:txBody>
          <a:bodyPr numCol="2">
            <a:normAutofit fontScale="70000" lnSpcReduction="20000"/>
          </a:bodyPr>
          <a:lstStyle/>
          <a:p>
            <a:pPr marL="457200" indent="-457200">
              <a:buAutoNum type="arabicParenR"/>
            </a:pPr>
            <a:r>
              <a:rPr lang="en-US" sz="4500" dirty="0" smtClean="0"/>
              <a:t>Tongs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Googles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Beaker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Test Tube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Triple Beam Balance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Lab coat or Apron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Eye dropper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Striker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Ring Clamp 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Graduated Cylinder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Lab Stand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Funnel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Bunsen  Burner</a:t>
            </a:r>
          </a:p>
          <a:p>
            <a:pPr marL="457200" indent="-457200">
              <a:buAutoNum type="arabicParenR"/>
            </a:pPr>
            <a:r>
              <a:rPr lang="en-US" sz="4500" dirty="0" smtClean="0"/>
              <a:t>Erlenmeyer flask 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YouTube Tutorial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Water Droplet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1097</TotalTime>
  <Words>352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Homework Check</vt:lpstr>
      <vt:lpstr>Warm Up 5 minutes 8-30-18 Thursday</vt:lpstr>
      <vt:lpstr>Today Agenda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8-30-17 Wednesday</dc:title>
  <dc:creator>TMSA</dc:creator>
  <cp:lastModifiedBy>TMSA</cp:lastModifiedBy>
  <cp:revision>25</cp:revision>
  <dcterms:created xsi:type="dcterms:W3CDTF">2006-08-16T00:00:00Z</dcterms:created>
  <dcterms:modified xsi:type="dcterms:W3CDTF">2018-08-30T13:53:44Z</dcterms:modified>
</cp:coreProperties>
</file>