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8" r:id="rId9"/>
    <p:sldId id="269" r:id="rId10"/>
    <p:sldId id="262" r:id="rId11"/>
    <p:sldId id="263" r:id="rId12"/>
    <p:sldId id="264" r:id="rId13"/>
    <p:sldId id="265"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Lesson%202%20Energy%20Transfert%20in%20the%20Atmospher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quizlet.com/10405320/liv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Lesson%202%20Energy%20Transfert%20in%20the%20Atmospher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p:spPr>
        <p:txBody>
          <a:bodyPr/>
          <a:lstStyle/>
          <a:p>
            <a:r>
              <a:rPr lang="en-US" dirty="0" smtClean="0"/>
              <a:t>Warm Up 5 Minutes</a:t>
            </a:r>
            <a:br>
              <a:rPr lang="en-US" dirty="0" smtClean="0"/>
            </a:br>
            <a:r>
              <a:rPr lang="en-US" dirty="0" smtClean="0"/>
              <a:t>9-13-17 Wednesday</a:t>
            </a:r>
            <a:endParaRPr lang="en-US" dirty="0"/>
          </a:p>
        </p:txBody>
      </p:sp>
      <p:sp>
        <p:nvSpPr>
          <p:cNvPr id="3" name="Subtitle 2"/>
          <p:cNvSpPr>
            <a:spLocks noGrp="1"/>
          </p:cNvSpPr>
          <p:nvPr>
            <p:ph type="subTitle" idx="1"/>
          </p:nvPr>
        </p:nvSpPr>
        <p:spPr>
          <a:xfrm>
            <a:off x="914400" y="1600200"/>
            <a:ext cx="7848600" cy="4419600"/>
          </a:xfrm>
        </p:spPr>
        <p:txBody>
          <a:bodyPr>
            <a:normAutofit fontScale="85000" lnSpcReduction="20000"/>
          </a:bodyPr>
          <a:lstStyle/>
          <a:p>
            <a:r>
              <a:rPr lang="en-US" b="1" dirty="0"/>
              <a:t>1. </a:t>
            </a:r>
            <a:r>
              <a:rPr lang="en-US" dirty="0" smtClean="0"/>
              <a:t>The _____ </a:t>
            </a:r>
            <a:r>
              <a:rPr lang="en-US" dirty="0"/>
              <a:t>is the layer of atmosphere just above the</a:t>
            </a:r>
          </a:p>
          <a:p>
            <a:r>
              <a:rPr lang="en-US" dirty="0" smtClean="0"/>
              <a:t>………., </a:t>
            </a:r>
            <a:r>
              <a:rPr lang="en-US" dirty="0"/>
              <a:t>which is the layer that is closest to Earth’s surface.</a:t>
            </a:r>
          </a:p>
          <a:p>
            <a:r>
              <a:rPr lang="en-US" b="1" dirty="0"/>
              <a:t>2. </a:t>
            </a:r>
            <a:r>
              <a:rPr lang="en-US" dirty="0"/>
              <a:t>Water exists in the atmosphere in a gaseous form as </a:t>
            </a:r>
            <a:r>
              <a:rPr lang="en-US" dirty="0" smtClean="0"/>
              <a:t>……………….. and in </a:t>
            </a:r>
            <a:r>
              <a:rPr lang="en-US" dirty="0"/>
              <a:t>a form as droplets.</a:t>
            </a:r>
          </a:p>
          <a:p>
            <a:r>
              <a:rPr lang="en-US" b="1" dirty="0"/>
              <a:t>3. </a:t>
            </a:r>
            <a:r>
              <a:rPr lang="en-US" dirty="0"/>
              <a:t>The area of the stratosphere that contains a high concentration of ozone is called </a:t>
            </a:r>
            <a:r>
              <a:rPr lang="en-US" dirty="0" smtClean="0"/>
              <a:t>the…………….</a:t>
            </a:r>
            <a:endParaRPr lang="en-US" dirty="0"/>
          </a:p>
          <a:p>
            <a:r>
              <a:rPr lang="en-US" dirty="0"/>
              <a:t>.</a:t>
            </a:r>
          </a:p>
          <a:p>
            <a:r>
              <a:rPr lang="en-US" b="1" dirty="0"/>
              <a:t>4. </a:t>
            </a:r>
            <a:r>
              <a:rPr lang="en-US" dirty="0"/>
              <a:t>Ions are located in the region of the atmosphere called the </a:t>
            </a:r>
            <a:r>
              <a:rPr lang="en-US" dirty="0" smtClean="0"/>
              <a:t>________.</a:t>
            </a:r>
            <a:endParaRPr lang="en-US" dirty="0"/>
          </a:p>
          <a:p>
            <a:r>
              <a:rPr lang="en-US" b="1" dirty="0"/>
              <a:t>5. </a:t>
            </a:r>
            <a:r>
              <a:rPr lang="en-US" b="1" dirty="0" smtClean="0"/>
              <a:t>_______</a:t>
            </a:r>
            <a:r>
              <a:rPr lang="en-US" dirty="0" smtClean="0"/>
              <a:t>is </a:t>
            </a:r>
            <a:r>
              <a:rPr lang="en-US" dirty="0"/>
              <a:t>a layer of gases surrounding Earth</a:t>
            </a:r>
            <a:endParaRPr lang="en-US" dirty="0"/>
          </a:p>
        </p:txBody>
      </p:sp>
    </p:spTree>
    <p:extLst>
      <p:ext uri="{BB962C8B-B14F-4D97-AF65-F5344CB8AC3E}">
        <p14:creationId xmlns:p14="http://schemas.microsoft.com/office/powerpoint/2010/main" val="907218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Vocabulary</a:t>
            </a:r>
            <a:endParaRPr lang="en-US" dirty="0"/>
          </a:p>
        </p:txBody>
      </p:sp>
      <p:sp>
        <p:nvSpPr>
          <p:cNvPr id="3" name="Content Placeholder 2"/>
          <p:cNvSpPr>
            <a:spLocks noGrp="1"/>
          </p:cNvSpPr>
          <p:nvPr>
            <p:ph idx="1"/>
          </p:nvPr>
        </p:nvSpPr>
        <p:spPr/>
        <p:txBody>
          <a:bodyPr/>
          <a:lstStyle/>
          <a:p>
            <a:r>
              <a:rPr lang="en-US" dirty="0" smtClean="0"/>
              <a:t>1) Conduction </a:t>
            </a:r>
          </a:p>
          <a:p>
            <a:r>
              <a:rPr lang="en-US" dirty="0" smtClean="0"/>
              <a:t>2) Reflect </a:t>
            </a:r>
          </a:p>
          <a:p>
            <a:r>
              <a:rPr lang="en-US" dirty="0" smtClean="0"/>
              <a:t>3) Radiation </a:t>
            </a:r>
          </a:p>
          <a:p>
            <a:r>
              <a:rPr lang="en-US" dirty="0" smtClean="0"/>
              <a:t>4) Convection</a:t>
            </a:r>
          </a:p>
          <a:p>
            <a:r>
              <a:rPr lang="en-US" dirty="0" smtClean="0"/>
              <a:t>5) Stability </a:t>
            </a:r>
          </a:p>
          <a:p>
            <a:r>
              <a:rPr lang="en-US" dirty="0" smtClean="0"/>
              <a:t>6) Temperature Inversion </a:t>
            </a:r>
          </a:p>
          <a:p>
            <a:r>
              <a:rPr lang="en-US" dirty="0" smtClean="0"/>
              <a:t>7) Process</a:t>
            </a:r>
            <a:endParaRPr lang="en-US" dirty="0"/>
          </a:p>
        </p:txBody>
      </p:sp>
    </p:spTree>
    <p:extLst>
      <p:ext uri="{BB962C8B-B14F-4D97-AF65-F5344CB8AC3E}">
        <p14:creationId xmlns:p14="http://schemas.microsoft.com/office/powerpoint/2010/main" val="319757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hlinkClick r:id="rId2" action="ppaction://hlinkfile"/>
              </a:rPr>
              <a:t>Lesson Outline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A)Energy From Sun </a:t>
            </a:r>
          </a:p>
          <a:p>
            <a:r>
              <a:rPr lang="en-US" dirty="0" smtClean="0"/>
              <a:t>1) Radiation </a:t>
            </a:r>
          </a:p>
          <a:p>
            <a:r>
              <a:rPr lang="en-US" dirty="0" smtClean="0"/>
              <a:t>2) Visible light </a:t>
            </a:r>
          </a:p>
          <a:p>
            <a:r>
              <a:rPr lang="en-US" dirty="0" smtClean="0"/>
              <a:t>3) UV light</a:t>
            </a:r>
          </a:p>
          <a:p>
            <a:r>
              <a:rPr lang="en-US" dirty="0" smtClean="0"/>
              <a:t>4) IR light</a:t>
            </a:r>
          </a:p>
          <a:p>
            <a:pPr marL="0" indent="0">
              <a:buNone/>
            </a:pPr>
            <a:r>
              <a:rPr lang="en-US" dirty="0" smtClean="0"/>
              <a:t>     B)Energy on Earth</a:t>
            </a:r>
          </a:p>
          <a:p>
            <a:r>
              <a:rPr lang="en-US" dirty="0" smtClean="0"/>
              <a:t>1) Gases and particles</a:t>
            </a:r>
          </a:p>
          <a:p>
            <a:r>
              <a:rPr lang="en-US" dirty="0" smtClean="0"/>
              <a:t>2) UV light/ Troposphere </a:t>
            </a:r>
          </a:p>
          <a:p>
            <a:r>
              <a:rPr lang="en-US" dirty="0" smtClean="0"/>
              <a:t>3)  Reflect back</a:t>
            </a:r>
          </a:p>
          <a:p>
            <a:r>
              <a:rPr lang="en-US" dirty="0" smtClean="0"/>
              <a:t>4) Earth Surface</a:t>
            </a:r>
          </a:p>
          <a:p>
            <a:endParaRPr lang="en-US" dirty="0"/>
          </a:p>
        </p:txBody>
      </p:sp>
    </p:spTree>
    <p:extLst>
      <p:ext uri="{BB962C8B-B14F-4D97-AF65-F5344CB8AC3E}">
        <p14:creationId xmlns:p14="http://schemas.microsoft.com/office/powerpoint/2010/main" val="53155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inVertical)">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barn(inVertical)">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barn(inVertical)">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Outline </a:t>
            </a:r>
            <a:endParaRPr lang="en-US" dirty="0"/>
          </a:p>
        </p:txBody>
      </p:sp>
      <p:sp>
        <p:nvSpPr>
          <p:cNvPr id="3" name="Content Placeholder 2"/>
          <p:cNvSpPr>
            <a:spLocks noGrp="1"/>
          </p:cNvSpPr>
          <p:nvPr>
            <p:ph idx="1"/>
          </p:nvPr>
        </p:nvSpPr>
        <p:spPr/>
        <p:txBody>
          <a:bodyPr>
            <a:normAutofit/>
          </a:bodyPr>
          <a:lstStyle/>
          <a:p>
            <a:r>
              <a:rPr lang="en-US" dirty="0" smtClean="0"/>
              <a:t>C)Radiation Balance</a:t>
            </a:r>
          </a:p>
          <a:p>
            <a:r>
              <a:rPr lang="en-US" dirty="0" smtClean="0"/>
              <a:t>1) Balance</a:t>
            </a:r>
          </a:p>
          <a:p>
            <a:r>
              <a:rPr lang="en-US" dirty="0" smtClean="0"/>
              <a:t>2) IR Light </a:t>
            </a:r>
          </a:p>
          <a:p>
            <a:r>
              <a:rPr lang="en-US" dirty="0" smtClean="0"/>
              <a:t>D)The Greenhouse Effect </a:t>
            </a:r>
          </a:p>
          <a:p>
            <a:r>
              <a:rPr lang="en-US" dirty="0" smtClean="0"/>
              <a:t>1) Sunlight/ IR light</a:t>
            </a:r>
          </a:p>
          <a:p>
            <a:r>
              <a:rPr lang="en-US" dirty="0" smtClean="0"/>
              <a:t>2) H20, Co2, CH4</a:t>
            </a:r>
          </a:p>
          <a:p>
            <a:endParaRPr lang="en-US" dirty="0"/>
          </a:p>
        </p:txBody>
      </p:sp>
    </p:spTree>
    <p:extLst>
      <p:ext uri="{BB962C8B-B14F-4D97-AF65-F5344CB8AC3E}">
        <p14:creationId xmlns:p14="http://schemas.microsoft.com/office/powerpoint/2010/main" val="596753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Outline</a:t>
            </a:r>
            <a:endParaRPr lang="en-US" dirty="0"/>
          </a:p>
        </p:txBody>
      </p:sp>
      <p:sp>
        <p:nvSpPr>
          <p:cNvPr id="3" name="Content Placeholder 2"/>
          <p:cNvSpPr>
            <a:spLocks noGrp="1"/>
          </p:cNvSpPr>
          <p:nvPr>
            <p:ph idx="1"/>
          </p:nvPr>
        </p:nvSpPr>
        <p:spPr/>
        <p:txBody>
          <a:bodyPr/>
          <a:lstStyle/>
          <a:p>
            <a:pPr marL="457200" lvl="1" indent="0">
              <a:buNone/>
            </a:pPr>
            <a:r>
              <a:rPr lang="en-US" dirty="0" smtClean="0"/>
              <a:t>E) Thermal </a:t>
            </a:r>
            <a:r>
              <a:rPr lang="en-US" dirty="0"/>
              <a:t>Energy Transfer </a:t>
            </a:r>
          </a:p>
          <a:p>
            <a:r>
              <a:rPr lang="en-US" dirty="0"/>
              <a:t>1) Thermal energy</a:t>
            </a:r>
          </a:p>
          <a:p>
            <a:r>
              <a:rPr lang="en-US" dirty="0"/>
              <a:t>2) Conduction</a:t>
            </a:r>
          </a:p>
          <a:p>
            <a:r>
              <a:rPr lang="en-US" dirty="0"/>
              <a:t>3) Less dense</a:t>
            </a:r>
          </a:p>
          <a:p>
            <a:r>
              <a:rPr lang="en-US" dirty="0"/>
              <a:t>4) Convection</a:t>
            </a:r>
          </a:p>
          <a:p>
            <a:r>
              <a:rPr lang="en-US" dirty="0"/>
              <a:t>5) Latent Energy</a:t>
            </a:r>
          </a:p>
          <a:p>
            <a:endParaRPr lang="en-US" dirty="0"/>
          </a:p>
        </p:txBody>
      </p:sp>
    </p:spTree>
    <p:extLst>
      <p:ext uri="{BB962C8B-B14F-4D97-AF65-F5344CB8AC3E}">
        <p14:creationId xmlns:p14="http://schemas.microsoft.com/office/powerpoint/2010/main" val="1260927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Outline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 Circulating Air </a:t>
            </a:r>
          </a:p>
          <a:p>
            <a:r>
              <a:rPr lang="en-US" dirty="0" smtClean="0"/>
              <a:t>1) Upward/ sinks</a:t>
            </a:r>
          </a:p>
          <a:p>
            <a:r>
              <a:rPr lang="en-US" dirty="0" smtClean="0"/>
              <a:t>2) Saucer shaped</a:t>
            </a:r>
          </a:p>
          <a:p>
            <a:r>
              <a:rPr lang="en-US" dirty="0" smtClean="0"/>
              <a:t>3) Weather/climates</a:t>
            </a:r>
          </a:p>
          <a:p>
            <a:r>
              <a:rPr lang="en-US" dirty="0" smtClean="0"/>
              <a:t>4) Stability</a:t>
            </a:r>
          </a:p>
          <a:p>
            <a:r>
              <a:rPr lang="en-US" dirty="0" smtClean="0"/>
              <a:t>5) Unstable </a:t>
            </a:r>
          </a:p>
          <a:p>
            <a:r>
              <a:rPr lang="en-US" dirty="0" smtClean="0"/>
              <a:t>6) Temperature inversion </a:t>
            </a:r>
          </a:p>
          <a:p>
            <a:r>
              <a:rPr lang="en-US" dirty="0" smtClean="0"/>
              <a:t>7) Pollution  </a:t>
            </a:r>
            <a:endParaRPr lang="en-US" dirty="0"/>
          </a:p>
        </p:txBody>
      </p:sp>
    </p:spTree>
    <p:extLst>
      <p:ext uri="{BB962C8B-B14F-4D97-AF65-F5344CB8AC3E}">
        <p14:creationId xmlns:p14="http://schemas.microsoft.com/office/powerpoint/2010/main" val="4119603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Quizlet Live</a:t>
            </a:r>
            <a:endParaRPr lang="en-US" dirty="0"/>
          </a:p>
        </p:txBody>
      </p:sp>
      <p:sp>
        <p:nvSpPr>
          <p:cNvPr id="3" name="Content Placeholder 2"/>
          <p:cNvSpPr>
            <a:spLocks noGrp="1"/>
          </p:cNvSpPr>
          <p:nvPr>
            <p:ph idx="1"/>
          </p:nvPr>
        </p:nvSpPr>
        <p:spPr/>
        <p:txBody>
          <a:bodyPr/>
          <a:lstStyle/>
          <a:p>
            <a:r>
              <a:rPr lang="en-US" dirty="0"/>
              <a:t>https://quizlet.com/10405320/live</a:t>
            </a:r>
          </a:p>
        </p:txBody>
      </p:sp>
    </p:spTree>
    <p:extLst>
      <p:ext uri="{BB962C8B-B14F-4D97-AF65-F5344CB8AC3E}">
        <p14:creationId xmlns:p14="http://schemas.microsoft.com/office/powerpoint/2010/main" val="3366029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1) Stratosphere</a:t>
            </a:r>
            <a:r>
              <a:rPr lang="en-US" dirty="0"/>
              <a:t>/ troposphere </a:t>
            </a:r>
            <a:r>
              <a:rPr lang="en-US" dirty="0" smtClean="0"/>
              <a:t>  </a:t>
            </a:r>
          </a:p>
          <a:p>
            <a:r>
              <a:rPr lang="en-US" dirty="0" smtClean="0"/>
              <a:t>2) Water vapor</a:t>
            </a:r>
          </a:p>
          <a:p>
            <a:r>
              <a:rPr lang="en-US" dirty="0" smtClean="0"/>
              <a:t>3) Ozone Layer</a:t>
            </a:r>
          </a:p>
          <a:p>
            <a:r>
              <a:rPr lang="en-US" dirty="0" smtClean="0"/>
              <a:t>4) Ionosphere  </a:t>
            </a:r>
          </a:p>
          <a:p>
            <a:r>
              <a:rPr lang="en-US" dirty="0" smtClean="0"/>
              <a:t>5) Atmosphere </a:t>
            </a:r>
          </a:p>
          <a:p>
            <a:endParaRPr lang="en-US" dirty="0"/>
          </a:p>
        </p:txBody>
      </p:sp>
    </p:spTree>
    <p:extLst>
      <p:ext uri="{BB962C8B-B14F-4D97-AF65-F5344CB8AC3E}">
        <p14:creationId xmlns:p14="http://schemas.microsoft.com/office/powerpoint/2010/main" val="1576120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lstStyle/>
          <a:p>
            <a:r>
              <a:rPr lang="en-US" dirty="0" smtClean="0"/>
              <a:t>1) Warm up 5 minutes</a:t>
            </a:r>
          </a:p>
          <a:p>
            <a:r>
              <a:rPr lang="en-US" dirty="0" smtClean="0"/>
              <a:t>2) Homework Check 3 minutes</a:t>
            </a:r>
          </a:p>
          <a:p>
            <a:r>
              <a:rPr lang="en-US" dirty="0" smtClean="0"/>
              <a:t>3) Lesson 2 Read to Learn 15 minutes</a:t>
            </a:r>
          </a:p>
          <a:p>
            <a:r>
              <a:rPr lang="en-US" dirty="0" smtClean="0"/>
              <a:t>4) Independent Practice 10 minutes </a:t>
            </a:r>
          </a:p>
          <a:p>
            <a:r>
              <a:rPr lang="en-US" dirty="0" smtClean="0"/>
              <a:t>5) Exit Ticket (Clicker/</a:t>
            </a:r>
            <a:r>
              <a:rPr lang="en-US" dirty="0" err="1" smtClean="0"/>
              <a:t>Kahoot</a:t>
            </a:r>
            <a:r>
              <a:rPr lang="en-US" dirty="0" smtClean="0"/>
              <a:t>) 10 minutes </a:t>
            </a:r>
          </a:p>
          <a:p>
            <a:endParaRPr lang="en-US" dirty="0"/>
          </a:p>
        </p:txBody>
      </p:sp>
    </p:spTree>
    <p:extLst>
      <p:ext uri="{BB962C8B-B14F-4D97-AF65-F5344CB8AC3E}">
        <p14:creationId xmlns:p14="http://schemas.microsoft.com/office/powerpoint/2010/main" val="3614702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Energy Transfer in the Atmosphere</a:t>
            </a:r>
            <a:endParaRPr lang="en-US" dirty="0"/>
          </a:p>
        </p:txBody>
      </p:sp>
      <p:sp>
        <p:nvSpPr>
          <p:cNvPr id="3" name="Content Placeholder 2"/>
          <p:cNvSpPr>
            <a:spLocks noGrp="1"/>
          </p:cNvSpPr>
          <p:nvPr>
            <p:ph idx="1"/>
          </p:nvPr>
        </p:nvSpPr>
        <p:spPr/>
        <p:txBody>
          <a:bodyPr/>
          <a:lstStyle/>
          <a:p>
            <a:r>
              <a:rPr lang="en-US" dirty="0" smtClean="0"/>
              <a:t>1) Before You Read</a:t>
            </a:r>
          </a:p>
          <a:p>
            <a:r>
              <a:rPr lang="en-US" dirty="0"/>
              <a:t> </a:t>
            </a:r>
            <a:r>
              <a:rPr lang="en-US" dirty="0" smtClean="0"/>
              <a:t>          3) Disagree</a:t>
            </a:r>
          </a:p>
          <a:p>
            <a:r>
              <a:rPr lang="en-US" dirty="0"/>
              <a:t> </a:t>
            </a:r>
            <a:r>
              <a:rPr lang="en-US" dirty="0" smtClean="0"/>
              <a:t>          4) Agree</a:t>
            </a:r>
          </a:p>
          <a:p>
            <a:r>
              <a:rPr lang="en-US" dirty="0" smtClean="0"/>
              <a:t>Read to Learn</a:t>
            </a:r>
          </a:p>
          <a:p>
            <a:r>
              <a:rPr lang="en-US" b="1" dirty="0" smtClean="0"/>
              <a:t>1</a:t>
            </a:r>
            <a:r>
              <a:rPr lang="en-US" b="1" dirty="0"/>
              <a:t>. Contrast </a:t>
            </a:r>
            <a:r>
              <a:rPr lang="en-US" dirty="0"/>
              <a:t>What is </a:t>
            </a:r>
            <a:r>
              <a:rPr lang="en-US" dirty="0" smtClean="0"/>
              <a:t>the difference </a:t>
            </a:r>
            <a:r>
              <a:rPr lang="en-US" dirty="0"/>
              <a:t>between </a:t>
            </a:r>
            <a:r>
              <a:rPr lang="en-US" dirty="0" smtClean="0"/>
              <a:t>visible light </a:t>
            </a:r>
            <a:r>
              <a:rPr lang="en-US" dirty="0"/>
              <a:t>and ultraviolet light</a:t>
            </a:r>
            <a:r>
              <a:rPr lang="en-US" dirty="0" smtClean="0"/>
              <a:t>?</a:t>
            </a:r>
          </a:p>
          <a:p>
            <a:r>
              <a:rPr lang="en-US" dirty="0"/>
              <a:t>Humans can see visible light but not ultraviolet light.</a:t>
            </a:r>
            <a:endParaRPr lang="en-US" dirty="0" smtClean="0"/>
          </a:p>
        </p:txBody>
      </p:sp>
    </p:spTree>
    <p:extLst>
      <p:ext uri="{BB962C8B-B14F-4D97-AF65-F5344CB8AC3E}">
        <p14:creationId xmlns:p14="http://schemas.microsoft.com/office/powerpoint/2010/main" val="48530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to Learn</a:t>
            </a:r>
            <a:endParaRPr lang="en-US" dirty="0"/>
          </a:p>
        </p:txBody>
      </p:sp>
      <p:sp>
        <p:nvSpPr>
          <p:cNvPr id="3" name="Content Placeholder 2"/>
          <p:cNvSpPr>
            <a:spLocks noGrp="1"/>
          </p:cNvSpPr>
          <p:nvPr>
            <p:ph idx="1"/>
          </p:nvPr>
        </p:nvSpPr>
        <p:spPr/>
        <p:txBody>
          <a:bodyPr>
            <a:normAutofit/>
          </a:bodyPr>
          <a:lstStyle/>
          <a:p>
            <a:r>
              <a:rPr lang="en-US" b="1" dirty="0"/>
              <a:t>2. Express </a:t>
            </a:r>
            <a:r>
              <a:rPr lang="en-US" dirty="0"/>
              <a:t>What is </a:t>
            </a:r>
            <a:r>
              <a:rPr lang="en-US" dirty="0" smtClean="0"/>
              <a:t>the total </a:t>
            </a:r>
            <a:r>
              <a:rPr lang="en-US" dirty="0"/>
              <a:t>percentage of </a:t>
            </a:r>
            <a:r>
              <a:rPr lang="en-US" dirty="0" smtClean="0"/>
              <a:t>radiation that </a:t>
            </a:r>
            <a:r>
              <a:rPr lang="en-US" dirty="0"/>
              <a:t>is reflected by </a:t>
            </a:r>
            <a:r>
              <a:rPr lang="en-US" dirty="0" smtClean="0"/>
              <a:t>Earth’s atmosphere?</a:t>
            </a:r>
          </a:p>
          <a:p>
            <a:r>
              <a:rPr lang="en-US" dirty="0"/>
              <a:t>30 </a:t>
            </a:r>
            <a:r>
              <a:rPr lang="en-US" dirty="0" smtClean="0"/>
              <a:t>percent</a:t>
            </a:r>
          </a:p>
          <a:p>
            <a:r>
              <a:rPr lang="en-US" dirty="0" smtClean="0"/>
              <a:t> </a:t>
            </a:r>
            <a:r>
              <a:rPr lang="en-US" b="1" dirty="0"/>
              <a:t>3. Identify </a:t>
            </a:r>
            <a:r>
              <a:rPr lang="en-US" dirty="0"/>
              <a:t>What </a:t>
            </a:r>
            <a:r>
              <a:rPr lang="en-US" dirty="0" smtClean="0"/>
              <a:t>percent of </a:t>
            </a:r>
            <a:r>
              <a:rPr lang="en-US" dirty="0"/>
              <a:t>incoming radiation </a:t>
            </a:r>
            <a:r>
              <a:rPr lang="en-US" dirty="0" smtClean="0"/>
              <a:t>is absorbed </a:t>
            </a:r>
            <a:r>
              <a:rPr lang="en-US" dirty="0"/>
              <a:t>by gases </a:t>
            </a:r>
            <a:r>
              <a:rPr lang="en-US" dirty="0" smtClean="0"/>
              <a:t>and particles </a:t>
            </a:r>
            <a:r>
              <a:rPr lang="en-US" dirty="0"/>
              <a:t>in the atmosphere?</a:t>
            </a:r>
          </a:p>
          <a:p>
            <a:r>
              <a:rPr lang="en-US" dirty="0" smtClean="0"/>
              <a:t>A) 20 percent</a:t>
            </a:r>
            <a:endParaRPr lang="en-US" dirty="0"/>
          </a:p>
        </p:txBody>
      </p:sp>
    </p:spTree>
    <p:extLst>
      <p:ext uri="{BB962C8B-B14F-4D97-AF65-F5344CB8AC3E}">
        <p14:creationId xmlns:p14="http://schemas.microsoft.com/office/powerpoint/2010/main" val="6159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to Learn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4</a:t>
            </a:r>
            <a:r>
              <a:rPr lang="en-US" b="1" dirty="0"/>
              <a:t>. Cause and </a:t>
            </a:r>
            <a:r>
              <a:rPr lang="en-US" b="1" dirty="0" smtClean="0"/>
              <a:t>Effect </a:t>
            </a:r>
          </a:p>
          <a:p>
            <a:r>
              <a:rPr lang="en-US" dirty="0" smtClean="0"/>
              <a:t>Why </a:t>
            </a:r>
            <a:r>
              <a:rPr lang="en-US" dirty="0"/>
              <a:t>doesn’t Earth get </a:t>
            </a:r>
            <a:r>
              <a:rPr lang="en-US" dirty="0" smtClean="0"/>
              <a:t>hotter as </a:t>
            </a:r>
            <a:r>
              <a:rPr lang="en-US" dirty="0"/>
              <a:t>it continues to </a:t>
            </a:r>
            <a:r>
              <a:rPr lang="en-US" dirty="0" smtClean="0"/>
              <a:t>receive radiation </a:t>
            </a:r>
            <a:r>
              <a:rPr lang="en-US" dirty="0"/>
              <a:t>from the Sun</a:t>
            </a:r>
            <a:r>
              <a:rPr lang="en-US" dirty="0" smtClean="0"/>
              <a:t>?</a:t>
            </a:r>
          </a:p>
          <a:p>
            <a:r>
              <a:rPr lang="en-US" dirty="0"/>
              <a:t>The amount of radiation Earth receives from the Sun is the same amount Earth radiates back into the atmosphere</a:t>
            </a:r>
            <a:r>
              <a:rPr lang="en-US" dirty="0" smtClean="0"/>
              <a:t>.</a:t>
            </a:r>
          </a:p>
          <a:p>
            <a:r>
              <a:rPr lang="en-US" b="1" dirty="0"/>
              <a:t>5. Describe </a:t>
            </a:r>
            <a:r>
              <a:rPr lang="en-US" dirty="0"/>
              <a:t>What </a:t>
            </a:r>
            <a:r>
              <a:rPr lang="en-US" dirty="0" smtClean="0"/>
              <a:t>causes the </a:t>
            </a:r>
            <a:r>
              <a:rPr lang="en-US" dirty="0"/>
              <a:t>greenhouse effect</a:t>
            </a:r>
            <a:r>
              <a:rPr lang="en-US" dirty="0" smtClean="0"/>
              <a:t>?</a:t>
            </a:r>
          </a:p>
          <a:p>
            <a:r>
              <a:rPr lang="en-US" dirty="0"/>
              <a:t>Some gases in the atmosphere let sunlight pass through but stop infrared radiation from escaping.</a:t>
            </a:r>
          </a:p>
          <a:p>
            <a:endParaRPr lang="en-US" dirty="0"/>
          </a:p>
        </p:txBody>
      </p:sp>
    </p:spTree>
    <p:extLst>
      <p:ext uri="{BB962C8B-B14F-4D97-AF65-F5344CB8AC3E}">
        <p14:creationId xmlns:p14="http://schemas.microsoft.com/office/powerpoint/2010/main" val="273026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to Learn </a:t>
            </a:r>
            <a:endParaRPr lang="en-US" dirty="0"/>
          </a:p>
        </p:txBody>
      </p:sp>
      <p:sp>
        <p:nvSpPr>
          <p:cNvPr id="3" name="Content Placeholder 2"/>
          <p:cNvSpPr>
            <a:spLocks noGrp="1"/>
          </p:cNvSpPr>
          <p:nvPr>
            <p:ph idx="1"/>
          </p:nvPr>
        </p:nvSpPr>
        <p:spPr/>
        <p:txBody>
          <a:bodyPr/>
          <a:lstStyle/>
          <a:p>
            <a:r>
              <a:rPr lang="en-US" b="1" dirty="0"/>
              <a:t>Visual Check</a:t>
            </a:r>
          </a:p>
          <a:p>
            <a:r>
              <a:rPr lang="en-US" b="1" dirty="0"/>
              <a:t>6. Name </a:t>
            </a:r>
            <a:r>
              <a:rPr lang="en-US" dirty="0"/>
              <a:t>three of </a:t>
            </a:r>
            <a:r>
              <a:rPr lang="en-US" dirty="0" smtClean="0"/>
              <a:t>Earth’s greenhouse </a:t>
            </a:r>
            <a:r>
              <a:rPr lang="en-US" dirty="0"/>
              <a:t>gases</a:t>
            </a:r>
            <a:r>
              <a:rPr lang="en-US" dirty="0" smtClean="0"/>
              <a:t>.</a:t>
            </a:r>
          </a:p>
          <a:p>
            <a:r>
              <a:rPr lang="nl-NL" dirty="0"/>
              <a:t>water vapor, carbon dioxide, </a:t>
            </a:r>
            <a:r>
              <a:rPr lang="nl-NL" dirty="0" smtClean="0"/>
              <a:t>methane</a:t>
            </a:r>
          </a:p>
          <a:p>
            <a:r>
              <a:rPr lang="en-US" b="1" dirty="0" smtClean="0"/>
              <a:t>7</a:t>
            </a:r>
            <a:r>
              <a:rPr lang="en-US" b="1" dirty="0"/>
              <a:t>. Identify </a:t>
            </a:r>
            <a:r>
              <a:rPr lang="en-US" dirty="0"/>
              <a:t>How </a:t>
            </a:r>
            <a:r>
              <a:rPr lang="en-US" dirty="0" smtClean="0"/>
              <a:t>does energy </a:t>
            </a:r>
            <a:r>
              <a:rPr lang="en-US" dirty="0"/>
              <a:t>transfer from the </a:t>
            </a:r>
            <a:r>
              <a:rPr lang="en-US" dirty="0" smtClean="0"/>
              <a:t>Sun to </a:t>
            </a:r>
            <a:r>
              <a:rPr lang="en-US" dirty="0"/>
              <a:t>Earth and the </a:t>
            </a:r>
            <a:r>
              <a:rPr lang="en-US" dirty="0" smtClean="0"/>
              <a:t>atmosphere</a:t>
            </a:r>
          </a:p>
          <a:p>
            <a:r>
              <a:rPr lang="en-US" dirty="0"/>
              <a:t>Energy transfers from the Sun to Earth through radiation and to the atmosphere through conduction and convection. </a:t>
            </a:r>
          </a:p>
        </p:txBody>
      </p:sp>
    </p:spTree>
    <p:extLst>
      <p:ext uri="{BB962C8B-B14F-4D97-AF65-F5344CB8AC3E}">
        <p14:creationId xmlns:p14="http://schemas.microsoft.com/office/powerpoint/2010/main" val="422049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To Learn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8. Explain </a:t>
            </a:r>
            <a:r>
              <a:rPr lang="en-US" dirty="0"/>
              <a:t>What </a:t>
            </a:r>
            <a:r>
              <a:rPr lang="en-US" dirty="0" smtClean="0"/>
              <a:t>happens to </a:t>
            </a:r>
            <a:r>
              <a:rPr lang="en-US" dirty="0"/>
              <a:t>water when heat energy </a:t>
            </a:r>
            <a:r>
              <a:rPr lang="en-US" dirty="0" smtClean="0"/>
              <a:t>is absorbed</a:t>
            </a:r>
            <a:r>
              <a:rPr lang="en-US" dirty="0"/>
              <a:t>? </a:t>
            </a:r>
            <a:endParaRPr lang="en-US" dirty="0"/>
          </a:p>
          <a:p>
            <a:r>
              <a:rPr lang="en-US" dirty="0"/>
              <a:t>a. Ice melts</a:t>
            </a:r>
            <a:r>
              <a:rPr lang="en-US" dirty="0" smtClean="0"/>
              <a:t>.</a:t>
            </a:r>
          </a:p>
          <a:p>
            <a:r>
              <a:rPr lang="en-US" b="1" dirty="0" smtClean="0"/>
              <a:t>9</a:t>
            </a:r>
            <a:r>
              <a:rPr lang="en-US" b="1" dirty="0"/>
              <a:t>. Describe </a:t>
            </a:r>
            <a:r>
              <a:rPr lang="en-US" dirty="0"/>
              <a:t>what </a:t>
            </a:r>
            <a:r>
              <a:rPr lang="en-US" dirty="0" smtClean="0"/>
              <a:t>is happening </a:t>
            </a:r>
            <a:r>
              <a:rPr lang="en-US" dirty="0"/>
              <a:t>in the </a:t>
            </a:r>
            <a:r>
              <a:rPr lang="en-US" dirty="0" smtClean="0"/>
              <a:t>figure</a:t>
            </a:r>
          </a:p>
          <a:p>
            <a:r>
              <a:rPr lang="en-US" dirty="0"/>
              <a:t>Hot air rises. Cold air sinks and replaces the rising air</a:t>
            </a:r>
            <a:r>
              <a:rPr lang="en-US" dirty="0" smtClean="0"/>
              <a:t>.</a:t>
            </a:r>
          </a:p>
          <a:p>
            <a:r>
              <a:rPr lang="en-US" b="1" dirty="0" smtClean="0"/>
              <a:t>10</a:t>
            </a:r>
            <a:r>
              <a:rPr lang="en-US" b="1" dirty="0"/>
              <a:t>. Explain </a:t>
            </a:r>
            <a:r>
              <a:rPr lang="en-US" dirty="0"/>
              <a:t>How are </a:t>
            </a:r>
            <a:r>
              <a:rPr lang="en-US" dirty="0" smtClean="0"/>
              <a:t>air circulation </a:t>
            </a:r>
            <a:r>
              <a:rPr lang="en-US" dirty="0"/>
              <a:t>patterns </a:t>
            </a:r>
            <a:r>
              <a:rPr lang="en-US" dirty="0" smtClean="0"/>
              <a:t>within the </a:t>
            </a:r>
            <a:r>
              <a:rPr lang="en-US" dirty="0"/>
              <a:t>atmosphere created</a:t>
            </a:r>
            <a:r>
              <a:rPr lang="en-US" dirty="0" smtClean="0"/>
              <a:t>?</a:t>
            </a:r>
          </a:p>
          <a:p>
            <a:r>
              <a:rPr lang="en-US" dirty="0"/>
              <a:t>Air heated through energy transfer becomes less dense. Cool, denser air pushes the warm air out of the way—often upward. The cooler air sinks and replaces the rising warmer air</a:t>
            </a:r>
          </a:p>
        </p:txBody>
      </p:sp>
    </p:spTree>
    <p:extLst>
      <p:ext uri="{BB962C8B-B14F-4D97-AF65-F5344CB8AC3E}">
        <p14:creationId xmlns:p14="http://schemas.microsoft.com/office/powerpoint/2010/main" val="20546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to Learn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11. Contrast </a:t>
            </a:r>
            <a:r>
              <a:rPr lang="en-US" dirty="0"/>
              <a:t>How </a:t>
            </a:r>
            <a:r>
              <a:rPr lang="en-US" dirty="0" smtClean="0"/>
              <a:t>are circulating </a:t>
            </a:r>
            <a:r>
              <a:rPr lang="en-US" dirty="0"/>
              <a:t>air </a:t>
            </a:r>
            <a:r>
              <a:rPr lang="en-US" dirty="0" smtClean="0"/>
              <a:t>motions different </a:t>
            </a:r>
            <a:r>
              <a:rPr lang="en-US" dirty="0"/>
              <a:t>in stable </a:t>
            </a:r>
            <a:r>
              <a:rPr lang="en-US" dirty="0" smtClean="0"/>
              <a:t>and unstable </a:t>
            </a:r>
            <a:r>
              <a:rPr lang="en-US" dirty="0"/>
              <a:t>air</a:t>
            </a:r>
            <a:r>
              <a:rPr lang="en-US" dirty="0" smtClean="0"/>
              <a:t>?</a:t>
            </a:r>
          </a:p>
          <a:p>
            <a:r>
              <a:rPr lang="en-US" dirty="0"/>
              <a:t>Circulating air motions are strong in unstable air and weak in stable </a:t>
            </a:r>
            <a:r>
              <a:rPr lang="en-US" dirty="0" smtClean="0"/>
              <a:t>air</a:t>
            </a:r>
          </a:p>
          <a:p>
            <a:r>
              <a:rPr lang="en-US" b="1" dirty="0"/>
              <a:t>12. Contrast </a:t>
            </a:r>
            <a:r>
              <a:rPr lang="en-US" dirty="0"/>
              <a:t>How </a:t>
            </a:r>
            <a:r>
              <a:rPr lang="en-US" dirty="0" smtClean="0"/>
              <a:t>do conditions </a:t>
            </a:r>
            <a:r>
              <a:rPr lang="en-US" dirty="0"/>
              <a:t>during </a:t>
            </a:r>
            <a:r>
              <a:rPr lang="en-US" dirty="0" smtClean="0"/>
              <a:t>a temperature </a:t>
            </a:r>
            <a:r>
              <a:rPr lang="en-US" dirty="0"/>
              <a:t>inversion </a:t>
            </a:r>
            <a:r>
              <a:rPr lang="en-US" dirty="0" smtClean="0"/>
              <a:t>differ from </a:t>
            </a:r>
            <a:r>
              <a:rPr lang="en-US" dirty="0"/>
              <a:t>normal conditions?</a:t>
            </a:r>
            <a:endParaRPr lang="en-US" dirty="0" smtClean="0"/>
          </a:p>
          <a:p>
            <a:r>
              <a:rPr lang="en-US" dirty="0" smtClean="0"/>
              <a:t> </a:t>
            </a:r>
            <a:r>
              <a:rPr lang="en-US" dirty="0"/>
              <a:t>During a temperature inversion, warm air is trapped between two cold air layers, which keeps air from mixing. During normal conditions, the air near Earth’s surface is warmer than the air above it, and air circulates.</a:t>
            </a:r>
          </a:p>
        </p:txBody>
      </p:sp>
    </p:spTree>
    <p:extLst>
      <p:ext uri="{BB962C8B-B14F-4D97-AF65-F5344CB8AC3E}">
        <p14:creationId xmlns:p14="http://schemas.microsoft.com/office/powerpoint/2010/main" val="172201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694</Words>
  <Application>Microsoft Office PowerPoint</Application>
  <PresentationFormat>On-screen Show (4:3)</PresentationFormat>
  <Paragraphs>100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Warm Up 5 Minutes 9-13-17 Wednesday</vt:lpstr>
      <vt:lpstr>Answer</vt:lpstr>
      <vt:lpstr>Today Agenda</vt:lpstr>
      <vt:lpstr>Energy Transfer in the Atmosphere</vt:lpstr>
      <vt:lpstr>Read to Learn</vt:lpstr>
      <vt:lpstr>Read to Learn</vt:lpstr>
      <vt:lpstr>Read to Learn </vt:lpstr>
      <vt:lpstr>Read To Learn</vt:lpstr>
      <vt:lpstr>Read to Learn</vt:lpstr>
      <vt:lpstr>Content Vocabulary</vt:lpstr>
      <vt:lpstr>Lesson Outline </vt:lpstr>
      <vt:lpstr>Lesson Outline </vt:lpstr>
      <vt:lpstr>Lesson Outline</vt:lpstr>
      <vt:lpstr>Lesson Outline </vt:lpstr>
      <vt:lpstr>Quizlet Live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TMSA</dc:creator>
  <cp:lastModifiedBy>TMSA</cp:lastModifiedBy>
  <cp:revision>18</cp:revision>
  <dcterms:created xsi:type="dcterms:W3CDTF">2006-08-16T00:00:00Z</dcterms:created>
  <dcterms:modified xsi:type="dcterms:W3CDTF">2017-09-13T14:42:43Z</dcterms:modified>
</cp:coreProperties>
</file>