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 Op-SD">
    <p:spTree>
      <p:nvGrpSpPr>
        <p:cNvPr id="1" name=""/>
        <p:cNvGrpSpPr/>
        <p:nvPr/>
      </p:nvGrpSpPr>
      <p:grpSpPr>
        <a:xfrm>
          <a:off x="0" y="0"/>
          <a:ext cx="0" cy="0"/>
          <a:chOff x="0" y="0"/>
          <a:chExt cx="0" cy="0"/>
        </a:xfrm>
      </p:grpSpPr>
      <p:sp>
        <p:nvSpPr>
          <p:cNvPr id="7"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1" name="TextBox 1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6"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8"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9" name="Rounded Rectangle 18"/>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ounded Rectangle 19"/>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2" name="TextBox 1"/>
          <p:cNvSpPr txBox="1"/>
          <p:nvPr userDrawn="1"/>
        </p:nvSpPr>
        <p:spPr>
          <a:xfrm>
            <a:off x="1301640" y="2963329"/>
            <a:ext cx="6868693" cy="1723549"/>
          </a:xfrm>
          <a:prstGeom prst="rect">
            <a:avLst/>
          </a:prstGeom>
          <a:noFill/>
        </p:spPr>
        <p:txBody>
          <a:bodyPr wrap="square" rtlCol="0">
            <a:spAutoFit/>
          </a:bodyPr>
          <a:lstStyle/>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Before you begin, decide if you agree or disagree with each of these statements. </a:t>
            </a:r>
          </a:p>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As you view this presentation, see if you change your mind about any of the statements.</a:t>
            </a:r>
            <a:endParaRPr lang="en-US" altLang="en-US" sz="2400" b="0" i="0" dirty="0">
              <a:solidFill>
                <a:schemeClr val="tx1">
                  <a:lumMod val="65000"/>
                  <a:lumOff val="35000"/>
                </a:schemeClr>
              </a:solidFill>
              <a:latin typeface="Proxima Nova"/>
              <a:ea typeface="Arial Unicode MS" pitchFamily="1" charset="0"/>
              <a:cs typeface="Proxima Nova"/>
            </a:endParaRPr>
          </a:p>
        </p:txBody>
      </p:sp>
      <p:sp>
        <p:nvSpPr>
          <p:cNvPr id="12" name="TextBox 11"/>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What do you think?</a:t>
            </a:r>
          </a:p>
        </p:txBody>
      </p:sp>
    </p:spTree>
    <p:extLst>
      <p:ext uri="{BB962C8B-B14F-4D97-AF65-F5344CB8AC3E}">
        <p14:creationId xmlns:p14="http://schemas.microsoft.com/office/powerpoint/2010/main" val="30455893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pter Op-SD-2LnHd">
    <p:spTree>
      <p:nvGrpSpPr>
        <p:cNvPr id="1" name=""/>
        <p:cNvGrpSpPr/>
        <p:nvPr/>
      </p:nvGrpSpPr>
      <p:grpSpPr>
        <a:xfrm>
          <a:off x="0" y="0"/>
          <a:ext cx="0" cy="0"/>
          <a:chOff x="0" y="0"/>
          <a:chExt cx="0" cy="0"/>
        </a:xfrm>
      </p:grpSpPr>
      <p:sp>
        <p:nvSpPr>
          <p:cNvPr id="24" name="Rounded Rectangle 23"/>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16" name="Rounded Rectangle 15"/>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 Placeholder 2"/>
          <p:cNvSpPr>
            <a:spLocks noGrp="1"/>
          </p:cNvSpPr>
          <p:nvPr>
            <p:ph type="body" sz="quarter" idx="21" hasCustomPrompt="1"/>
          </p:nvPr>
        </p:nvSpPr>
        <p:spPr>
          <a:xfrm>
            <a:off x="1301640" y="2963329"/>
            <a:ext cx="6868693" cy="3285072"/>
          </a:xfrm>
          <a:prstGeom prst="rect">
            <a:avLst/>
          </a:prstGeom>
        </p:spPr>
        <p:txBody>
          <a:bodyPr vert="horz"/>
          <a:lstStyle>
            <a:lvl1pPr marL="457200" marR="0" indent="-457200" algn="l" defTabSz="457200" rtl="0" eaLnBrk="1" fontAlgn="auto" latinLnBrk="0" hangingPunct="1">
              <a:lnSpc>
                <a:spcPct val="100000"/>
              </a:lnSpc>
              <a:spcBef>
                <a:spcPts val="300"/>
              </a:spcBef>
              <a:spcAft>
                <a:spcPts val="1200"/>
              </a:spcAft>
              <a:buClrTx/>
              <a:buSzTx/>
              <a:buFont typeface="Arial" panose="020B0604020202020204" pitchFamily="34" charset="0"/>
              <a:buChar char="•"/>
              <a:tabLst>
                <a:tab pos="2273300" algn="l"/>
              </a:tabLst>
              <a:defRPr sz="2400" b="0" i="0">
                <a:solidFill>
                  <a:schemeClr val="tx1">
                    <a:lumMod val="65000"/>
                    <a:lumOff val="35000"/>
                  </a:schemeClr>
                </a:solidFill>
                <a:latin typeface="Proxima Nova"/>
                <a:cs typeface="Proxima Nova"/>
              </a:defRPr>
            </a:lvl1pPr>
            <a:lvl2pPr marL="457200" indent="0">
              <a:buNone/>
              <a:defRPr>
                <a:latin typeface="Verdana"/>
                <a:cs typeface="Verdana"/>
              </a:defRPr>
            </a:lvl2pPr>
            <a:lvl3pPr marL="914400" indent="0">
              <a:buNone/>
              <a:defRPr>
                <a:latin typeface="Verdana"/>
                <a:cs typeface="Verdana"/>
              </a:defRPr>
            </a:lvl3pPr>
            <a:lvl4pPr marL="1371600" indent="0">
              <a:buNone/>
              <a:defRPr>
                <a:latin typeface="Verdana"/>
                <a:cs typeface="Verdana"/>
              </a:defRPr>
            </a:lvl4pPr>
            <a:lvl5pPr marL="1828800" indent="0">
              <a:buNone/>
              <a:defRPr>
                <a:latin typeface="Verdana"/>
                <a:cs typeface="Verdana"/>
              </a:defRPr>
            </a:lvl5pPr>
          </a:lstStyle>
          <a:p>
            <a:pPr lvl="0"/>
            <a:r>
              <a:rPr lang="en-US" dirty="0" smtClean="0"/>
              <a:t>Text</a:t>
            </a:r>
          </a:p>
          <a:p>
            <a:pPr lvl="0"/>
            <a:r>
              <a:rPr lang="en-US" dirty="0" smtClean="0"/>
              <a:t>Text</a:t>
            </a:r>
          </a:p>
        </p:txBody>
      </p:sp>
      <p:sp>
        <p:nvSpPr>
          <p:cNvPr id="20"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21" name="TextBox 2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2"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3"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1" name="TextBox 10"/>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Do you agree or disagree?</a:t>
            </a:r>
          </a:p>
        </p:txBody>
      </p:sp>
    </p:spTree>
    <p:extLst>
      <p:ext uri="{BB962C8B-B14F-4D97-AF65-F5344CB8AC3E}">
        <p14:creationId xmlns:p14="http://schemas.microsoft.com/office/powerpoint/2010/main" val="35493242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hapter Op-DD">
    <p:spTree>
      <p:nvGrpSpPr>
        <p:cNvPr id="1" name=""/>
        <p:cNvGrpSpPr/>
        <p:nvPr/>
      </p:nvGrpSpPr>
      <p:grpSpPr>
        <a:xfrm>
          <a:off x="0" y="0"/>
          <a:ext cx="0" cy="0"/>
          <a:chOff x="0" y="0"/>
          <a:chExt cx="0" cy="0"/>
        </a:xfrm>
      </p:grpSpPr>
      <p:sp>
        <p:nvSpPr>
          <p:cNvPr id="15" name="TextBox 14"/>
          <p:cNvSpPr txBox="1"/>
          <p:nvPr userDrawn="1"/>
        </p:nvSpPr>
        <p:spPr>
          <a:xfrm>
            <a:off x="1874309" y="1629023"/>
            <a:ext cx="6118227" cy="461665"/>
          </a:xfrm>
          <a:prstGeom prst="rect">
            <a:avLst/>
          </a:prstGeom>
          <a:noFill/>
        </p:spPr>
        <p:txBody>
          <a:bodyPr wrap="square" lIns="0" rtlCol="0">
            <a:spAutoFit/>
          </a:bodyPr>
          <a:lstStyle/>
          <a:p>
            <a:r>
              <a:rPr lang="en-US" sz="2300" b="1" i="0" dirty="0" smtClean="0">
                <a:latin typeface="Proxima Nova"/>
                <a:cs typeface="Proxima Nova"/>
              </a:rPr>
              <a:t>Key</a:t>
            </a:r>
            <a:r>
              <a:rPr lang="en-US" sz="2300" b="1" i="0" baseline="0" dirty="0" smtClean="0">
                <a:latin typeface="Proxima Nova"/>
                <a:cs typeface="Proxima Nova"/>
              </a:rPr>
              <a:t> Concepts/</a:t>
            </a:r>
            <a:r>
              <a:rPr lang="en-US" sz="2300" b="1" i="0" dirty="0" smtClean="0">
                <a:latin typeface="Proxima Nova"/>
                <a:cs typeface="Proxima Nova"/>
              </a:rPr>
              <a:t>Essential Question</a:t>
            </a:r>
            <a:r>
              <a:rPr lang="en-US" sz="2300" b="1" i="0" baseline="0" dirty="0" smtClean="0">
                <a:latin typeface="Proxima Nova"/>
                <a:cs typeface="Proxima Nova"/>
              </a:rPr>
              <a:t>s</a:t>
            </a:r>
            <a:endParaRPr lang="en-US" sz="2300" b="1" i="0" dirty="0">
              <a:latin typeface="Proxima Nova"/>
              <a:cs typeface="Proxima Nova"/>
            </a:endParaRPr>
          </a:p>
        </p:txBody>
      </p:sp>
      <p:sp>
        <p:nvSpPr>
          <p:cNvPr id="11"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2" name="TextBox 11"/>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3"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4"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6" name="Text Placeholder 2"/>
          <p:cNvSpPr>
            <a:spLocks noGrp="1"/>
          </p:cNvSpPr>
          <p:nvPr>
            <p:ph type="body" sz="quarter" idx="23" hasCustomPrompt="1"/>
          </p:nvPr>
        </p:nvSpPr>
        <p:spPr>
          <a:xfrm>
            <a:off x="1786109" y="2271304"/>
            <a:ext cx="6384226" cy="3892425"/>
          </a:xfrm>
          <a:prstGeom prst="rect">
            <a:avLst/>
          </a:prstGeom>
        </p:spPr>
        <p:txBody>
          <a:bodyPr vert="horz"/>
          <a:lstStyle>
            <a:lvl1pPr marL="342900" marR="0" indent="-342900" algn="l" defTabSz="457200" rtl="0" eaLnBrk="1" fontAlgn="auto" latinLnBrk="0" hangingPunct="1">
              <a:lnSpc>
                <a:spcPct val="100000"/>
              </a:lnSpc>
              <a:spcBef>
                <a:spcPts val="300"/>
              </a:spcBef>
              <a:spcAft>
                <a:spcPts val="1200"/>
              </a:spcAft>
              <a:buClrTx/>
              <a:buSzTx/>
              <a:buFont typeface="Arial"/>
              <a:buChar char="•"/>
              <a:tabLst/>
              <a:defRPr sz="2400" b="0" i="0">
                <a:solidFill>
                  <a:schemeClr val="tx1">
                    <a:lumMod val="65000"/>
                    <a:lumOff val="35000"/>
                  </a:schemeClr>
                </a:solidFill>
                <a:latin typeface="Proxima Nova"/>
                <a:cs typeface="Proxima Nova"/>
              </a:defRPr>
            </a:lvl1pPr>
          </a:lstStyle>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p:txBody>
      </p:sp>
      <p:pic>
        <p:nvPicPr>
          <p:cNvPr id="22" name="Picture 21" descr="MA_Key-Concept_no-check-888002.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29118" t="50494" r="26627" b="33951"/>
          <a:stretch/>
        </p:blipFill>
        <p:spPr>
          <a:xfrm>
            <a:off x="924729" y="1719409"/>
            <a:ext cx="827871" cy="376577"/>
          </a:xfrm>
          <a:prstGeom prst="rect">
            <a:avLst/>
          </a:prstGeom>
        </p:spPr>
      </p:pic>
    </p:spTree>
    <p:extLst>
      <p:ext uri="{BB962C8B-B14F-4D97-AF65-F5344CB8AC3E}">
        <p14:creationId xmlns:p14="http://schemas.microsoft.com/office/powerpoint/2010/main" val="19645179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6" name="TextBox 15"/>
          <p:cNvSpPr txBox="1"/>
          <p:nvPr userDrawn="1"/>
        </p:nvSpPr>
        <p:spPr>
          <a:xfrm>
            <a:off x="989955" y="1645957"/>
            <a:ext cx="4685978" cy="461665"/>
          </a:xfrm>
          <a:prstGeom prst="rect">
            <a:avLst/>
          </a:prstGeom>
          <a:noFill/>
        </p:spPr>
        <p:txBody>
          <a:bodyPr wrap="square" lIns="0" rtlCol="0">
            <a:spAutoFit/>
          </a:bodyPr>
          <a:lstStyle/>
          <a:p>
            <a:r>
              <a:rPr lang="en-US" sz="2400" b="1" i="0" dirty="0" smtClean="0">
                <a:latin typeface="Proxima Nova"/>
                <a:cs typeface="Proxima Nova"/>
              </a:rPr>
              <a:t>Vocabulary</a:t>
            </a:r>
            <a:endParaRPr lang="en-US" sz="2400" b="1" i="0" dirty="0">
              <a:latin typeface="Proxima Nova"/>
              <a:cs typeface="Proxima Nova"/>
            </a:endParaRPr>
          </a:p>
        </p:txBody>
      </p:sp>
      <p:sp>
        <p:nvSpPr>
          <p:cNvPr id="17" name="TextBox 16"/>
          <p:cNvSpPr txBox="1"/>
          <p:nvPr userDrawn="1"/>
        </p:nvSpPr>
        <p:spPr>
          <a:xfrm>
            <a:off x="989955" y="2309303"/>
            <a:ext cx="5838825" cy="369332"/>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i="0" dirty="0" smtClean="0">
                <a:solidFill>
                  <a:schemeClr val="tx1">
                    <a:lumMod val="65000"/>
                    <a:lumOff val="35000"/>
                  </a:schemeClr>
                </a:solidFill>
                <a:latin typeface="Proxima Nova"/>
                <a:cs typeface="Proxima Nova"/>
              </a:rPr>
              <a:t>Watch out for these words!</a:t>
            </a:r>
          </a:p>
        </p:txBody>
      </p:sp>
      <p:sp>
        <p:nvSpPr>
          <p:cNvPr id="19" name="Text Placeholder 3"/>
          <p:cNvSpPr>
            <a:spLocks noGrp="1"/>
          </p:cNvSpPr>
          <p:nvPr>
            <p:ph type="body" sz="quarter" idx="21" hasCustomPrompt="1"/>
          </p:nvPr>
        </p:nvSpPr>
        <p:spPr>
          <a:xfrm>
            <a:off x="984659" y="2836322"/>
            <a:ext cx="6834117" cy="3090779"/>
          </a:xfrm>
          <a:prstGeom prst="rect">
            <a:avLst/>
          </a:prstGeom>
        </p:spPr>
        <p:txBody>
          <a:bodyPr vert="horz" lIns="0" numCol="2" spcCol="152400"/>
          <a:lstStyle>
            <a:lvl1pPr marL="342900" marR="0" indent="-342900" algn="l" defTabSz="457200" rtl="0" eaLnBrk="1" fontAlgn="auto" latinLnBrk="0" hangingPunct="1">
              <a:lnSpc>
                <a:spcPct val="100000"/>
              </a:lnSpc>
              <a:spcBef>
                <a:spcPts val="600"/>
              </a:spcBef>
              <a:spcAft>
                <a:spcPts val="600"/>
              </a:spcAft>
              <a:buClrTx/>
              <a:buSzTx/>
              <a:buFont typeface="Arial"/>
              <a:buChar char="•"/>
              <a:tabLst/>
              <a:defRPr sz="2400" b="0" i="0">
                <a:solidFill>
                  <a:schemeClr val="tx1">
                    <a:lumMod val="65000"/>
                    <a:lumOff val="35000"/>
                  </a:schemeClr>
                </a:solidFill>
                <a:latin typeface="Proxima Nova"/>
                <a:cs typeface="Proxima Nova"/>
              </a:defRPr>
            </a:lvl1pPr>
            <a:lvl2pPr marL="800100" indent="-342900">
              <a:buFont typeface="Arial"/>
              <a:buChar char="•"/>
              <a:defRPr sz="2400">
                <a:solidFill>
                  <a:schemeClr val="tx1">
                    <a:lumMod val="65000"/>
                    <a:lumOff val="35000"/>
                  </a:schemeClr>
                </a:solidFill>
                <a:latin typeface="Verdana"/>
                <a:cs typeface="Verdana"/>
              </a:defRPr>
            </a:lvl2pPr>
            <a:lvl3pPr marL="1257300" indent="-342900">
              <a:buFont typeface="Arial"/>
              <a:buChar char="•"/>
              <a:defRPr sz="2400">
                <a:solidFill>
                  <a:schemeClr val="tx1">
                    <a:lumMod val="65000"/>
                    <a:lumOff val="35000"/>
                  </a:schemeClr>
                </a:solidFill>
                <a:latin typeface="Verdana"/>
                <a:cs typeface="Verdana"/>
              </a:defRPr>
            </a:lvl3pPr>
            <a:lvl4pPr marL="1714500" indent="-342900">
              <a:buFont typeface="Arial"/>
              <a:buChar char="•"/>
              <a:defRPr sz="2400">
                <a:solidFill>
                  <a:schemeClr val="tx1">
                    <a:lumMod val="65000"/>
                    <a:lumOff val="35000"/>
                  </a:schemeClr>
                </a:solidFill>
                <a:latin typeface="Verdana"/>
                <a:cs typeface="Verdana"/>
              </a:defRPr>
            </a:lvl4pPr>
            <a:lvl5pPr marL="2171700" indent="-342900">
              <a:buFont typeface="Arial"/>
              <a:buChar char="•"/>
              <a:defRPr sz="2400">
                <a:solidFill>
                  <a:schemeClr val="tx1">
                    <a:lumMod val="65000"/>
                    <a:lumOff val="35000"/>
                  </a:schemeClr>
                </a:solidFill>
                <a:latin typeface="Verdana"/>
                <a:cs typeface="Verdana"/>
              </a:defRPr>
            </a:lvl5pPr>
          </a:lstStyle>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lvl="0"/>
            <a:endParaRPr lang="en-US" dirty="0" smtClean="0"/>
          </a:p>
        </p:txBody>
      </p:sp>
      <p:sp>
        <p:nvSpPr>
          <p:cNvPr id="15"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8" name="TextBox 17"/>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0"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1"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Tree>
    <p:extLst>
      <p:ext uri="{BB962C8B-B14F-4D97-AF65-F5344CB8AC3E}">
        <p14:creationId xmlns:p14="http://schemas.microsoft.com/office/powerpoint/2010/main" val="1677155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ollapsing%20Can%20Experiment.pdf" TargetMode="External"/><Relationship Id="rId2" Type="http://schemas.openxmlformats.org/officeDocument/2006/relationships/hyperlink" Target="https://www.youtube.com/watch?v=xg5NiOwf_Z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Warm Up 5 minutes 9-18-17 Monday</a:t>
            </a:r>
            <a:endParaRPr lang="en-US" dirty="0"/>
          </a:p>
        </p:txBody>
      </p:sp>
      <p:sp>
        <p:nvSpPr>
          <p:cNvPr id="5" name="Text Placeholder 4"/>
          <p:cNvSpPr>
            <a:spLocks noGrp="1"/>
          </p:cNvSpPr>
          <p:nvPr>
            <p:ph type="body" idx="1"/>
          </p:nvPr>
        </p:nvSpPr>
        <p:spPr/>
        <p:txBody>
          <a:bodyPr/>
          <a:lstStyle/>
          <a:p>
            <a:r>
              <a:rPr lang="en-US" dirty="0" smtClean="0"/>
              <a:t>Reading Content </a:t>
            </a:r>
            <a:endParaRPr lang="en-US" dirty="0"/>
          </a:p>
        </p:txBody>
      </p:sp>
      <p:sp>
        <p:nvSpPr>
          <p:cNvPr id="6" name="Content Placeholder 5"/>
          <p:cNvSpPr>
            <a:spLocks noGrp="1"/>
          </p:cNvSpPr>
          <p:nvPr>
            <p:ph sz="half" idx="2"/>
          </p:nvPr>
        </p:nvSpPr>
        <p:spPr/>
        <p:txBody>
          <a:bodyPr>
            <a:normAutofit fontScale="92500"/>
          </a:bodyPr>
          <a:lstStyle/>
          <a:p>
            <a:r>
              <a:rPr lang="en-US" dirty="0"/>
              <a:t>Hundreds of years ago, tall sailing ships carried goods and passengers across the oceans. Winds filled the billowing sails to power these ships on their journeys. Ship captains knew that ocean winds blow in patterns. They plotted courses that took advantage of bands of strong winds.</a:t>
            </a:r>
          </a:p>
        </p:txBody>
      </p:sp>
      <p:sp>
        <p:nvSpPr>
          <p:cNvPr id="7" name="Text Placeholder 6"/>
          <p:cNvSpPr>
            <a:spLocks noGrp="1"/>
          </p:cNvSpPr>
          <p:nvPr>
            <p:ph type="body" sz="quarter" idx="3"/>
          </p:nvPr>
        </p:nvSpPr>
        <p:spPr/>
        <p:txBody>
          <a:bodyPr/>
          <a:lstStyle/>
          <a:p>
            <a:r>
              <a:rPr lang="en-US" dirty="0" smtClean="0"/>
              <a:t>Questions </a:t>
            </a:r>
            <a:endParaRPr lang="en-US" dirty="0"/>
          </a:p>
        </p:txBody>
      </p:sp>
      <p:sp>
        <p:nvSpPr>
          <p:cNvPr id="8" name="Content Placeholder 7"/>
          <p:cNvSpPr>
            <a:spLocks noGrp="1"/>
          </p:cNvSpPr>
          <p:nvPr>
            <p:ph sz="quarter" idx="4"/>
          </p:nvPr>
        </p:nvSpPr>
        <p:spPr/>
        <p:txBody>
          <a:bodyPr/>
          <a:lstStyle/>
          <a:p>
            <a:r>
              <a:rPr lang="en-US" dirty="0" smtClean="0"/>
              <a:t>1)What </a:t>
            </a:r>
            <a:r>
              <a:rPr lang="en-US" dirty="0"/>
              <a:t>is wind? </a:t>
            </a:r>
            <a:r>
              <a:rPr lang="en-US" dirty="0" smtClean="0"/>
              <a:t>What </a:t>
            </a:r>
            <a:r>
              <a:rPr lang="en-US" dirty="0"/>
              <a:t>can wind do? </a:t>
            </a:r>
            <a:endParaRPr lang="en-US" dirty="0" smtClean="0"/>
          </a:p>
          <a:p>
            <a:r>
              <a:rPr lang="en-US" dirty="0" smtClean="0"/>
              <a:t>2 </a:t>
            </a:r>
            <a:r>
              <a:rPr lang="en-US" dirty="0"/>
              <a:t>What types of winds blow where you live? Do they form a pattern of any kind? Discuss</a:t>
            </a:r>
            <a:r>
              <a:rPr lang="en-US" dirty="0" smtClean="0"/>
              <a:t>.</a:t>
            </a:r>
          </a:p>
          <a:p>
            <a:r>
              <a:rPr lang="en-US" dirty="0" smtClean="0"/>
              <a:t> 3) </a:t>
            </a:r>
            <a:r>
              <a:rPr lang="en-US" dirty="0"/>
              <a:t>A system is made of many parts that interact. Are winds part of a system? Explain.</a:t>
            </a:r>
          </a:p>
        </p:txBody>
      </p:sp>
    </p:spTree>
    <p:extLst>
      <p:ext uri="{BB962C8B-B14F-4D97-AF65-F5344CB8AC3E}">
        <p14:creationId xmlns:p14="http://schemas.microsoft.com/office/powerpoint/2010/main" val="688782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1"/>
          </p:nvPr>
        </p:nvSpPr>
        <p:spPr/>
        <p:txBody>
          <a:bodyPr>
            <a:normAutofit lnSpcReduction="10000"/>
          </a:bodyPr>
          <a:lstStyle/>
          <a:p>
            <a:r>
              <a:rPr lang="en-US" dirty="0"/>
              <a:t>wind</a:t>
            </a:r>
          </a:p>
          <a:p>
            <a:r>
              <a:rPr lang="en-US" dirty="0"/>
              <a:t>trade winds</a:t>
            </a:r>
          </a:p>
          <a:p>
            <a:r>
              <a:rPr lang="en-US" dirty="0"/>
              <a:t>westerlies</a:t>
            </a:r>
          </a:p>
          <a:p>
            <a:r>
              <a:rPr lang="en-US" dirty="0"/>
              <a:t>polar easterlies</a:t>
            </a:r>
          </a:p>
          <a:p>
            <a:endParaRPr lang="en-US" dirty="0" smtClean="0"/>
          </a:p>
          <a:p>
            <a:endParaRPr lang="en-US" dirty="0"/>
          </a:p>
          <a:p>
            <a:r>
              <a:rPr lang="en-US" dirty="0"/>
              <a:t>jet stream</a:t>
            </a:r>
          </a:p>
          <a:p>
            <a:r>
              <a:rPr lang="en-US" dirty="0"/>
              <a:t>sea breeze</a:t>
            </a:r>
          </a:p>
          <a:p>
            <a:r>
              <a:rPr lang="en-US" dirty="0"/>
              <a:t>land breeze</a:t>
            </a:r>
          </a:p>
          <a:p>
            <a:endParaRPr lang="en-US" dirty="0" smtClean="0"/>
          </a:p>
        </p:txBody>
      </p:sp>
      <p:sp>
        <p:nvSpPr>
          <p:cNvPr id="3" name="Text Placeholder 2"/>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Air Currents</a:t>
            </a:r>
          </a:p>
          <a:p>
            <a:endParaRPr lang="en-US" dirty="0"/>
          </a:p>
        </p:txBody>
      </p:sp>
    </p:spTree>
    <p:extLst>
      <p:ext uri="{BB962C8B-B14F-4D97-AF65-F5344CB8AC3E}">
        <p14:creationId xmlns:p14="http://schemas.microsoft.com/office/powerpoint/2010/main" val="3437077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sp>
        <p:nvSpPr>
          <p:cNvPr id="3" name="Text Placeholder 2"/>
          <p:cNvSpPr>
            <a:spLocks noGrp="1"/>
          </p:cNvSpPr>
          <p:nvPr>
            <p:ph type="body" idx="1"/>
          </p:nvPr>
        </p:nvSpPr>
        <p:spPr/>
        <p:txBody>
          <a:bodyPr/>
          <a:lstStyle/>
          <a:p>
            <a:r>
              <a:rPr lang="en-US" dirty="0" smtClean="0"/>
              <a:t>Answer</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1)Wind </a:t>
            </a:r>
            <a:r>
              <a:rPr lang="en-US" dirty="0"/>
              <a:t>is moving air. Wind can power sailboats, lift a kite, and spin wind turbines, which are used to generate electricity. Strong winds can topple trees</a:t>
            </a:r>
            <a:r>
              <a:rPr lang="en-US" dirty="0" smtClean="0"/>
              <a:t>.</a:t>
            </a:r>
          </a:p>
          <a:p>
            <a:r>
              <a:rPr lang="en-US" dirty="0" smtClean="0"/>
              <a:t> </a:t>
            </a:r>
            <a:r>
              <a:rPr lang="en-US" dirty="0"/>
              <a:t>2 Answers will vary with location. Most places receive a variety of winds, including calm winds, strong winds, and winds that are part of severe storms. Wind patterns often are named, such as nor’easters and Santa Ana winds, or they can be part of severe storms, such as hurricanes and tornados</a:t>
            </a:r>
            <a:r>
              <a:rPr lang="en-US" dirty="0" smtClean="0"/>
              <a:t>.</a:t>
            </a:r>
          </a:p>
          <a:p>
            <a:r>
              <a:rPr lang="en-US" dirty="0" smtClean="0"/>
              <a:t> </a:t>
            </a:r>
            <a:r>
              <a:rPr lang="en-US" dirty="0"/>
              <a:t>3 Yes. Winds blow across Earth’s surface, and winds in one region affect winds elsewhere. Earth’s atmosphere forms a system that surrounds and affects the entire planet. </a:t>
            </a:r>
          </a:p>
        </p:txBody>
      </p:sp>
      <p:sp>
        <p:nvSpPr>
          <p:cNvPr id="5" name="Text Placeholder 4"/>
          <p:cNvSpPr>
            <a:spLocks noGrp="1"/>
          </p:cNvSpPr>
          <p:nvPr>
            <p:ph type="body" sz="quarter" idx="3"/>
          </p:nvPr>
        </p:nvSpPr>
        <p:spPr/>
        <p:txBody>
          <a:bodyPr/>
          <a:lstStyle/>
          <a:p>
            <a:r>
              <a:rPr lang="en-US" dirty="0" smtClean="0"/>
              <a:t>Picture</a:t>
            </a:r>
            <a:endParaRPr lang="en-US" dirty="0"/>
          </a:p>
        </p:txBody>
      </p:sp>
      <p:pic>
        <p:nvPicPr>
          <p:cNvPr id="1026"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5025" y="2216551"/>
            <a:ext cx="4041775" cy="3867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4400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Today Agenda</a:t>
            </a:r>
            <a:endParaRPr lang="en-US" dirty="0"/>
          </a:p>
        </p:txBody>
      </p:sp>
      <p:sp>
        <p:nvSpPr>
          <p:cNvPr id="8" name="Content Placeholder 7"/>
          <p:cNvSpPr>
            <a:spLocks noGrp="1"/>
          </p:cNvSpPr>
          <p:nvPr>
            <p:ph idx="1"/>
          </p:nvPr>
        </p:nvSpPr>
        <p:spPr/>
        <p:txBody>
          <a:bodyPr/>
          <a:lstStyle/>
          <a:p>
            <a:r>
              <a:rPr lang="en-US" dirty="0" smtClean="0"/>
              <a:t>1) Warm Up 5 minutes</a:t>
            </a:r>
          </a:p>
          <a:p>
            <a:r>
              <a:rPr lang="en-US" dirty="0" smtClean="0"/>
              <a:t>2) Text Book distribution 10 minutes</a:t>
            </a:r>
          </a:p>
          <a:p>
            <a:r>
              <a:rPr lang="en-US" dirty="0" smtClean="0"/>
              <a:t>3) Experiment Soda Can Crush 15 minutes</a:t>
            </a:r>
          </a:p>
          <a:p>
            <a:r>
              <a:rPr lang="en-US" dirty="0" smtClean="0"/>
              <a:t>4) Read to Learn Lesson 3 Air Current</a:t>
            </a:r>
          </a:p>
          <a:p>
            <a:r>
              <a:rPr lang="en-US" dirty="0" smtClean="0"/>
              <a:t>5) Classwork </a:t>
            </a:r>
            <a:endParaRPr lang="en-US" dirty="0"/>
          </a:p>
        </p:txBody>
      </p:sp>
    </p:spTree>
    <p:extLst>
      <p:ext uri="{BB962C8B-B14F-4D97-AF65-F5344CB8AC3E}">
        <p14:creationId xmlns:p14="http://schemas.microsoft.com/office/powerpoint/2010/main" val="1122335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Book Introduction </a:t>
            </a:r>
            <a:endParaRPr lang="en-US" dirty="0"/>
          </a:p>
        </p:txBody>
      </p:sp>
      <p:sp>
        <p:nvSpPr>
          <p:cNvPr id="3" name="Content Placeholder 2"/>
          <p:cNvSpPr>
            <a:spLocks noGrp="1"/>
          </p:cNvSpPr>
          <p:nvPr>
            <p:ph idx="1"/>
          </p:nvPr>
        </p:nvSpPr>
        <p:spPr/>
        <p:txBody>
          <a:bodyPr>
            <a:normAutofit/>
          </a:bodyPr>
          <a:lstStyle/>
          <a:p>
            <a:r>
              <a:rPr lang="en-US" dirty="0" smtClean="0"/>
              <a:t>1) Student should agree you are not allowed to write anything in these textbook.</a:t>
            </a:r>
          </a:p>
          <a:p>
            <a:r>
              <a:rPr lang="en-US" dirty="0"/>
              <a:t>2</a:t>
            </a:r>
            <a:r>
              <a:rPr lang="en-US" dirty="0" smtClean="0"/>
              <a:t>) If you realize someone is using your textbook , make sure you warn the teacher. That’s your responsibility keep  eye on them. </a:t>
            </a:r>
          </a:p>
          <a:p>
            <a:r>
              <a:rPr lang="en-US" dirty="0"/>
              <a:t>3</a:t>
            </a:r>
            <a:r>
              <a:rPr lang="en-US" dirty="0" smtClean="0"/>
              <a:t>) When you received your book look through pages 188- to 210. </a:t>
            </a:r>
            <a:endParaRPr lang="en-US" dirty="0"/>
          </a:p>
        </p:txBody>
      </p:sp>
    </p:spTree>
    <p:extLst>
      <p:ext uri="{BB962C8B-B14F-4D97-AF65-F5344CB8AC3E}">
        <p14:creationId xmlns:p14="http://schemas.microsoft.com/office/powerpoint/2010/main" val="1872711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Pressure Can Crush</a:t>
            </a:r>
          </a:p>
        </p:txBody>
      </p:sp>
      <p:sp>
        <p:nvSpPr>
          <p:cNvPr id="3" name="Content Placeholder 2"/>
          <p:cNvSpPr>
            <a:spLocks noGrp="1"/>
          </p:cNvSpPr>
          <p:nvPr>
            <p:ph idx="1"/>
          </p:nvPr>
        </p:nvSpPr>
        <p:spPr/>
        <p:txBody>
          <a:bodyPr/>
          <a:lstStyle/>
          <a:p>
            <a:r>
              <a:rPr lang="en-US" dirty="0" smtClean="0">
                <a:hlinkClick r:id="rId2"/>
              </a:rPr>
              <a:t>1) Video </a:t>
            </a:r>
            <a:endParaRPr lang="en-US" dirty="0" smtClean="0"/>
          </a:p>
          <a:p>
            <a:r>
              <a:rPr lang="en-US" dirty="0" smtClean="0">
                <a:hlinkClick r:id="rId3" action="ppaction://hlinkfile"/>
              </a:rPr>
              <a:t>2) Worksheet </a:t>
            </a:r>
            <a:endParaRPr lang="en-US" dirty="0" smtClean="0"/>
          </a:p>
          <a:p>
            <a:endParaRPr lang="en-US" dirty="0"/>
          </a:p>
        </p:txBody>
      </p:sp>
    </p:spTree>
    <p:extLst>
      <p:ext uri="{BB962C8B-B14F-4D97-AF65-F5344CB8AC3E}">
        <p14:creationId xmlns:p14="http://schemas.microsoft.com/office/powerpoint/2010/main" val="4062349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Book to Science Journal</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Key Concepts (write 3 questions on your science journal</a:t>
            </a:r>
          </a:p>
          <a:p>
            <a:pPr marL="514350" indent="-514350">
              <a:buAutoNum type="arabicParenR"/>
            </a:pPr>
            <a:r>
              <a:rPr lang="en-US" dirty="0" smtClean="0"/>
              <a:t>Key Concept Check/Reading Check  questions with your answer</a:t>
            </a:r>
          </a:p>
          <a:p>
            <a:pPr marL="514350" indent="-514350">
              <a:buAutoNum type="arabicParenR"/>
            </a:pPr>
            <a:r>
              <a:rPr lang="en-US" dirty="0" smtClean="0"/>
              <a:t>Vocabulary highlighted </a:t>
            </a:r>
          </a:p>
          <a:p>
            <a:pPr marL="514350" indent="-514350">
              <a:buAutoNum type="arabicParenR"/>
            </a:pPr>
            <a:r>
              <a:rPr lang="en-US" dirty="0" smtClean="0"/>
              <a:t>Foldable </a:t>
            </a:r>
          </a:p>
        </p:txBody>
      </p:sp>
    </p:spTree>
    <p:extLst>
      <p:ext uri="{BB962C8B-B14F-4D97-AF65-F5344CB8AC3E}">
        <p14:creationId xmlns:p14="http://schemas.microsoft.com/office/powerpoint/2010/main" val="1379221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smtClean="0"/>
              <a:t>Air Currents</a:t>
            </a:r>
            <a:endParaRPr lang="en-US" dirty="0"/>
          </a:p>
        </p:txBody>
      </p:sp>
    </p:spTree>
    <p:extLst>
      <p:ext uri="{BB962C8B-B14F-4D97-AF65-F5344CB8AC3E}">
        <p14:creationId xmlns:p14="http://schemas.microsoft.com/office/powerpoint/2010/main" val="338501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1"/>
          </p:nvPr>
        </p:nvSpPr>
        <p:spPr/>
        <p:txBody>
          <a:bodyPr/>
          <a:lstStyle/>
          <a:p>
            <a:r>
              <a:rPr lang="en-US" dirty="0"/>
              <a:t>Uneven heating in different parts of the atmosphere creates air circulation patterns.</a:t>
            </a:r>
          </a:p>
          <a:p>
            <a:r>
              <a:rPr lang="en-US" dirty="0"/>
              <a:t>Warm air sinks and cold air rises.</a:t>
            </a:r>
          </a:p>
          <a:p>
            <a:endParaRPr lang="en-US" dirty="0"/>
          </a:p>
        </p:txBody>
      </p:sp>
      <p:sp>
        <p:nvSpPr>
          <p:cNvPr id="4" name="Text Placeholder 3"/>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Air Currents</a:t>
            </a:r>
          </a:p>
          <a:p>
            <a:endParaRPr lang="en-US" dirty="0"/>
          </a:p>
        </p:txBody>
      </p:sp>
    </p:spTree>
    <p:extLst>
      <p:ext uri="{BB962C8B-B14F-4D97-AF65-F5344CB8AC3E}">
        <p14:creationId xmlns:p14="http://schemas.microsoft.com/office/powerpoint/2010/main" val="1743004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Air Currents</a:t>
            </a:r>
          </a:p>
          <a:p>
            <a:endParaRPr lang="en-US" dirty="0"/>
          </a:p>
        </p:txBody>
      </p:sp>
      <p:sp>
        <p:nvSpPr>
          <p:cNvPr id="4" name="Text Placeholder 3"/>
          <p:cNvSpPr>
            <a:spLocks noGrp="1"/>
          </p:cNvSpPr>
          <p:nvPr>
            <p:ph type="body" sz="quarter" idx="23"/>
          </p:nvPr>
        </p:nvSpPr>
        <p:spPr/>
        <p:txBody>
          <a:bodyPr/>
          <a:lstStyle/>
          <a:p>
            <a:r>
              <a:rPr lang="en-US" dirty="0"/>
              <a:t>How does uneven heating of Earth’s surface result in air movement?</a:t>
            </a:r>
          </a:p>
          <a:p>
            <a:r>
              <a:rPr lang="en-US" dirty="0"/>
              <a:t>How are air currents on Earth affected by Earth’s spin?</a:t>
            </a:r>
          </a:p>
          <a:p>
            <a:r>
              <a:rPr lang="en-US" dirty="0"/>
              <a:t>What are the main wind belts on Earth?</a:t>
            </a:r>
          </a:p>
          <a:p>
            <a:endParaRPr lang="en-US" dirty="0"/>
          </a:p>
        </p:txBody>
      </p:sp>
    </p:spTree>
    <p:extLst>
      <p:ext uri="{BB962C8B-B14F-4D97-AF65-F5344CB8AC3E}">
        <p14:creationId xmlns:p14="http://schemas.microsoft.com/office/powerpoint/2010/main" val="3930711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448</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Warm Up 5 minutes 9-18-17 Monday</vt:lpstr>
      <vt:lpstr>Answer Key</vt:lpstr>
      <vt:lpstr>Today Agenda</vt:lpstr>
      <vt:lpstr>Text Book Introduction </vt:lpstr>
      <vt:lpstr>Air Pressure Can Crush</vt:lpstr>
      <vt:lpstr>Text Book to Science Journal</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5 minutes 9-18-17 Monday</dc:title>
  <dc:creator>TMSA</dc:creator>
  <cp:lastModifiedBy>TMSA</cp:lastModifiedBy>
  <cp:revision>8</cp:revision>
  <dcterms:created xsi:type="dcterms:W3CDTF">2006-08-16T00:00:00Z</dcterms:created>
  <dcterms:modified xsi:type="dcterms:W3CDTF">2017-09-18T16:35:00Z</dcterms:modified>
</cp:coreProperties>
</file>