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7" r:id="rId6"/>
    <p:sldId id="264" r:id="rId7"/>
    <p:sldId id="268" r:id="rId8"/>
    <p:sldId id="269" r:id="rId9"/>
    <p:sldId id="263" r:id="rId10"/>
    <p:sldId id="265"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hapter Op-SD">
    <p:spTree>
      <p:nvGrpSpPr>
        <p:cNvPr id="1" name=""/>
        <p:cNvGrpSpPr/>
        <p:nvPr/>
      </p:nvGrpSpPr>
      <p:grpSpPr>
        <a:xfrm>
          <a:off x="0" y="0"/>
          <a:ext cx="0" cy="0"/>
          <a:chOff x="0" y="0"/>
          <a:chExt cx="0" cy="0"/>
        </a:xfrm>
      </p:grpSpPr>
      <p:sp>
        <p:nvSpPr>
          <p:cNvPr id="7"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1" name="TextBox 1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8"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9" name="Rounded Rectangle 18"/>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2" name="TextBox 1"/>
          <p:cNvSpPr txBox="1"/>
          <p:nvPr userDrawn="1"/>
        </p:nvSpPr>
        <p:spPr>
          <a:xfrm>
            <a:off x="1301640" y="2963329"/>
            <a:ext cx="6868693" cy="1723549"/>
          </a:xfrm>
          <a:prstGeom prst="rect">
            <a:avLst/>
          </a:prstGeom>
          <a:noFill/>
        </p:spPr>
        <p:txBody>
          <a:bodyPr wrap="square" rtlCol="0">
            <a:spAutoFit/>
          </a:bodyPr>
          <a:lstStyle/>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Before you begin, decide if you agree or disagree with each of these statements. </a:t>
            </a:r>
          </a:p>
          <a:p>
            <a:pPr>
              <a:spcAft>
                <a:spcPts val="1200"/>
              </a:spcAft>
            </a:pPr>
            <a:r>
              <a:rPr lang="en-US" altLang="en-US" sz="2400" b="0" i="0" dirty="0" smtClean="0">
                <a:solidFill>
                  <a:schemeClr val="tx1">
                    <a:lumMod val="65000"/>
                    <a:lumOff val="35000"/>
                  </a:schemeClr>
                </a:solidFill>
                <a:latin typeface="Proxima Nova"/>
                <a:ea typeface="Arial Unicode MS" pitchFamily="1" charset="0"/>
                <a:cs typeface="Proxima Nova"/>
              </a:rPr>
              <a:t>As you view this presentation, see if you change your mind about any of the statements.</a:t>
            </a:r>
            <a:endParaRPr lang="en-US" altLang="en-US" sz="2400" b="0" i="0" dirty="0">
              <a:solidFill>
                <a:schemeClr val="tx1">
                  <a:lumMod val="65000"/>
                  <a:lumOff val="35000"/>
                </a:schemeClr>
              </a:solidFill>
              <a:latin typeface="Proxima Nova"/>
              <a:ea typeface="Arial Unicode MS" pitchFamily="1" charset="0"/>
              <a:cs typeface="Proxima Nova"/>
            </a:endParaRPr>
          </a:p>
        </p:txBody>
      </p:sp>
      <p:sp>
        <p:nvSpPr>
          <p:cNvPr id="12" name="TextBox 11"/>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What do you think?</a:t>
            </a:r>
          </a:p>
        </p:txBody>
      </p:sp>
    </p:spTree>
    <p:extLst>
      <p:ext uri="{BB962C8B-B14F-4D97-AF65-F5344CB8AC3E}">
        <p14:creationId xmlns:p14="http://schemas.microsoft.com/office/powerpoint/2010/main" val="5058912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pter Op-SD-2LnHd">
    <p:spTree>
      <p:nvGrpSpPr>
        <p:cNvPr id="1" name=""/>
        <p:cNvGrpSpPr/>
        <p:nvPr/>
      </p:nvGrpSpPr>
      <p:grpSpPr>
        <a:xfrm>
          <a:off x="0" y="0"/>
          <a:ext cx="0" cy="0"/>
          <a:chOff x="0" y="0"/>
          <a:chExt cx="0" cy="0"/>
        </a:xfrm>
      </p:grpSpPr>
      <p:sp>
        <p:nvSpPr>
          <p:cNvPr id="24" name="Rounded Rectangle 23"/>
          <p:cNvSpPr/>
          <p:nvPr userDrawn="1"/>
        </p:nvSpPr>
        <p:spPr>
          <a:xfrm>
            <a:off x="1056105" y="1650989"/>
            <a:ext cx="2195095" cy="1159934"/>
          </a:xfrm>
          <a:prstGeom prst="roundRect">
            <a:avLst>
              <a:gd name="adj" fmla="val 21003"/>
            </a:avLst>
          </a:prstGeom>
          <a:solidFill>
            <a:srgbClr val="8EB013"/>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userDrawn="1"/>
        </p:nvSpPr>
        <p:spPr>
          <a:xfrm>
            <a:off x="1056105" y="1620556"/>
            <a:ext cx="2195095" cy="479171"/>
          </a:xfrm>
          <a:prstGeom prst="rect">
            <a:avLst/>
          </a:prstGeom>
          <a:noFill/>
        </p:spPr>
        <p:txBody>
          <a:bodyPr wrap="square" lIns="0" rtlCol="0">
            <a:spAutoFit/>
          </a:bodyPr>
          <a:lstStyle/>
          <a:p>
            <a:pPr algn="ctr"/>
            <a:r>
              <a:rPr lang="en-US" sz="2400" b="1" i="0" dirty="0" smtClean="0">
                <a:solidFill>
                  <a:schemeClr val="bg1"/>
                </a:solidFill>
                <a:latin typeface="Proxima Nova"/>
                <a:cs typeface="Proxima Nova"/>
              </a:rPr>
              <a:t>Get Ready</a:t>
            </a:r>
            <a:endParaRPr lang="en-US" sz="2400" b="1" i="0" dirty="0">
              <a:solidFill>
                <a:schemeClr val="bg1"/>
              </a:solidFill>
              <a:latin typeface="Proxima Nova"/>
              <a:cs typeface="Proxima Nova"/>
            </a:endParaRPr>
          </a:p>
        </p:txBody>
      </p:sp>
      <p:sp>
        <p:nvSpPr>
          <p:cNvPr id="16" name="Rounded Rectangle 15"/>
          <p:cNvSpPr/>
          <p:nvPr userDrawn="1"/>
        </p:nvSpPr>
        <p:spPr>
          <a:xfrm>
            <a:off x="1056105" y="2099727"/>
            <a:ext cx="7325222" cy="4368806"/>
          </a:xfrm>
          <a:prstGeom prst="roundRect">
            <a:avLst>
              <a:gd name="adj" fmla="val 5553"/>
            </a:avLst>
          </a:prstGeom>
          <a:solidFill>
            <a:schemeClr val="bg1"/>
          </a:solidFill>
          <a:ln w="44450">
            <a:solidFill>
              <a:srgbClr val="8EB01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 Placeholder 2"/>
          <p:cNvSpPr>
            <a:spLocks noGrp="1"/>
          </p:cNvSpPr>
          <p:nvPr>
            <p:ph type="body" sz="quarter" idx="21" hasCustomPrompt="1"/>
          </p:nvPr>
        </p:nvSpPr>
        <p:spPr>
          <a:xfrm>
            <a:off x="1301640" y="2963329"/>
            <a:ext cx="6868693" cy="3285072"/>
          </a:xfrm>
          <a:prstGeom prst="rect">
            <a:avLst/>
          </a:prstGeom>
        </p:spPr>
        <p:txBody>
          <a:bodyPr vert="horz"/>
          <a:lstStyle>
            <a:lvl1pPr marL="457200" marR="0" indent="-457200" algn="l" defTabSz="457200" rtl="0" eaLnBrk="1" fontAlgn="auto" latinLnBrk="0" hangingPunct="1">
              <a:lnSpc>
                <a:spcPct val="100000"/>
              </a:lnSpc>
              <a:spcBef>
                <a:spcPts val="300"/>
              </a:spcBef>
              <a:spcAft>
                <a:spcPts val="1200"/>
              </a:spcAft>
              <a:buClrTx/>
              <a:buSzTx/>
              <a:buFont typeface="Arial" panose="020B0604020202020204" pitchFamily="34" charset="0"/>
              <a:buChar char="•"/>
              <a:tabLst>
                <a:tab pos="2273300" algn="l"/>
              </a:tabLst>
              <a:defRPr sz="2400" b="0" i="0">
                <a:solidFill>
                  <a:schemeClr val="tx1">
                    <a:lumMod val="65000"/>
                    <a:lumOff val="35000"/>
                  </a:schemeClr>
                </a:solidFill>
                <a:latin typeface="Proxima Nova"/>
                <a:cs typeface="Proxima Nova"/>
              </a:defRPr>
            </a:lvl1pPr>
            <a:lvl2pPr marL="457200" indent="0">
              <a:buNone/>
              <a:defRPr>
                <a:latin typeface="Verdana"/>
                <a:cs typeface="Verdana"/>
              </a:defRPr>
            </a:lvl2pPr>
            <a:lvl3pPr marL="914400" indent="0">
              <a:buNone/>
              <a:defRPr>
                <a:latin typeface="Verdana"/>
                <a:cs typeface="Verdana"/>
              </a:defRPr>
            </a:lvl3pPr>
            <a:lvl4pPr marL="1371600" indent="0">
              <a:buNone/>
              <a:defRPr>
                <a:latin typeface="Verdana"/>
                <a:cs typeface="Verdana"/>
              </a:defRPr>
            </a:lvl4pPr>
            <a:lvl5pPr marL="1828800" indent="0">
              <a:buNone/>
              <a:defRPr>
                <a:latin typeface="Verdana"/>
                <a:cs typeface="Verdana"/>
              </a:defRPr>
            </a:lvl5pPr>
          </a:lstStyle>
          <a:p>
            <a:pPr lvl="0"/>
            <a:r>
              <a:rPr lang="en-US" dirty="0" smtClean="0"/>
              <a:t>Text</a:t>
            </a:r>
          </a:p>
          <a:p>
            <a:pPr lvl="0"/>
            <a:r>
              <a:rPr lang="en-US" dirty="0" smtClean="0"/>
              <a:t>Text</a:t>
            </a:r>
          </a:p>
        </p:txBody>
      </p:sp>
      <p:sp>
        <p:nvSpPr>
          <p:cNvPr id="20"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21" name="TextBox 20"/>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1" name="TextBox 10"/>
          <p:cNvSpPr txBox="1"/>
          <p:nvPr userDrawn="1"/>
        </p:nvSpPr>
        <p:spPr>
          <a:xfrm>
            <a:off x="1301640" y="2328333"/>
            <a:ext cx="6868693" cy="461665"/>
          </a:xfrm>
          <a:prstGeom prst="rect">
            <a:avLst/>
          </a:prstGeom>
          <a:noFill/>
        </p:spPr>
        <p:txBody>
          <a:bodyPr wrap="square" rtlCol="0">
            <a:spAutoFit/>
          </a:bodyPr>
          <a:lstStyle/>
          <a:p>
            <a:pPr lvl="0"/>
            <a:r>
              <a:rPr lang="en-US" sz="2400" b="1" dirty="0" smtClean="0">
                <a:solidFill>
                  <a:srgbClr val="EA0000"/>
                </a:solidFill>
                <a:latin typeface="Proxima Nova" pitchFamily="50" charset="0"/>
              </a:rPr>
              <a:t>Do you agree or disagree?</a:t>
            </a:r>
          </a:p>
        </p:txBody>
      </p:sp>
    </p:spTree>
    <p:extLst>
      <p:ext uri="{BB962C8B-B14F-4D97-AF65-F5344CB8AC3E}">
        <p14:creationId xmlns:p14="http://schemas.microsoft.com/office/powerpoint/2010/main" val="95009380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16" name="TextBox 15"/>
          <p:cNvSpPr txBox="1"/>
          <p:nvPr userDrawn="1"/>
        </p:nvSpPr>
        <p:spPr>
          <a:xfrm>
            <a:off x="989955" y="1645957"/>
            <a:ext cx="4685978" cy="461665"/>
          </a:xfrm>
          <a:prstGeom prst="rect">
            <a:avLst/>
          </a:prstGeom>
          <a:noFill/>
        </p:spPr>
        <p:txBody>
          <a:bodyPr wrap="square" lIns="0" rtlCol="0">
            <a:spAutoFit/>
          </a:bodyPr>
          <a:lstStyle/>
          <a:p>
            <a:r>
              <a:rPr lang="en-US" sz="2400" b="1" i="0" dirty="0" smtClean="0">
                <a:latin typeface="Proxima Nova"/>
                <a:cs typeface="Proxima Nova"/>
              </a:rPr>
              <a:t>Vocabulary</a:t>
            </a:r>
            <a:endParaRPr lang="en-US" sz="2400" b="1" i="0" dirty="0">
              <a:latin typeface="Proxima Nova"/>
              <a:cs typeface="Proxima Nova"/>
            </a:endParaRPr>
          </a:p>
        </p:txBody>
      </p:sp>
      <p:sp>
        <p:nvSpPr>
          <p:cNvPr id="17" name="TextBox 16"/>
          <p:cNvSpPr txBox="1"/>
          <p:nvPr userDrawn="1"/>
        </p:nvSpPr>
        <p:spPr>
          <a:xfrm>
            <a:off x="989955" y="2309303"/>
            <a:ext cx="5838825" cy="369332"/>
          </a:xfrm>
          <a:prstGeom prst="rect">
            <a:avLst/>
          </a:prstGeom>
          <a:noFill/>
        </p:spPr>
        <p:txBody>
          <a:bodyPr wrap="squar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i="0" dirty="0" smtClean="0">
                <a:solidFill>
                  <a:schemeClr val="tx1">
                    <a:lumMod val="65000"/>
                    <a:lumOff val="35000"/>
                  </a:schemeClr>
                </a:solidFill>
                <a:latin typeface="Proxima Nova"/>
                <a:cs typeface="Proxima Nova"/>
              </a:rPr>
              <a:t>Watch out for these words!</a:t>
            </a:r>
          </a:p>
        </p:txBody>
      </p:sp>
      <p:sp>
        <p:nvSpPr>
          <p:cNvPr id="19" name="Text Placeholder 3"/>
          <p:cNvSpPr>
            <a:spLocks noGrp="1"/>
          </p:cNvSpPr>
          <p:nvPr>
            <p:ph type="body" sz="quarter" idx="21" hasCustomPrompt="1"/>
          </p:nvPr>
        </p:nvSpPr>
        <p:spPr>
          <a:xfrm>
            <a:off x="984659" y="2836322"/>
            <a:ext cx="6834117" cy="3090779"/>
          </a:xfrm>
          <a:prstGeom prst="rect">
            <a:avLst/>
          </a:prstGeom>
        </p:spPr>
        <p:txBody>
          <a:bodyPr vert="horz" lIns="0" numCol="2" spcCol="152400"/>
          <a:lstStyle>
            <a:lvl1pPr marL="342900" marR="0" indent="-342900" algn="l" defTabSz="457200" rtl="0" eaLnBrk="1" fontAlgn="auto" latinLnBrk="0" hangingPunct="1">
              <a:lnSpc>
                <a:spcPct val="100000"/>
              </a:lnSpc>
              <a:spcBef>
                <a:spcPts val="600"/>
              </a:spcBef>
              <a:spcAft>
                <a:spcPts val="600"/>
              </a:spcAft>
              <a:buClrTx/>
              <a:buSzTx/>
              <a:buFont typeface="Arial"/>
              <a:buChar char="•"/>
              <a:tabLst/>
              <a:defRPr sz="2400" b="0" i="0">
                <a:solidFill>
                  <a:schemeClr val="tx1">
                    <a:lumMod val="65000"/>
                    <a:lumOff val="35000"/>
                  </a:schemeClr>
                </a:solidFill>
                <a:latin typeface="Proxima Nova"/>
                <a:cs typeface="Proxima Nova"/>
              </a:defRPr>
            </a:lvl1pPr>
            <a:lvl2pPr marL="800100" indent="-342900">
              <a:buFont typeface="Arial"/>
              <a:buChar char="•"/>
              <a:defRPr sz="2400">
                <a:solidFill>
                  <a:schemeClr val="tx1">
                    <a:lumMod val="65000"/>
                    <a:lumOff val="35000"/>
                  </a:schemeClr>
                </a:solidFill>
                <a:latin typeface="Verdana"/>
                <a:cs typeface="Verdana"/>
              </a:defRPr>
            </a:lvl2pPr>
            <a:lvl3pPr marL="1257300" indent="-342900">
              <a:buFont typeface="Arial"/>
              <a:buChar char="•"/>
              <a:defRPr sz="2400">
                <a:solidFill>
                  <a:schemeClr val="tx1">
                    <a:lumMod val="65000"/>
                    <a:lumOff val="35000"/>
                  </a:schemeClr>
                </a:solidFill>
                <a:latin typeface="Verdana"/>
                <a:cs typeface="Verdana"/>
              </a:defRPr>
            </a:lvl3pPr>
            <a:lvl4pPr marL="1714500" indent="-342900">
              <a:buFont typeface="Arial"/>
              <a:buChar char="•"/>
              <a:defRPr sz="2400">
                <a:solidFill>
                  <a:schemeClr val="tx1">
                    <a:lumMod val="65000"/>
                    <a:lumOff val="35000"/>
                  </a:schemeClr>
                </a:solidFill>
                <a:latin typeface="Verdana"/>
                <a:cs typeface="Verdana"/>
              </a:defRPr>
            </a:lvl4pPr>
            <a:lvl5pPr marL="2171700" indent="-342900">
              <a:buFont typeface="Arial"/>
              <a:buChar char="•"/>
              <a:defRPr sz="2400">
                <a:solidFill>
                  <a:schemeClr val="tx1">
                    <a:lumMod val="65000"/>
                    <a:lumOff val="35000"/>
                  </a:schemeClr>
                </a:solidFill>
                <a:latin typeface="Verdana"/>
                <a:cs typeface="Verdana"/>
              </a:defRPr>
            </a:lvl5pPr>
          </a:lstStyle>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600"/>
              </a:spcBef>
              <a:spcAft>
                <a:spcPts val="600"/>
              </a:spcAft>
              <a:buClrTx/>
              <a:buSzTx/>
              <a:buFont typeface="Arial"/>
              <a:buChar char="•"/>
              <a:tabLst/>
              <a:defRPr/>
            </a:pPr>
            <a:r>
              <a:rPr lang="en-US" dirty="0" smtClean="0"/>
              <a:t>Click to edit text</a:t>
            </a:r>
          </a:p>
          <a:p>
            <a:pPr lvl="0"/>
            <a:endParaRPr lang="en-US" dirty="0" smtClean="0"/>
          </a:p>
        </p:txBody>
      </p:sp>
      <p:sp>
        <p:nvSpPr>
          <p:cNvPr id="15"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8" name="TextBox 17"/>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0"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1"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Tree>
    <p:extLst>
      <p:ext uri="{BB962C8B-B14F-4D97-AF65-F5344CB8AC3E}">
        <p14:creationId xmlns:p14="http://schemas.microsoft.com/office/powerpoint/2010/main" val="14882655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ig Idea-SD">
    <p:spTree>
      <p:nvGrpSpPr>
        <p:cNvPr id="1" name=""/>
        <p:cNvGrpSpPr/>
        <p:nvPr/>
      </p:nvGrpSpPr>
      <p:grpSpPr>
        <a:xfrm>
          <a:off x="0" y="0"/>
          <a:ext cx="0" cy="0"/>
          <a:chOff x="0" y="0"/>
          <a:chExt cx="0" cy="0"/>
        </a:xfrm>
      </p:grpSpPr>
      <p:sp>
        <p:nvSpPr>
          <p:cNvPr id="18"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9" name="TextBox 18"/>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22"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23"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pic>
        <p:nvPicPr>
          <p:cNvPr id="24" name="Picture 23" descr="MA_inquiry-888002.png"/>
          <p:cNvPicPr>
            <a:picLocks noChangeAspect="1"/>
          </p:cNvPicPr>
          <p:nvPr userDrawn="1"/>
        </p:nvPicPr>
        <p:blipFill rotWithShape="1">
          <a:blip r:embed="rId2">
            <a:extLst>
              <a:ext uri="{28A0092B-C50C-407E-A947-70E740481C1C}">
                <a14:useLocalDpi xmlns:a14="http://schemas.microsoft.com/office/drawing/2010/main" val="0"/>
              </a:ext>
            </a:extLst>
          </a:blip>
          <a:srcRect l="9111" t="18451" r="14708" b="26889"/>
          <a:stretch/>
        </p:blipFill>
        <p:spPr>
          <a:xfrm>
            <a:off x="770467" y="1575062"/>
            <a:ext cx="1058334" cy="759350"/>
          </a:xfrm>
          <a:prstGeom prst="rect">
            <a:avLst/>
          </a:prstGeom>
        </p:spPr>
      </p:pic>
      <p:sp>
        <p:nvSpPr>
          <p:cNvPr id="25" name="Text Placeholder 2"/>
          <p:cNvSpPr>
            <a:spLocks noGrp="1"/>
          </p:cNvSpPr>
          <p:nvPr>
            <p:ph type="body" sz="quarter" idx="19" hasCustomPrompt="1"/>
          </p:nvPr>
        </p:nvSpPr>
        <p:spPr>
          <a:xfrm>
            <a:off x="1925671" y="1713944"/>
            <a:ext cx="6252098" cy="538622"/>
          </a:xfrm>
          <a:prstGeom prst="rect">
            <a:avLst/>
          </a:prstGeom>
        </p:spPr>
        <p:txBody>
          <a:bodyPr vert="horz" lIns="0"/>
          <a:lstStyle>
            <a:lvl1pPr marL="0" indent="0">
              <a:buNone/>
              <a:defRPr sz="2400" b="1" i="0">
                <a:solidFill>
                  <a:schemeClr val="tx1">
                    <a:lumMod val="65000"/>
                    <a:lumOff val="35000"/>
                  </a:schemeClr>
                </a:solidFill>
                <a:latin typeface="Proxima Nova"/>
                <a:cs typeface="Proxima Nova"/>
              </a:defRPr>
            </a:lvl1pPr>
            <a:lvl2pPr marL="457200" indent="0">
              <a:buNone/>
              <a:defRPr sz="2800" b="1" i="0">
                <a:latin typeface="Verdana"/>
                <a:cs typeface="Verdana"/>
              </a:defRPr>
            </a:lvl2pPr>
            <a:lvl3pPr marL="914400" indent="0">
              <a:buNone/>
              <a:defRPr sz="2800" b="1" i="0">
                <a:latin typeface="Verdana"/>
                <a:cs typeface="Verdana"/>
              </a:defRPr>
            </a:lvl3pPr>
            <a:lvl4pPr marL="1371600" indent="0">
              <a:buNone/>
              <a:defRPr sz="2800" b="1" i="0">
                <a:latin typeface="Verdana"/>
                <a:cs typeface="Verdana"/>
              </a:defRPr>
            </a:lvl4pPr>
            <a:lvl5pPr marL="1828800" indent="0">
              <a:buNone/>
              <a:defRPr sz="2800" b="1" i="0">
                <a:latin typeface="Verdana"/>
                <a:cs typeface="Verdana"/>
              </a:defRPr>
            </a:lvl5pPr>
          </a:lstStyle>
          <a:p>
            <a:pPr lvl="0"/>
            <a:r>
              <a:rPr lang="en-US" dirty="0" smtClean="0"/>
              <a:t>Click to edit Master Title</a:t>
            </a:r>
            <a:endParaRPr lang="en-US" dirty="0"/>
          </a:p>
        </p:txBody>
      </p:sp>
      <p:sp>
        <p:nvSpPr>
          <p:cNvPr id="26" name="Text Placeholder 7"/>
          <p:cNvSpPr>
            <a:spLocks noGrp="1"/>
          </p:cNvSpPr>
          <p:nvPr>
            <p:ph type="body" sz="quarter" idx="20" hasCustomPrompt="1"/>
          </p:nvPr>
        </p:nvSpPr>
        <p:spPr>
          <a:xfrm>
            <a:off x="1925671" y="2252565"/>
            <a:ext cx="6252097" cy="3945035"/>
          </a:xfrm>
          <a:prstGeom prst="rect">
            <a:avLst/>
          </a:prstGeom>
        </p:spPr>
        <p:txBody>
          <a:bodyPr vert="horz" lIns="0" tIns="0"/>
          <a:lstStyle>
            <a:lvl1pPr marL="0" indent="0">
              <a:lnSpc>
                <a:spcPct val="120000"/>
              </a:lnSpc>
              <a:buFontTx/>
              <a:buNone/>
              <a:defRPr sz="2400" b="0" i="0" baseline="0">
                <a:solidFill>
                  <a:schemeClr val="tx1">
                    <a:lumMod val="65000"/>
                    <a:lumOff val="35000"/>
                  </a:schemeClr>
                </a:solidFill>
                <a:latin typeface="Proxima Nova"/>
                <a:cs typeface="Proxima Nova"/>
              </a:defRPr>
            </a:lvl1pPr>
            <a:lvl2pPr marL="457200" indent="0">
              <a:buFontTx/>
              <a:buNone/>
              <a:defRPr sz="2400" baseline="0">
                <a:solidFill>
                  <a:schemeClr val="tx1">
                    <a:lumMod val="65000"/>
                    <a:lumOff val="35000"/>
                  </a:schemeClr>
                </a:solidFill>
                <a:latin typeface="Verdana"/>
              </a:defRPr>
            </a:lvl2pPr>
            <a:lvl3pPr marL="914400" indent="0">
              <a:buFontTx/>
              <a:buNone/>
              <a:defRPr sz="2400" baseline="0">
                <a:solidFill>
                  <a:schemeClr val="tx1">
                    <a:lumMod val="65000"/>
                    <a:lumOff val="35000"/>
                  </a:schemeClr>
                </a:solidFill>
                <a:latin typeface="Verdana"/>
              </a:defRPr>
            </a:lvl3pPr>
            <a:lvl4pPr marL="1371600" indent="0">
              <a:buFontTx/>
              <a:buNone/>
              <a:defRPr sz="2400" baseline="0">
                <a:solidFill>
                  <a:schemeClr val="tx1">
                    <a:lumMod val="65000"/>
                    <a:lumOff val="35000"/>
                  </a:schemeClr>
                </a:solidFill>
                <a:latin typeface="Verdana"/>
              </a:defRPr>
            </a:lvl4pPr>
            <a:lvl5pPr marL="1828800" indent="0">
              <a:buFontTx/>
              <a:buNone/>
              <a:defRPr sz="2400" baseline="0">
                <a:solidFill>
                  <a:schemeClr val="tx1">
                    <a:lumMod val="65000"/>
                    <a:lumOff val="35000"/>
                  </a:schemeClr>
                </a:solidFill>
                <a:latin typeface="Verdana"/>
              </a:defRPr>
            </a:lvl5pPr>
          </a:lstStyle>
          <a:p>
            <a:pPr lvl="0"/>
            <a:r>
              <a:rPr lang="en-US" dirty="0" smtClean="0"/>
              <a:t>Click to edit text</a:t>
            </a:r>
          </a:p>
        </p:txBody>
      </p:sp>
    </p:spTree>
    <p:extLst>
      <p:ext uri="{BB962C8B-B14F-4D97-AF65-F5344CB8AC3E}">
        <p14:creationId xmlns:p14="http://schemas.microsoft.com/office/powerpoint/2010/main" val="53531853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H Lesson Op-DD_2LnHd">
    <p:spTree>
      <p:nvGrpSpPr>
        <p:cNvPr id="1" name=""/>
        <p:cNvGrpSpPr/>
        <p:nvPr/>
      </p:nvGrpSpPr>
      <p:grpSpPr>
        <a:xfrm>
          <a:off x="0" y="0"/>
          <a:ext cx="0" cy="0"/>
          <a:chOff x="0" y="0"/>
          <a:chExt cx="0" cy="0"/>
        </a:xfrm>
      </p:grpSpPr>
      <p:sp>
        <p:nvSpPr>
          <p:cNvPr id="12" name="Text Placeholder 2"/>
          <p:cNvSpPr>
            <a:spLocks noGrp="1"/>
          </p:cNvSpPr>
          <p:nvPr>
            <p:ph type="body" sz="quarter" idx="20" hasCustomPrompt="1"/>
          </p:nvPr>
        </p:nvSpPr>
        <p:spPr>
          <a:xfrm>
            <a:off x="1056103" y="1905865"/>
            <a:ext cx="7080363" cy="538622"/>
          </a:xfrm>
          <a:prstGeom prst="rect">
            <a:avLst/>
          </a:prstGeom>
        </p:spPr>
        <p:txBody>
          <a:bodyPr vert="horz" lIns="0"/>
          <a:lstStyle>
            <a:lvl1pPr marL="0" indent="0">
              <a:buNone/>
              <a:defRPr sz="2400" b="1" i="0">
                <a:solidFill>
                  <a:schemeClr val="tx1">
                    <a:lumMod val="65000"/>
                    <a:lumOff val="35000"/>
                  </a:schemeClr>
                </a:solidFill>
                <a:latin typeface="Proxima Nova"/>
                <a:cs typeface="Proxima Nova"/>
              </a:defRPr>
            </a:lvl1pPr>
            <a:lvl2pPr marL="457200" indent="0">
              <a:buNone/>
              <a:defRPr sz="2800" b="1" i="0">
                <a:latin typeface="Verdana"/>
                <a:cs typeface="Verdana"/>
              </a:defRPr>
            </a:lvl2pPr>
            <a:lvl3pPr marL="914400" indent="0">
              <a:buNone/>
              <a:defRPr sz="2800" b="1" i="0">
                <a:latin typeface="Verdana"/>
                <a:cs typeface="Verdana"/>
              </a:defRPr>
            </a:lvl3pPr>
            <a:lvl4pPr marL="1371600" indent="0">
              <a:buNone/>
              <a:defRPr sz="2800" b="1" i="0">
                <a:latin typeface="Verdana"/>
                <a:cs typeface="Verdana"/>
              </a:defRPr>
            </a:lvl4pPr>
            <a:lvl5pPr marL="1828800" indent="0">
              <a:buNone/>
              <a:defRPr sz="2800" b="1" i="0">
                <a:latin typeface="Verdana"/>
                <a:cs typeface="Verdana"/>
              </a:defRPr>
            </a:lvl5pPr>
          </a:lstStyle>
          <a:p>
            <a:pPr lvl="0"/>
            <a:r>
              <a:rPr lang="en-US" dirty="0" smtClean="0"/>
              <a:t>Click to edit Master Title</a:t>
            </a:r>
            <a:endParaRPr lang="en-US" dirty="0"/>
          </a:p>
        </p:txBody>
      </p:sp>
      <p:sp>
        <p:nvSpPr>
          <p:cNvPr id="14" name="Text Placeholder 7"/>
          <p:cNvSpPr>
            <a:spLocks noGrp="1"/>
          </p:cNvSpPr>
          <p:nvPr>
            <p:ph type="body" sz="quarter" idx="21" hasCustomPrompt="1"/>
          </p:nvPr>
        </p:nvSpPr>
        <p:spPr>
          <a:xfrm>
            <a:off x="1056104" y="2444486"/>
            <a:ext cx="7080362" cy="3214461"/>
          </a:xfrm>
          <a:prstGeom prst="rect">
            <a:avLst/>
          </a:prstGeom>
        </p:spPr>
        <p:txBody>
          <a:bodyPr vert="horz" lIns="0" tIns="0"/>
          <a:lstStyle>
            <a:lvl1pPr marL="342900" indent="-342900">
              <a:lnSpc>
                <a:spcPct val="120000"/>
              </a:lnSpc>
              <a:buFont typeface="Arial"/>
              <a:buChar char="•"/>
              <a:defRPr sz="2000" b="0" i="0" baseline="0">
                <a:solidFill>
                  <a:schemeClr val="tx1">
                    <a:lumMod val="65000"/>
                    <a:lumOff val="35000"/>
                  </a:schemeClr>
                </a:solidFill>
                <a:latin typeface="Proxima Nova"/>
                <a:cs typeface="Proxima Nova"/>
              </a:defRPr>
            </a:lvl1pPr>
            <a:lvl2pPr marL="457200" indent="0">
              <a:buFontTx/>
              <a:buNone/>
              <a:defRPr sz="2400" baseline="0">
                <a:solidFill>
                  <a:schemeClr val="tx1">
                    <a:lumMod val="65000"/>
                    <a:lumOff val="35000"/>
                  </a:schemeClr>
                </a:solidFill>
                <a:latin typeface="Verdana"/>
              </a:defRPr>
            </a:lvl2pPr>
            <a:lvl3pPr marL="914400" indent="0">
              <a:buFontTx/>
              <a:buNone/>
              <a:defRPr sz="2400" baseline="0">
                <a:solidFill>
                  <a:schemeClr val="tx1">
                    <a:lumMod val="65000"/>
                    <a:lumOff val="35000"/>
                  </a:schemeClr>
                </a:solidFill>
                <a:latin typeface="Verdana"/>
              </a:defRPr>
            </a:lvl3pPr>
            <a:lvl4pPr marL="1371600" indent="0">
              <a:buFontTx/>
              <a:buNone/>
              <a:defRPr sz="2400" baseline="0">
                <a:solidFill>
                  <a:schemeClr val="tx1">
                    <a:lumMod val="65000"/>
                    <a:lumOff val="35000"/>
                  </a:schemeClr>
                </a:solidFill>
                <a:latin typeface="Verdana"/>
              </a:defRPr>
            </a:lvl4pPr>
            <a:lvl5pPr marL="1828800" indent="0">
              <a:buFontTx/>
              <a:buNone/>
              <a:defRPr sz="2400" baseline="0">
                <a:solidFill>
                  <a:schemeClr val="tx1">
                    <a:lumMod val="65000"/>
                    <a:lumOff val="35000"/>
                  </a:schemeClr>
                </a:solidFill>
                <a:latin typeface="Verdana"/>
              </a:defRPr>
            </a:lvl5pPr>
          </a:lstStyle>
          <a:p>
            <a:pPr lvl="0"/>
            <a:r>
              <a:rPr lang="en-US" dirty="0" smtClean="0"/>
              <a:t>Click to edit text</a:t>
            </a:r>
          </a:p>
        </p:txBody>
      </p:sp>
      <p:sp>
        <p:nvSpPr>
          <p:cNvPr id="13" name="TextBox 12"/>
          <p:cNvSpPr txBox="1"/>
          <p:nvPr userDrawn="1"/>
        </p:nvSpPr>
        <p:spPr>
          <a:xfrm rot="16200000">
            <a:off x="97925" y="587323"/>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CHAPTER</a:t>
            </a:r>
            <a:endParaRPr lang="en-US" sz="1200" b="0" i="0" spc="200" dirty="0">
              <a:solidFill>
                <a:schemeClr val="bg1"/>
              </a:solidFill>
              <a:latin typeface="Proxima Nova"/>
              <a:cs typeface="Proxima Nova"/>
            </a:endParaRPr>
          </a:p>
        </p:txBody>
      </p:sp>
      <p:sp>
        <p:nvSpPr>
          <p:cNvPr id="15" name="Text Placeholder 28"/>
          <p:cNvSpPr>
            <a:spLocks noGrp="1"/>
          </p:cNvSpPr>
          <p:nvPr>
            <p:ph type="body" sz="quarter" idx="13" hasCustomPrompt="1"/>
          </p:nvPr>
        </p:nvSpPr>
        <p:spPr>
          <a:xfrm>
            <a:off x="1056104" y="291159"/>
            <a:ext cx="7833899"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Chapter Title</a:t>
            </a:r>
            <a:endParaRPr lang="en-US" dirty="0"/>
          </a:p>
        </p:txBody>
      </p:sp>
      <p:sp>
        <p:nvSpPr>
          <p:cNvPr id="16"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CHAPTER WRAP-UP</a:t>
            </a:r>
            <a:endParaRPr lang="en-US" sz="1300" b="0" i="0" kern="0" spc="30" dirty="0">
              <a:solidFill>
                <a:schemeClr val="tx1">
                  <a:lumMod val="65000"/>
                  <a:lumOff val="35000"/>
                </a:schemeClr>
              </a:solidFill>
              <a:latin typeface="Proxima Nova"/>
              <a:cs typeface="Proxima Nova"/>
            </a:endParaRPr>
          </a:p>
        </p:txBody>
      </p:sp>
    </p:spTree>
    <p:extLst>
      <p:ext uri="{BB962C8B-B14F-4D97-AF65-F5344CB8AC3E}">
        <p14:creationId xmlns:p14="http://schemas.microsoft.com/office/powerpoint/2010/main" val="143850090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pter Op-DD">
    <p:spTree>
      <p:nvGrpSpPr>
        <p:cNvPr id="1" name=""/>
        <p:cNvGrpSpPr/>
        <p:nvPr/>
      </p:nvGrpSpPr>
      <p:grpSpPr>
        <a:xfrm>
          <a:off x="0" y="0"/>
          <a:ext cx="0" cy="0"/>
          <a:chOff x="0" y="0"/>
          <a:chExt cx="0" cy="0"/>
        </a:xfrm>
      </p:grpSpPr>
      <p:sp>
        <p:nvSpPr>
          <p:cNvPr id="15" name="TextBox 14"/>
          <p:cNvSpPr txBox="1"/>
          <p:nvPr userDrawn="1"/>
        </p:nvSpPr>
        <p:spPr>
          <a:xfrm>
            <a:off x="1874309" y="1629023"/>
            <a:ext cx="6118227" cy="461665"/>
          </a:xfrm>
          <a:prstGeom prst="rect">
            <a:avLst/>
          </a:prstGeom>
          <a:noFill/>
        </p:spPr>
        <p:txBody>
          <a:bodyPr wrap="square" lIns="0" rtlCol="0">
            <a:spAutoFit/>
          </a:bodyPr>
          <a:lstStyle/>
          <a:p>
            <a:r>
              <a:rPr lang="en-US" sz="2300" b="1" i="0" dirty="0" smtClean="0">
                <a:latin typeface="Proxima Nova"/>
                <a:cs typeface="Proxima Nova"/>
              </a:rPr>
              <a:t>Key</a:t>
            </a:r>
            <a:r>
              <a:rPr lang="en-US" sz="2300" b="1" i="0" baseline="0" dirty="0" smtClean="0">
                <a:latin typeface="Proxima Nova"/>
                <a:cs typeface="Proxima Nova"/>
              </a:rPr>
              <a:t> Concepts/</a:t>
            </a:r>
            <a:r>
              <a:rPr lang="en-US" sz="2300" b="1" i="0" dirty="0" smtClean="0">
                <a:latin typeface="Proxima Nova"/>
                <a:cs typeface="Proxima Nova"/>
              </a:rPr>
              <a:t>Essential Question</a:t>
            </a:r>
            <a:r>
              <a:rPr lang="en-US" sz="2300" b="1" i="0" baseline="0" dirty="0" smtClean="0">
                <a:latin typeface="Proxima Nova"/>
                <a:cs typeface="Proxima Nova"/>
              </a:rPr>
              <a:t>s</a:t>
            </a:r>
            <a:endParaRPr lang="en-US" sz="2300" b="1" i="0" dirty="0">
              <a:latin typeface="Proxima Nova"/>
              <a:cs typeface="Proxima Nova"/>
            </a:endParaRPr>
          </a:p>
        </p:txBody>
      </p:sp>
      <p:sp>
        <p:nvSpPr>
          <p:cNvPr id="11" name="Text Placeholder 18"/>
          <p:cNvSpPr>
            <a:spLocks noGrp="1"/>
          </p:cNvSpPr>
          <p:nvPr>
            <p:ph type="body" sz="quarter" idx="15" hasCustomPrompt="1"/>
          </p:nvPr>
        </p:nvSpPr>
        <p:spPr>
          <a:xfrm>
            <a:off x="861465" y="121824"/>
            <a:ext cx="535536" cy="739587"/>
          </a:xfrm>
          <a:prstGeom prst="rect">
            <a:avLst/>
          </a:prstGeom>
        </p:spPr>
        <p:txBody>
          <a:bodyPr vert="horz"/>
          <a:lstStyle>
            <a:lvl1pPr marL="0" indent="0" algn="l">
              <a:buNone/>
              <a:defRPr sz="4800" b="1" i="0">
                <a:latin typeface="Proxima Nova"/>
                <a:cs typeface="Proxima Nova"/>
              </a:defRPr>
            </a:lvl1pPr>
          </a:lstStyle>
          <a:p>
            <a:pPr lvl="0"/>
            <a:r>
              <a:rPr lang="en-US" dirty="0" smtClean="0"/>
              <a:t>0</a:t>
            </a:r>
            <a:endParaRPr lang="en-US" dirty="0"/>
          </a:p>
        </p:txBody>
      </p:sp>
      <p:sp>
        <p:nvSpPr>
          <p:cNvPr id="12" name="TextBox 11"/>
          <p:cNvSpPr txBox="1"/>
          <p:nvPr userDrawn="1"/>
        </p:nvSpPr>
        <p:spPr>
          <a:xfrm rot="16200000">
            <a:off x="97925" y="519587"/>
            <a:ext cx="1216210" cy="276999"/>
          </a:xfrm>
          <a:prstGeom prst="rect">
            <a:avLst/>
          </a:prstGeom>
          <a:noFill/>
        </p:spPr>
        <p:txBody>
          <a:bodyPr wrap="square" rtlCol="0">
            <a:spAutoFit/>
          </a:bodyPr>
          <a:lstStyle/>
          <a:p>
            <a:pPr algn="ctr"/>
            <a:r>
              <a:rPr lang="en-US" sz="1200" b="0" i="0" spc="200" dirty="0" smtClean="0">
                <a:solidFill>
                  <a:schemeClr val="bg1"/>
                </a:solidFill>
                <a:latin typeface="Proxima Nova"/>
                <a:cs typeface="Proxima Nova"/>
              </a:rPr>
              <a:t>LESSON</a:t>
            </a:r>
            <a:endParaRPr lang="en-US" sz="1200" b="0" i="0" spc="200" dirty="0">
              <a:solidFill>
                <a:schemeClr val="bg1"/>
              </a:solidFill>
              <a:latin typeface="Proxima Nova"/>
              <a:cs typeface="Proxima Nova"/>
            </a:endParaRPr>
          </a:p>
        </p:txBody>
      </p:sp>
      <p:sp>
        <p:nvSpPr>
          <p:cNvPr id="13" name="Text Placeholder 28"/>
          <p:cNvSpPr txBox="1">
            <a:spLocks/>
          </p:cNvSpPr>
          <p:nvPr userDrawn="1"/>
        </p:nvSpPr>
        <p:spPr>
          <a:xfrm>
            <a:off x="6333066" y="782925"/>
            <a:ext cx="2294861" cy="275410"/>
          </a:xfrm>
          <a:prstGeom prst="rect">
            <a:avLst/>
          </a:prstGeom>
        </p:spPr>
        <p:txBody>
          <a:bodyPr vert="horz" lIns="0" tIns="0" rIns="0" bIns="0"/>
          <a:lstStyle>
            <a:lvl1pPr marL="0" indent="0" algn="r" defTabSz="457200" rtl="0" eaLnBrk="1" latinLnBrk="0" hangingPunct="1">
              <a:spcBef>
                <a:spcPct val="20000"/>
              </a:spcBef>
              <a:buFont typeface="Arial"/>
              <a:buNone/>
              <a:defRPr sz="1600" kern="1200">
                <a:solidFill>
                  <a:schemeClr val="tx1"/>
                </a:solidFill>
                <a:latin typeface="Verdana"/>
                <a:ea typeface="+mn-ea"/>
                <a:cs typeface="Verdana"/>
              </a:defRPr>
            </a:lvl1pPr>
            <a:lvl2pPr marL="457200" indent="0" algn="l" defTabSz="457200" rtl="0" eaLnBrk="1" latinLnBrk="0" hangingPunct="1">
              <a:spcBef>
                <a:spcPct val="20000"/>
              </a:spcBef>
              <a:buFont typeface="Arial"/>
              <a:buNone/>
              <a:defRPr sz="24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0" kern="0" spc="30" dirty="0" smtClean="0">
                <a:solidFill>
                  <a:schemeClr val="tx1">
                    <a:lumMod val="65000"/>
                    <a:lumOff val="35000"/>
                  </a:schemeClr>
                </a:solidFill>
                <a:latin typeface="Proxima Nova"/>
                <a:cs typeface="Proxima Nova"/>
              </a:rPr>
              <a:t>LESSON</a:t>
            </a:r>
            <a:r>
              <a:rPr lang="en-US" sz="1300" b="0" i="0" kern="0" spc="30" baseline="0" dirty="0" smtClean="0">
                <a:solidFill>
                  <a:schemeClr val="tx1">
                    <a:lumMod val="65000"/>
                    <a:lumOff val="35000"/>
                  </a:schemeClr>
                </a:solidFill>
                <a:latin typeface="Proxima Nova"/>
                <a:cs typeface="Proxima Nova"/>
              </a:rPr>
              <a:t> </a:t>
            </a:r>
            <a:r>
              <a:rPr lang="en-US" sz="1300" b="0" i="0" kern="0" spc="30" dirty="0" smtClean="0">
                <a:solidFill>
                  <a:schemeClr val="tx1">
                    <a:lumMod val="65000"/>
                    <a:lumOff val="35000"/>
                  </a:schemeClr>
                </a:solidFill>
                <a:latin typeface="Proxima Nova"/>
                <a:cs typeface="Proxima Nova"/>
              </a:rPr>
              <a:t>INTRODUCTION</a:t>
            </a:r>
            <a:endParaRPr lang="en-US" sz="1300" b="0" i="0" kern="0" spc="30" dirty="0">
              <a:solidFill>
                <a:schemeClr val="tx1">
                  <a:lumMod val="65000"/>
                  <a:lumOff val="35000"/>
                </a:schemeClr>
              </a:solidFill>
              <a:latin typeface="Proxima Nova"/>
              <a:cs typeface="Proxima Nova"/>
            </a:endParaRPr>
          </a:p>
        </p:txBody>
      </p:sp>
      <p:sp>
        <p:nvSpPr>
          <p:cNvPr id="14" name="Text Placeholder 28"/>
          <p:cNvSpPr>
            <a:spLocks noGrp="1"/>
          </p:cNvSpPr>
          <p:nvPr>
            <p:ph type="body" sz="quarter" idx="13" hasCustomPrompt="1"/>
          </p:nvPr>
        </p:nvSpPr>
        <p:spPr>
          <a:xfrm>
            <a:off x="1409221" y="316202"/>
            <a:ext cx="7218705" cy="466725"/>
          </a:xfrm>
          <a:prstGeom prst="rect">
            <a:avLst/>
          </a:prstGeom>
        </p:spPr>
        <p:txBody>
          <a:bodyPr vert="horz" lIns="91440"/>
          <a:lstStyle>
            <a:lvl1pPr marL="0" indent="0">
              <a:buNone/>
              <a:defRPr sz="2400" b="0" i="0">
                <a:latin typeface="Proxima Nova"/>
                <a:cs typeface="Proxima Nova"/>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smtClean="0"/>
              <a:t>Lesson Title</a:t>
            </a:r>
            <a:endParaRPr lang="en-US" dirty="0"/>
          </a:p>
        </p:txBody>
      </p:sp>
      <p:sp>
        <p:nvSpPr>
          <p:cNvPr id="16" name="Text Placeholder 2"/>
          <p:cNvSpPr>
            <a:spLocks noGrp="1"/>
          </p:cNvSpPr>
          <p:nvPr>
            <p:ph type="body" sz="quarter" idx="23" hasCustomPrompt="1"/>
          </p:nvPr>
        </p:nvSpPr>
        <p:spPr>
          <a:xfrm>
            <a:off x="1786109" y="2271304"/>
            <a:ext cx="6384226" cy="3892425"/>
          </a:xfrm>
          <a:prstGeom prst="rect">
            <a:avLst/>
          </a:prstGeom>
        </p:spPr>
        <p:txBody>
          <a:bodyPr vert="horz"/>
          <a:lstStyle>
            <a:lvl1pPr marL="342900" marR="0" indent="-342900" algn="l" defTabSz="457200" rtl="0" eaLnBrk="1" fontAlgn="auto" latinLnBrk="0" hangingPunct="1">
              <a:lnSpc>
                <a:spcPct val="100000"/>
              </a:lnSpc>
              <a:spcBef>
                <a:spcPts val="300"/>
              </a:spcBef>
              <a:spcAft>
                <a:spcPts val="1200"/>
              </a:spcAft>
              <a:buClrTx/>
              <a:buSzTx/>
              <a:buFont typeface="Arial"/>
              <a:buChar char="•"/>
              <a:tabLst/>
              <a:defRPr sz="2400" b="0" i="0">
                <a:solidFill>
                  <a:schemeClr val="tx1">
                    <a:lumMod val="65000"/>
                    <a:lumOff val="35000"/>
                  </a:schemeClr>
                </a:solidFill>
                <a:latin typeface="Proxima Nova"/>
                <a:cs typeface="Proxima Nova"/>
              </a:defRPr>
            </a:lvl1pPr>
          </a:lstStyle>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a:p>
            <a:pPr marL="342900" marR="0" lvl="0" indent="-342900" algn="l" defTabSz="457200" rtl="0" eaLnBrk="1" fontAlgn="auto" latinLnBrk="0" hangingPunct="1">
              <a:lnSpc>
                <a:spcPct val="100000"/>
              </a:lnSpc>
              <a:spcBef>
                <a:spcPts val="1200"/>
              </a:spcBef>
              <a:spcAft>
                <a:spcPts val="1200"/>
              </a:spcAft>
              <a:buClrTx/>
              <a:buSzTx/>
              <a:buFont typeface="Arial"/>
              <a:buChar char="•"/>
              <a:tabLst/>
              <a:defRPr/>
            </a:pPr>
            <a:r>
              <a:rPr lang="en-US" dirty="0" smtClean="0"/>
              <a:t>Click to edit text</a:t>
            </a:r>
          </a:p>
        </p:txBody>
      </p:sp>
      <p:pic>
        <p:nvPicPr>
          <p:cNvPr id="22" name="Picture 21" descr="MA_Key-Concept_no-check-888002.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29118" t="50494" r="26627" b="33951"/>
          <a:stretch/>
        </p:blipFill>
        <p:spPr>
          <a:xfrm>
            <a:off x="924729" y="1719409"/>
            <a:ext cx="827871" cy="376577"/>
          </a:xfrm>
          <a:prstGeom prst="rect">
            <a:avLst/>
          </a:prstGeom>
        </p:spPr>
      </p:pic>
    </p:spTree>
    <p:extLst>
      <p:ext uri="{BB962C8B-B14F-4D97-AF65-F5344CB8AC3E}">
        <p14:creationId xmlns:p14="http://schemas.microsoft.com/office/powerpoint/2010/main" val="26760398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 id="2147483665" r:id="rId16"/>
    <p:sldLayoutId id="2147483666"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nnected.mcgraw-hill.com/c2j/resourceLibrary.do?facet=GROUP%7cB&amp;bookId=ZVM9O1CFVLPB512XE13QEGCSJO&amp;libraryId=1FFE2VG79LEBT454X4VNF484XO&amp;mode=BROW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Warm Up 5 minutes</a:t>
            </a:r>
            <a:endParaRPr lang="en-US" dirty="0"/>
          </a:p>
        </p:txBody>
      </p:sp>
      <p:sp>
        <p:nvSpPr>
          <p:cNvPr id="3" name="Subtitle 2"/>
          <p:cNvSpPr>
            <a:spLocks noGrp="1"/>
          </p:cNvSpPr>
          <p:nvPr>
            <p:ph type="subTitle" idx="1"/>
          </p:nvPr>
        </p:nvSpPr>
        <p:spPr>
          <a:xfrm>
            <a:off x="457200" y="1676400"/>
            <a:ext cx="8001000" cy="4495800"/>
          </a:xfrm>
        </p:spPr>
        <p:txBody>
          <a:bodyPr>
            <a:normAutofit/>
          </a:bodyPr>
          <a:lstStyle/>
          <a:p>
            <a:pPr marL="514350" indent="-514350">
              <a:buAutoNum type="arabicParenR"/>
            </a:pPr>
            <a:r>
              <a:rPr lang="en-US" dirty="0"/>
              <a:t>What variables do meteorologists use to describe weather?</a:t>
            </a:r>
            <a:r>
              <a:rPr lang="en-US" dirty="0" smtClean="0"/>
              <a:t>. </a:t>
            </a:r>
          </a:p>
          <a:p>
            <a:r>
              <a:rPr lang="en-US" dirty="0" smtClean="0">
                <a:solidFill>
                  <a:srgbClr val="FF0000"/>
                </a:solidFill>
              </a:rPr>
              <a:t>The </a:t>
            </a:r>
            <a:r>
              <a:rPr lang="en-US" dirty="0">
                <a:solidFill>
                  <a:srgbClr val="FF0000"/>
                </a:solidFill>
              </a:rPr>
              <a:t>variables include air temperature, air pressure, wind speed and direction, humidity, cloud coverage, and precipitation</a:t>
            </a:r>
            <a:r>
              <a:rPr lang="en-US" dirty="0" smtClean="0">
                <a:solidFill>
                  <a:srgbClr val="FF0000"/>
                </a:solidFill>
              </a:rPr>
              <a:t>.</a:t>
            </a:r>
          </a:p>
          <a:p>
            <a:r>
              <a:rPr lang="en-US" dirty="0" smtClean="0"/>
              <a:t> </a:t>
            </a:r>
            <a:r>
              <a:rPr lang="en-US" dirty="0"/>
              <a:t>2</a:t>
            </a:r>
            <a:r>
              <a:rPr lang="en-US" dirty="0" smtClean="0"/>
              <a:t>.</a:t>
            </a:r>
            <a:r>
              <a:rPr lang="en-US" dirty="0"/>
              <a:t> What tool is used to measure air pressure?</a:t>
            </a:r>
            <a:r>
              <a:rPr lang="en-US" dirty="0" smtClean="0"/>
              <a:t> </a:t>
            </a:r>
          </a:p>
          <a:p>
            <a:r>
              <a:rPr lang="en-US" dirty="0" smtClean="0">
                <a:solidFill>
                  <a:srgbClr val="FF0000"/>
                </a:solidFill>
              </a:rPr>
              <a:t>A </a:t>
            </a:r>
            <a:r>
              <a:rPr lang="en-US" dirty="0">
                <a:solidFill>
                  <a:srgbClr val="FF0000"/>
                </a:solidFill>
              </a:rPr>
              <a:t>barometer measures air pressure. </a:t>
            </a:r>
            <a:r>
              <a:rPr lang="en-US" dirty="0" smtClean="0">
                <a:solidFill>
                  <a:srgbClr val="FF0000"/>
                </a:solidFill>
              </a:rPr>
              <a:t>  </a:t>
            </a:r>
          </a:p>
          <a:p>
            <a:r>
              <a:rPr lang="en-US" dirty="0" smtClean="0"/>
              <a:t>	</a:t>
            </a:r>
          </a:p>
        </p:txBody>
      </p:sp>
    </p:spTree>
    <p:extLst>
      <p:ext uri="{BB962C8B-B14F-4D97-AF65-F5344CB8AC3E}">
        <p14:creationId xmlns:p14="http://schemas.microsoft.com/office/powerpoint/2010/main" val="274974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Lesson 2 </a:t>
            </a:r>
            <a:r>
              <a:rPr lang="en-US" dirty="0" smtClean="0"/>
              <a:t>-Vocabulary</a:t>
            </a:r>
            <a:endParaRPr lang="en-US" dirty="0"/>
          </a:p>
        </p:txBody>
      </p:sp>
      <p:sp>
        <p:nvSpPr>
          <p:cNvPr id="3" name="Content Placeholder 2"/>
          <p:cNvSpPr>
            <a:spLocks noGrp="1"/>
          </p:cNvSpPr>
          <p:nvPr>
            <p:ph idx="1"/>
          </p:nvPr>
        </p:nvSpPr>
        <p:spPr>
          <a:xfrm>
            <a:off x="304800" y="1143000"/>
            <a:ext cx="8382000" cy="5486400"/>
          </a:xfrm>
        </p:spPr>
        <p:txBody>
          <a:bodyPr>
            <a:noAutofit/>
          </a:bodyPr>
          <a:lstStyle/>
          <a:p>
            <a:r>
              <a:rPr lang="en-US" sz="2400" b="1" dirty="0"/>
              <a:t>low-pressure system</a:t>
            </a:r>
            <a:r>
              <a:rPr lang="en-US" sz="2400" dirty="0"/>
              <a:t> large body of circulating air that has low pressure at its center and higher pressure on the outside </a:t>
            </a:r>
          </a:p>
          <a:p>
            <a:r>
              <a:rPr lang="en-US" sz="2400" b="1" dirty="0"/>
              <a:t>high-pressure system </a:t>
            </a:r>
            <a:r>
              <a:rPr lang="en-US" sz="2400" dirty="0"/>
              <a:t>large body of circulating air that has high pressure at its center and lower pressure on the outside </a:t>
            </a:r>
            <a:endParaRPr lang="en-US" sz="2400" dirty="0" smtClean="0"/>
          </a:p>
          <a:p>
            <a:r>
              <a:rPr lang="en-US" sz="2400" b="1" dirty="0" smtClean="0"/>
              <a:t>air </a:t>
            </a:r>
            <a:r>
              <a:rPr lang="en-US" sz="2400" b="1" dirty="0"/>
              <a:t>mass </a:t>
            </a:r>
            <a:r>
              <a:rPr lang="en-US" sz="2400" dirty="0"/>
              <a:t>large body of air with distinct temperature and moisture characteristics </a:t>
            </a:r>
            <a:endParaRPr lang="en-US" sz="2400" dirty="0" smtClean="0"/>
          </a:p>
          <a:p>
            <a:r>
              <a:rPr lang="en-US" sz="2400" b="1" dirty="0"/>
              <a:t>front</a:t>
            </a:r>
            <a:r>
              <a:rPr lang="en-US" sz="2400" dirty="0"/>
              <a:t> boundary between two air masses </a:t>
            </a:r>
          </a:p>
          <a:p>
            <a:r>
              <a:rPr lang="en-US" sz="2400" b="1" dirty="0"/>
              <a:t>tornado</a:t>
            </a:r>
            <a:r>
              <a:rPr lang="en-US" sz="2400" dirty="0"/>
              <a:t> violent, whirling column of air that comes in contact with the ground</a:t>
            </a:r>
          </a:p>
          <a:p>
            <a:r>
              <a:rPr lang="en-US" sz="2400" b="1" dirty="0"/>
              <a:t>hurricane</a:t>
            </a:r>
            <a:r>
              <a:rPr lang="en-US" sz="2400" dirty="0"/>
              <a:t> intense tropical storm with winds exceeding 119 km/h </a:t>
            </a:r>
            <a:endParaRPr lang="en-US" sz="2400" dirty="0" smtClean="0"/>
          </a:p>
          <a:p>
            <a:r>
              <a:rPr lang="en-US" sz="2400" b="1" dirty="0" smtClean="0"/>
              <a:t>blizzard </a:t>
            </a:r>
            <a:r>
              <a:rPr lang="en-US" sz="2400" dirty="0"/>
              <a:t>violent winter storm characterized by freezing temperatures, strong winds, and blowing snow </a:t>
            </a:r>
            <a:endParaRPr lang="en-US" sz="2400" dirty="0" smtClean="0"/>
          </a:p>
        </p:txBody>
      </p:sp>
    </p:spTree>
    <p:extLst>
      <p:ext uri="{BB962C8B-B14F-4D97-AF65-F5344CB8AC3E}">
        <p14:creationId xmlns:p14="http://schemas.microsoft.com/office/powerpoint/2010/main" val="214872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Brain Pop Video </a:t>
            </a:r>
            <a:endParaRPr lang="en-US" dirty="0"/>
          </a:p>
        </p:txBody>
      </p:sp>
      <p:sp>
        <p:nvSpPr>
          <p:cNvPr id="3" name="Content Placeholder 2"/>
          <p:cNvSpPr>
            <a:spLocks noGrp="1"/>
          </p:cNvSpPr>
          <p:nvPr>
            <p:ph idx="1"/>
          </p:nvPr>
        </p:nvSpPr>
        <p:spPr/>
        <p:txBody>
          <a:bodyPr/>
          <a:lstStyle/>
          <a:p>
            <a:r>
              <a:rPr lang="en-US" dirty="0" smtClean="0"/>
              <a:t>1) Video 1 –What is weather</a:t>
            </a:r>
          </a:p>
          <a:p>
            <a:r>
              <a:rPr lang="en-US" dirty="0" smtClean="0"/>
              <a:t>2)</a:t>
            </a:r>
            <a:r>
              <a:rPr lang="en-US" dirty="0" err="1" smtClean="0"/>
              <a:t>Plicker</a:t>
            </a:r>
            <a:endParaRPr lang="en-US" dirty="0" smtClean="0"/>
          </a:p>
          <a:p>
            <a:r>
              <a:rPr lang="en-US" dirty="0"/>
              <a:t>3</a:t>
            </a:r>
            <a:r>
              <a:rPr lang="en-US" dirty="0" smtClean="0"/>
              <a:t>) Video 2 – Cloud</a:t>
            </a:r>
          </a:p>
          <a:p>
            <a:r>
              <a:rPr lang="en-US" dirty="0" smtClean="0"/>
              <a:t>4) </a:t>
            </a:r>
            <a:r>
              <a:rPr lang="en-US" dirty="0" err="1" smtClean="0"/>
              <a:t>Plicker</a:t>
            </a:r>
            <a:endParaRPr lang="en-US" dirty="0" smtClean="0"/>
          </a:p>
          <a:p>
            <a:endParaRPr lang="en-US" dirty="0"/>
          </a:p>
        </p:txBody>
      </p:sp>
    </p:spTree>
    <p:extLst>
      <p:ext uri="{BB962C8B-B14F-4D97-AF65-F5344CB8AC3E}">
        <p14:creationId xmlns:p14="http://schemas.microsoft.com/office/powerpoint/2010/main" val="131169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Warm Up 5 </a:t>
            </a:r>
            <a:r>
              <a:rPr lang="en-US" dirty="0" smtClean="0"/>
              <a:t>minutes/Homework Collection </a:t>
            </a:r>
            <a:endParaRPr lang="en-US" dirty="0" smtClean="0"/>
          </a:p>
          <a:p>
            <a:r>
              <a:rPr lang="en-US" dirty="0" smtClean="0"/>
              <a:t>2) Lesson 2 Weather Pattern Introduction</a:t>
            </a:r>
          </a:p>
          <a:p>
            <a:r>
              <a:rPr lang="en-US" dirty="0" smtClean="0"/>
              <a:t>3) Essential Questions </a:t>
            </a:r>
          </a:p>
          <a:p>
            <a:r>
              <a:rPr lang="en-US" dirty="0" smtClean="0"/>
              <a:t>4) Vocabulary</a:t>
            </a:r>
          </a:p>
          <a:p>
            <a:r>
              <a:rPr lang="en-US" dirty="0" smtClean="0"/>
              <a:t>5) Brain Pop</a:t>
            </a:r>
          </a:p>
          <a:p>
            <a:r>
              <a:rPr lang="en-US" dirty="0" smtClean="0"/>
              <a:t>6) </a:t>
            </a:r>
            <a:r>
              <a:rPr lang="en-US" dirty="0" err="1" smtClean="0"/>
              <a:t>Plicker</a:t>
            </a:r>
            <a:r>
              <a:rPr lang="en-US" dirty="0" smtClean="0"/>
              <a:t>-Pop Quiz</a:t>
            </a:r>
            <a:endParaRPr lang="en-US" dirty="0"/>
          </a:p>
        </p:txBody>
      </p:sp>
    </p:spTree>
    <p:extLst>
      <p:ext uri="{BB962C8B-B14F-4D97-AF65-F5344CB8AC3E}">
        <p14:creationId xmlns:p14="http://schemas.microsoft.com/office/powerpoint/2010/main" val="2574146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p:txBody>
          <a:bodyPr>
            <a:normAutofit fontScale="92500" lnSpcReduction="10000"/>
          </a:bodyPr>
          <a:lstStyle/>
          <a:p>
            <a:r>
              <a:rPr lang="en-US" dirty="0" smtClean="0"/>
              <a:t>2</a:t>
            </a:r>
            <a:endParaRPr lang="en-US" dirty="0"/>
          </a:p>
        </p:txBody>
      </p:sp>
      <p:sp>
        <p:nvSpPr>
          <p:cNvPr id="2" name="Text Placeholder 1"/>
          <p:cNvSpPr>
            <a:spLocks noGrp="1"/>
          </p:cNvSpPr>
          <p:nvPr>
            <p:ph type="body" sz="quarter" idx="13"/>
          </p:nvPr>
        </p:nvSpPr>
        <p:spPr/>
        <p:txBody>
          <a:bodyPr/>
          <a:lstStyle/>
          <a:p>
            <a:r>
              <a:rPr lang="en-US" dirty="0" smtClean="0"/>
              <a:t>Weather Patterns</a:t>
            </a:r>
            <a:endParaRPr lang="en-US" dirty="0"/>
          </a:p>
        </p:txBody>
      </p:sp>
    </p:spTree>
    <p:extLst>
      <p:ext uri="{BB962C8B-B14F-4D97-AF65-F5344CB8AC3E}">
        <p14:creationId xmlns:p14="http://schemas.microsoft.com/office/powerpoint/2010/main" val="357173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p:txBody>
          <a:bodyPr>
            <a:normAutofit lnSpcReduction="10000"/>
          </a:bodyPr>
          <a:lstStyle/>
          <a:p>
            <a:r>
              <a:rPr lang="en-US" dirty="0"/>
              <a:t>Precipitation often occurs at the boundaries of large air masses.</a:t>
            </a:r>
          </a:p>
          <a:p>
            <a:r>
              <a:rPr lang="en-US" dirty="0"/>
              <a:t>There are no safety precautions for severe weather such as tornadoes and hurricanes</a:t>
            </a:r>
            <a:r>
              <a:rPr lang="en-US" dirty="0" smtClean="0"/>
              <a:t>.</a:t>
            </a:r>
          </a:p>
          <a:p>
            <a:r>
              <a:rPr lang="en-US" dirty="0"/>
              <a:t>Agree. </a:t>
            </a:r>
            <a:endParaRPr lang="en-US" dirty="0" smtClean="0"/>
          </a:p>
          <a:p>
            <a:r>
              <a:rPr lang="en-US" dirty="0"/>
              <a:t>Disagree. Weather watches and warnings are broadcast on radio and television.</a:t>
            </a:r>
            <a:endParaRPr lang="en-US" dirty="0"/>
          </a:p>
          <a:p>
            <a:endParaRPr lang="en-US" dirty="0"/>
          </a:p>
        </p:txBody>
      </p:sp>
      <p:sp>
        <p:nvSpPr>
          <p:cNvPr id="4" name="Text Placeholder 3"/>
          <p:cNvSpPr>
            <a:spLocks noGrp="1"/>
          </p:cNvSpPr>
          <p:nvPr>
            <p:ph type="body" sz="quarter" idx="15"/>
          </p:nvPr>
        </p:nvSpPr>
        <p:spPr/>
        <p:txBody>
          <a:bodyPr>
            <a:normAutofit fontScale="92500" lnSpcReduction="10000"/>
          </a:bodyPr>
          <a:lstStyle/>
          <a:p>
            <a:r>
              <a:rPr lang="en-US" dirty="0" smtClean="0"/>
              <a:t>2</a:t>
            </a:r>
            <a:endParaRPr lang="en-US" dirty="0"/>
          </a:p>
        </p:txBody>
      </p:sp>
      <p:sp>
        <p:nvSpPr>
          <p:cNvPr id="2" name="Text Placeholder 1"/>
          <p:cNvSpPr>
            <a:spLocks noGrp="1"/>
          </p:cNvSpPr>
          <p:nvPr>
            <p:ph type="body" sz="quarter" idx="13"/>
          </p:nvPr>
        </p:nvSpPr>
        <p:spPr/>
        <p:txBody>
          <a:bodyPr/>
          <a:lstStyle/>
          <a:p>
            <a:r>
              <a:rPr lang="en-US" dirty="0"/>
              <a:t>Weather Patterns</a:t>
            </a:r>
          </a:p>
          <a:p>
            <a:endParaRPr lang="en-US" dirty="0"/>
          </a:p>
        </p:txBody>
      </p:sp>
    </p:spTree>
    <p:extLst>
      <p:ext uri="{BB962C8B-B14F-4D97-AF65-F5344CB8AC3E}">
        <p14:creationId xmlns:p14="http://schemas.microsoft.com/office/powerpoint/2010/main" val="59402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p:txBody>
          <a:bodyPr/>
          <a:lstStyle/>
          <a:p>
            <a:r>
              <a:rPr lang="en-US" dirty="0" smtClean="0"/>
              <a:t>Lesson 2: Weather Patterns</a:t>
            </a:r>
            <a:endParaRPr lang="en-US" dirty="0"/>
          </a:p>
        </p:txBody>
      </p:sp>
      <p:sp>
        <p:nvSpPr>
          <p:cNvPr id="4" name="Text Placeholder 3"/>
          <p:cNvSpPr>
            <a:spLocks noGrp="1"/>
          </p:cNvSpPr>
          <p:nvPr>
            <p:ph type="body" sz="quarter" idx="21"/>
          </p:nvPr>
        </p:nvSpPr>
        <p:spPr/>
        <p:txBody>
          <a:bodyPr/>
          <a:lstStyle/>
          <a:p>
            <a:r>
              <a:rPr lang="en-US" altLang="en-US" dirty="0"/>
              <a:t>Low-pressure systems and high-pressure systems are two systems that influence weather. </a:t>
            </a:r>
          </a:p>
          <a:p>
            <a:r>
              <a:rPr lang="en-US" altLang="en-US" dirty="0"/>
              <a:t>Weather patterns are driven by the movement of air masses.</a:t>
            </a:r>
          </a:p>
          <a:p>
            <a:r>
              <a:rPr lang="en-US" altLang="en-US" dirty="0"/>
              <a:t>Understanding weather patterns helps make weather forecasts more accurate.</a:t>
            </a:r>
          </a:p>
          <a:p>
            <a:r>
              <a:rPr lang="en-US" altLang="en-US" dirty="0"/>
              <a:t>Severe weather includes </a:t>
            </a:r>
            <a:r>
              <a:rPr lang="en-US" altLang="en-US" dirty="0" smtClean="0"/>
              <a:t>thunderstorms</a:t>
            </a:r>
            <a:r>
              <a:rPr lang="en-US" altLang="en-US" dirty="0"/>
              <a:t>, tornadoes, </a:t>
            </a:r>
            <a:br>
              <a:rPr lang="en-US" altLang="en-US" dirty="0"/>
            </a:br>
            <a:r>
              <a:rPr lang="en-US" altLang="en-US" dirty="0"/>
              <a:t>hurricanes, and blizzards.</a:t>
            </a:r>
          </a:p>
          <a:p>
            <a:endParaRPr lang="en-US" dirty="0"/>
          </a:p>
        </p:txBody>
      </p:sp>
      <p:sp>
        <p:nvSpPr>
          <p:cNvPr id="2" name="Text Placeholder 1"/>
          <p:cNvSpPr>
            <a:spLocks noGrp="1"/>
          </p:cNvSpPr>
          <p:nvPr>
            <p:ph type="body" sz="quarter" idx="13"/>
          </p:nvPr>
        </p:nvSpPr>
        <p:spPr/>
        <p:txBody>
          <a:bodyPr/>
          <a:lstStyle/>
          <a:p>
            <a:r>
              <a:rPr lang="en-US" dirty="0"/>
              <a:t>Weather</a:t>
            </a:r>
          </a:p>
          <a:p>
            <a:endParaRPr lang="en-US" dirty="0"/>
          </a:p>
        </p:txBody>
      </p:sp>
    </p:spTree>
    <p:extLst>
      <p:ext uri="{BB962C8B-B14F-4D97-AF65-F5344CB8AC3E}">
        <p14:creationId xmlns:p14="http://schemas.microsoft.com/office/powerpoint/2010/main" val="24839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What caused this flooding?</a:t>
            </a:r>
            <a:br>
              <a:rPr lang="en-US" dirty="0"/>
            </a:br>
            <a:endParaRPr lang="en-US" dirty="0"/>
          </a:p>
        </p:txBody>
      </p:sp>
      <p:sp>
        <p:nvSpPr>
          <p:cNvPr id="2" name="Text Placeholder 1"/>
          <p:cNvSpPr>
            <a:spLocks noGrp="1"/>
          </p:cNvSpPr>
          <p:nvPr>
            <p:ph sz="half" idx="1"/>
          </p:nvPr>
        </p:nvSpPr>
        <p:spPr/>
        <p:txBody>
          <a:bodyPr>
            <a:normAutofit/>
          </a:bodyPr>
          <a:lstStyle/>
          <a:p>
            <a:r>
              <a:rPr lang="en-US" dirty="0"/>
              <a:t>Look at the photo at the beginning of the lesson. Surging waves and rain from Hurricane Katrina caused flooding in New Orleans, Louisiana. Why are flooding and other types of severe weather dangerous? How does severe weather form? </a:t>
            </a:r>
          </a:p>
          <a:p>
            <a:endParaRPr lang="en-US" dirty="0"/>
          </a:p>
        </p:txBody>
      </p:sp>
      <p:sp>
        <p:nvSpPr>
          <p:cNvPr id="3" name="Text Placeholder 2"/>
          <p:cNvSpPr>
            <a:spLocks noGrp="1"/>
          </p:cNvSpPr>
          <p:nvPr>
            <p:ph sz="half" idx="2"/>
          </p:nvPr>
        </p:nvSpPr>
        <p:spPr/>
        <p:txBody>
          <a:bodyPr>
            <a:normAutofit/>
          </a:bodyPr>
          <a:lstStyle/>
          <a:p>
            <a:r>
              <a:rPr lang="en-US" dirty="0" smtClean="0"/>
              <a:t>2</a:t>
            </a:r>
            <a:endParaRPr lang="en-US" dirty="0"/>
          </a:p>
        </p:txBody>
      </p:sp>
      <p:sp>
        <p:nvSpPr>
          <p:cNvPr id="4" name="Text Placeholder 3"/>
          <p:cNvSpPr>
            <a:spLocks noGrp="1"/>
          </p:cNvSpPr>
          <p:nvPr>
            <p:ph type="body" sz="quarter" idx="4294967295"/>
          </p:nvPr>
        </p:nvSpPr>
        <p:spPr>
          <a:xfrm>
            <a:off x="533400" y="838200"/>
            <a:ext cx="7924800" cy="538163"/>
          </a:xfrm>
        </p:spPr>
        <p:txBody>
          <a:bodyPr>
            <a:normAutofit lnSpcReduction="10000"/>
          </a:bodyPr>
          <a:lstStyle/>
          <a:p>
            <a:r>
              <a:rPr lang="en-US" dirty="0"/>
              <a:t>Weather Patterns</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5073" y="1447800"/>
            <a:ext cx="4324350"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948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normAutofit fontScale="92500" lnSpcReduction="10000"/>
          </a:bodyPr>
          <a:lstStyle/>
          <a:p>
            <a:r>
              <a:rPr lang="en-US" dirty="0" smtClean="0"/>
              <a:t>2</a:t>
            </a:r>
            <a:endParaRPr lang="en-US" dirty="0"/>
          </a:p>
        </p:txBody>
      </p:sp>
      <p:sp>
        <p:nvSpPr>
          <p:cNvPr id="2" name="Text Placeholder 1"/>
          <p:cNvSpPr>
            <a:spLocks noGrp="1"/>
          </p:cNvSpPr>
          <p:nvPr>
            <p:ph type="body" sz="quarter" idx="13"/>
          </p:nvPr>
        </p:nvSpPr>
        <p:spPr/>
        <p:txBody>
          <a:bodyPr/>
          <a:lstStyle/>
          <a:p>
            <a:r>
              <a:rPr lang="en-US" dirty="0"/>
              <a:t>Weather Patterns</a:t>
            </a:r>
          </a:p>
          <a:p>
            <a:endParaRPr lang="en-US" dirty="0"/>
          </a:p>
        </p:txBody>
      </p:sp>
      <p:sp>
        <p:nvSpPr>
          <p:cNvPr id="4" name="Text Placeholder 3"/>
          <p:cNvSpPr>
            <a:spLocks noGrp="1"/>
          </p:cNvSpPr>
          <p:nvPr>
            <p:ph type="body" sz="quarter" idx="23"/>
          </p:nvPr>
        </p:nvSpPr>
        <p:spPr/>
        <p:txBody>
          <a:bodyPr/>
          <a:lstStyle/>
          <a:p>
            <a:r>
              <a:rPr lang="en-US" dirty="0"/>
              <a:t>What are two types of pressure systems?</a:t>
            </a:r>
          </a:p>
          <a:p>
            <a:r>
              <a:rPr lang="en-US" dirty="0"/>
              <a:t>What drives weather patterns?</a:t>
            </a:r>
          </a:p>
          <a:p>
            <a:r>
              <a:rPr lang="en-US" dirty="0"/>
              <a:t>Why is it useful to understand weather patterns?</a:t>
            </a:r>
          </a:p>
          <a:p>
            <a:r>
              <a:rPr lang="en-US" dirty="0"/>
              <a:t>What are some examples of severe weather?</a:t>
            </a:r>
          </a:p>
          <a:p>
            <a:endParaRPr lang="en-US" dirty="0"/>
          </a:p>
        </p:txBody>
      </p:sp>
    </p:spTree>
    <p:extLst>
      <p:ext uri="{BB962C8B-B14F-4D97-AF65-F5344CB8AC3E}">
        <p14:creationId xmlns:p14="http://schemas.microsoft.com/office/powerpoint/2010/main" val="85959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 Question Answer</a:t>
            </a:r>
            <a:endParaRPr lang="en-US" dirty="0"/>
          </a:p>
        </p:txBody>
      </p:sp>
      <p:sp>
        <p:nvSpPr>
          <p:cNvPr id="3" name="Content Placeholder 2"/>
          <p:cNvSpPr>
            <a:spLocks noGrp="1"/>
          </p:cNvSpPr>
          <p:nvPr>
            <p:ph idx="1"/>
          </p:nvPr>
        </p:nvSpPr>
        <p:spPr/>
        <p:txBody>
          <a:bodyPr>
            <a:normAutofit lnSpcReduction="10000"/>
          </a:bodyPr>
          <a:lstStyle/>
          <a:p>
            <a:r>
              <a:rPr lang="en-US" dirty="0"/>
              <a:t>1) Low-pressure systems and high-pressure systems are two systems that influence weather. </a:t>
            </a:r>
          </a:p>
          <a:p>
            <a:r>
              <a:rPr lang="en-US" dirty="0"/>
              <a:t>2) Weather patterns are driven by the movement of air masses.</a:t>
            </a:r>
          </a:p>
          <a:p>
            <a:r>
              <a:rPr lang="en-US" dirty="0"/>
              <a:t>3) Understanding weather patterns helps make weather forecasts more accurate.</a:t>
            </a:r>
          </a:p>
          <a:p>
            <a:r>
              <a:rPr lang="en-US" dirty="0" smtClean="0"/>
              <a:t>4)Severe </a:t>
            </a:r>
            <a:r>
              <a:rPr lang="en-US" dirty="0"/>
              <a:t>weather includes thunderstorms, tornadoes, hurricanes, and blizzards.</a:t>
            </a:r>
          </a:p>
          <a:p>
            <a:endParaRPr lang="en-US" dirty="0"/>
          </a:p>
        </p:txBody>
      </p:sp>
    </p:spTree>
    <p:extLst>
      <p:ext uri="{BB962C8B-B14F-4D97-AF65-F5344CB8AC3E}">
        <p14:creationId xmlns:p14="http://schemas.microsoft.com/office/powerpoint/2010/main" val="3484022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p:txBody>
          <a:bodyPr/>
          <a:lstStyle/>
          <a:p>
            <a:r>
              <a:rPr lang="en-US" dirty="0"/>
              <a:t>low-pressure </a:t>
            </a:r>
            <a:br>
              <a:rPr lang="en-US" dirty="0"/>
            </a:br>
            <a:r>
              <a:rPr lang="en-US" dirty="0"/>
              <a:t>system</a:t>
            </a:r>
          </a:p>
          <a:p>
            <a:r>
              <a:rPr lang="en-US" dirty="0"/>
              <a:t>high-pressure </a:t>
            </a:r>
            <a:br>
              <a:rPr lang="en-US" dirty="0"/>
            </a:br>
            <a:r>
              <a:rPr lang="en-US" dirty="0"/>
              <a:t>system</a:t>
            </a:r>
          </a:p>
          <a:p>
            <a:r>
              <a:rPr lang="en-US" dirty="0"/>
              <a:t>air mass</a:t>
            </a:r>
          </a:p>
          <a:p>
            <a:r>
              <a:rPr lang="en-US" dirty="0"/>
              <a:t>front</a:t>
            </a:r>
          </a:p>
          <a:p>
            <a:r>
              <a:rPr lang="en-US" dirty="0"/>
              <a:t>tornado</a:t>
            </a:r>
          </a:p>
          <a:p>
            <a:r>
              <a:rPr lang="en-US" dirty="0"/>
              <a:t>hurricane</a:t>
            </a:r>
          </a:p>
          <a:p>
            <a:r>
              <a:rPr lang="en-US" dirty="0"/>
              <a:t>blizzard</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2</a:t>
            </a:r>
            <a:endParaRPr lang="en-US" dirty="0"/>
          </a:p>
        </p:txBody>
      </p:sp>
      <p:sp>
        <p:nvSpPr>
          <p:cNvPr id="2" name="Text Placeholder 1"/>
          <p:cNvSpPr>
            <a:spLocks noGrp="1"/>
          </p:cNvSpPr>
          <p:nvPr>
            <p:ph type="body" sz="quarter" idx="13"/>
          </p:nvPr>
        </p:nvSpPr>
        <p:spPr/>
        <p:txBody>
          <a:bodyPr/>
          <a:lstStyle/>
          <a:p>
            <a:r>
              <a:rPr lang="en-US" dirty="0"/>
              <a:t>Weather Patterns</a:t>
            </a:r>
          </a:p>
          <a:p>
            <a:endParaRPr lang="en-US" dirty="0"/>
          </a:p>
        </p:txBody>
      </p:sp>
    </p:spTree>
    <p:extLst>
      <p:ext uri="{BB962C8B-B14F-4D97-AF65-F5344CB8AC3E}">
        <p14:creationId xmlns:p14="http://schemas.microsoft.com/office/powerpoint/2010/main" val="804685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440</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Warm Up 5 minutes</vt:lpstr>
      <vt:lpstr>Today Agenda</vt:lpstr>
      <vt:lpstr>PowerPoint Presentation</vt:lpstr>
      <vt:lpstr>PowerPoint Presentation</vt:lpstr>
      <vt:lpstr>PowerPoint Presentation</vt:lpstr>
      <vt:lpstr>What caused this flooding? </vt:lpstr>
      <vt:lpstr>PowerPoint Presentation</vt:lpstr>
      <vt:lpstr>Key Concept Question Answer</vt:lpstr>
      <vt:lpstr>PowerPoint Presentation</vt:lpstr>
      <vt:lpstr>Lesson 2 -Vocabulary</vt:lpstr>
      <vt:lpstr>Brain Pop Video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 minutes</dc:title>
  <dc:creator>TMSA</dc:creator>
  <cp:lastModifiedBy>TMSA</cp:lastModifiedBy>
  <cp:revision>9</cp:revision>
  <dcterms:created xsi:type="dcterms:W3CDTF">2006-08-16T00:00:00Z</dcterms:created>
  <dcterms:modified xsi:type="dcterms:W3CDTF">2017-09-28T18:25:31Z</dcterms:modified>
</cp:coreProperties>
</file>