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tmosphere%202%20tuesday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Warm up 4 min 9-5-18 Wednesday</a:t>
            </a:r>
            <a:br>
              <a:rPr lang="en-US" sz="3200" dirty="0" smtClean="0"/>
            </a:br>
            <a:r>
              <a:rPr lang="en-US" sz="3200" dirty="0" smtClean="0"/>
              <a:t>1)Explain what causes temperature difference in the atmosphere.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5" y="2068286"/>
            <a:ext cx="83915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6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to </a:t>
            </a:r>
            <a:r>
              <a:rPr lang="en-US" smtClean="0"/>
              <a:t>Home Lesson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Temperature differences among the layers </a:t>
            </a:r>
            <a:r>
              <a:rPr lang="en-US" sz="4400" dirty="0" smtClean="0"/>
              <a:t>are due </a:t>
            </a:r>
            <a:r>
              <a:rPr lang="en-US" sz="4400" dirty="0"/>
              <a:t>in part to differences in air pressure </a:t>
            </a:r>
            <a:r>
              <a:rPr lang="en-US" sz="4400" dirty="0" smtClean="0"/>
              <a:t>and gas </a:t>
            </a:r>
            <a:r>
              <a:rPr lang="en-US" sz="4400" dirty="0"/>
              <a:t>concentrations.</a:t>
            </a:r>
          </a:p>
        </p:txBody>
      </p:sp>
    </p:spTree>
    <p:extLst>
      <p:ext uri="{BB962C8B-B14F-4D97-AF65-F5344CB8AC3E}">
        <p14:creationId xmlns:p14="http://schemas.microsoft.com/office/powerpoint/2010/main" val="26051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Lesson 1 Vocabulary 5 min</a:t>
            </a:r>
          </a:p>
          <a:p>
            <a:r>
              <a:rPr lang="en-US" dirty="0" smtClean="0"/>
              <a:t>3) Lesson Outline 10 min</a:t>
            </a:r>
          </a:p>
          <a:p>
            <a:r>
              <a:rPr lang="en-US" dirty="0"/>
              <a:t>4</a:t>
            </a:r>
            <a:r>
              <a:rPr lang="en-US" dirty="0" smtClean="0"/>
              <a:t>) Video and </a:t>
            </a:r>
            <a:r>
              <a:rPr lang="en-US" dirty="0" smtClean="0"/>
              <a:t>Classwork </a:t>
            </a:r>
            <a:r>
              <a:rPr lang="en-US" dirty="0" smtClean="0"/>
              <a:t>15 min </a:t>
            </a:r>
            <a:endParaRPr lang="en-US" dirty="0" smtClean="0"/>
          </a:p>
          <a:p>
            <a:r>
              <a:rPr lang="en-US" dirty="0" smtClean="0"/>
              <a:t>5) Homework (School to Home Lesson 1)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88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5 minutes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Atmosphere</a:t>
            </a:r>
            <a:r>
              <a:rPr lang="en-US" dirty="0" smtClean="0"/>
              <a:t> </a:t>
            </a:r>
            <a:r>
              <a:rPr lang="en-US" dirty="0"/>
              <a:t>thin layer of gases surrounding Earth </a:t>
            </a:r>
            <a:endParaRPr lang="en-US" dirty="0" smtClean="0"/>
          </a:p>
          <a:p>
            <a:r>
              <a:rPr lang="en-US" b="1" dirty="0" smtClean="0"/>
              <a:t>ionosphere</a:t>
            </a:r>
            <a:r>
              <a:rPr lang="en-US" dirty="0" smtClean="0"/>
              <a:t> </a:t>
            </a:r>
            <a:r>
              <a:rPr lang="en-US" dirty="0"/>
              <a:t>region within the </a:t>
            </a:r>
            <a:r>
              <a:rPr lang="en-US" dirty="0" smtClean="0"/>
              <a:t>mesosphere </a:t>
            </a:r>
            <a:r>
              <a:rPr lang="en-US" dirty="0"/>
              <a:t>and thermosphere containing ions </a:t>
            </a:r>
            <a:endParaRPr lang="en-US" dirty="0" smtClean="0"/>
          </a:p>
          <a:p>
            <a:r>
              <a:rPr lang="en-US" b="1" dirty="0" smtClean="0"/>
              <a:t>liquid</a:t>
            </a:r>
            <a:r>
              <a:rPr lang="en-US" dirty="0" smtClean="0"/>
              <a:t> </a:t>
            </a:r>
            <a:r>
              <a:rPr lang="en-US" dirty="0"/>
              <a:t>matter with a definite volume but with no definite shape </a:t>
            </a:r>
            <a:endParaRPr lang="en-US" dirty="0" smtClean="0"/>
          </a:p>
          <a:p>
            <a:r>
              <a:rPr lang="en-US" b="1" dirty="0" smtClean="0"/>
              <a:t>ozone </a:t>
            </a:r>
            <a:r>
              <a:rPr lang="en-US" b="1" dirty="0"/>
              <a:t>layer </a:t>
            </a:r>
            <a:r>
              <a:rPr lang="en-US" dirty="0"/>
              <a:t>area of the </a:t>
            </a:r>
            <a:r>
              <a:rPr lang="en-US" dirty="0" smtClean="0"/>
              <a:t>Stratosphere </a:t>
            </a:r>
            <a:r>
              <a:rPr lang="en-US" dirty="0"/>
              <a:t>with a high concentration of ozone </a:t>
            </a:r>
            <a:endParaRPr lang="en-US" dirty="0" smtClean="0"/>
          </a:p>
          <a:p>
            <a:r>
              <a:rPr lang="en-US" b="1" dirty="0" smtClean="0"/>
              <a:t>stratosphere</a:t>
            </a:r>
            <a:r>
              <a:rPr lang="en-US" dirty="0" smtClean="0"/>
              <a:t> </a:t>
            </a:r>
            <a:r>
              <a:rPr lang="en-US" dirty="0"/>
              <a:t>atmospheric layer directly above the troposphere </a:t>
            </a:r>
            <a:endParaRPr lang="en-US" dirty="0" smtClean="0"/>
          </a:p>
          <a:p>
            <a:r>
              <a:rPr lang="en-US" b="1" dirty="0" smtClean="0"/>
              <a:t>troposphere</a:t>
            </a:r>
            <a:r>
              <a:rPr lang="en-US" dirty="0" smtClean="0"/>
              <a:t> </a:t>
            </a:r>
            <a:r>
              <a:rPr lang="en-US" dirty="0"/>
              <a:t>atmospheric layer closest to Earth’s surface </a:t>
            </a:r>
            <a:endParaRPr lang="en-US" dirty="0" smtClean="0"/>
          </a:p>
          <a:p>
            <a:r>
              <a:rPr lang="en-US" b="1" dirty="0" smtClean="0"/>
              <a:t>water </a:t>
            </a:r>
            <a:r>
              <a:rPr lang="en-US" b="1" dirty="0"/>
              <a:t>vapor </a:t>
            </a:r>
            <a:r>
              <a:rPr lang="en-US" dirty="0"/>
              <a:t>gaseous form of water</a:t>
            </a:r>
          </a:p>
        </p:txBody>
      </p:sp>
    </p:spTree>
    <p:extLst>
      <p:ext uri="{BB962C8B-B14F-4D97-AF65-F5344CB8AC3E}">
        <p14:creationId xmlns:p14="http://schemas.microsoft.com/office/powerpoint/2010/main" val="14210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1: Earth’s </a:t>
            </a:r>
            <a:r>
              <a:rPr lang="en-US" dirty="0" smtClean="0"/>
              <a:t>Atmosphere Lesson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A. Importance of Earth’s Atmosphere </a:t>
            </a:r>
          </a:p>
          <a:p>
            <a:pPr marL="0" indent="0">
              <a:buNone/>
            </a:pPr>
            <a:r>
              <a:rPr lang="en-US" sz="1800" dirty="0" smtClean="0"/>
              <a:t>1</a:t>
            </a:r>
            <a:r>
              <a:rPr lang="en-US" sz="1800" dirty="0"/>
              <a:t>. The </a:t>
            </a:r>
            <a:r>
              <a:rPr lang="en-US" sz="1800" b="1" u="sng" dirty="0"/>
              <a:t>atmosphere</a:t>
            </a:r>
            <a:r>
              <a:rPr lang="en-US" sz="1800" dirty="0"/>
              <a:t> is a thin layer of gases surrounding Earth. It is </a:t>
            </a:r>
            <a:r>
              <a:rPr lang="en-US" sz="1800" b="1" u="sng" dirty="0"/>
              <a:t>hundreds</a:t>
            </a:r>
            <a:r>
              <a:rPr lang="en-US" sz="1800" dirty="0"/>
              <a:t> of kilometers high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2. Earth’s atmosphere contains a layer of </a:t>
            </a:r>
            <a:r>
              <a:rPr lang="en-US" sz="1800" b="1" u="sng" dirty="0"/>
              <a:t>insulation</a:t>
            </a:r>
            <a:r>
              <a:rPr lang="en-US" sz="1800" dirty="0"/>
              <a:t> that helps keep temperatures on Earth within a range that living organisms can survive.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3</a:t>
            </a:r>
            <a:r>
              <a:rPr lang="en-US" sz="1800" dirty="0"/>
              <a:t>. Earth’s atmosphere helps protect living organisms from some of the </a:t>
            </a:r>
            <a:r>
              <a:rPr lang="en-US" sz="1800" b="1" u="sng" dirty="0"/>
              <a:t>Sun’s</a:t>
            </a:r>
            <a:r>
              <a:rPr lang="en-US" sz="1800" dirty="0"/>
              <a:t> harmful rays.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4</a:t>
            </a:r>
            <a:r>
              <a:rPr lang="en-US" sz="1800" dirty="0"/>
              <a:t>. Friction within the atmosphere causes most </a:t>
            </a:r>
            <a:r>
              <a:rPr lang="en-US" sz="1800" b="1" u="sng" dirty="0"/>
              <a:t>meteors</a:t>
            </a:r>
            <a:r>
              <a:rPr lang="en-US" sz="1800" dirty="0"/>
              <a:t> to burn up before striking Earth.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B</a:t>
            </a:r>
            <a:r>
              <a:rPr lang="en-US" sz="1800" b="1" dirty="0"/>
              <a:t>. Origins of Earth’s </a:t>
            </a:r>
            <a:r>
              <a:rPr lang="en-US" sz="1800" b="1" dirty="0" smtClean="0"/>
              <a:t>Atmosphere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dirty="0"/>
              <a:t>1. Earth’s ancient atmosphere formed from hot </a:t>
            </a:r>
            <a:r>
              <a:rPr lang="en-US" sz="1800" b="1" u="sng" dirty="0"/>
              <a:t>gases</a:t>
            </a:r>
            <a:r>
              <a:rPr lang="en-US" sz="1800" dirty="0"/>
              <a:t> that escaped from Earth’s hardening surface.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</a:t>
            </a:r>
            <a:r>
              <a:rPr lang="en-US" sz="1800" dirty="0"/>
              <a:t>. Earth’s ancient atmosphere consisted of water vapor with a little bit of </a:t>
            </a:r>
            <a:r>
              <a:rPr lang="en-US" sz="1800" b="1" u="sng" dirty="0"/>
              <a:t>carbon dioxide</a:t>
            </a:r>
            <a:r>
              <a:rPr lang="en-US" sz="1800" dirty="0"/>
              <a:t>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3</a:t>
            </a:r>
            <a:r>
              <a:rPr lang="en-US" sz="1800" dirty="0"/>
              <a:t>. </a:t>
            </a:r>
            <a:r>
              <a:rPr lang="en-US" sz="1800" b="1" u="sng" dirty="0"/>
              <a:t>Water vapor </a:t>
            </a:r>
            <a:r>
              <a:rPr lang="en-US" sz="1800" dirty="0"/>
              <a:t>is water in its gaseous state.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4</a:t>
            </a:r>
            <a:r>
              <a:rPr lang="en-US" sz="1800" dirty="0"/>
              <a:t>. As Earth’s atmosphere cooled, the water vapor condensed into a(n) </a:t>
            </a:r>
            <a:r>
              <a:rPr lang="en-US" sz="1800" b="1" u="sng" dirty="0"/>
              <a:t>liquid</a:t>
            </a:r>
            <a:r>
              <a:rPr lang="en-US" sz="1800" dirty="0"/>
              <a:t> that fell as rain. Over thousands of years, the rain formed Earth’s </a:t>
            </a:r>
            <a:r>
              <a:rPr lang="en-US" sz="1800" b="1" u="sng" dirty="0"/>
              <a:t>oceans</a:t>
            </a:r>
            <a:r>
              <a:rPr lang="en-US" sz="1800" dirty="0"/>
              <a:t>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5</a:t>
            </a:r>
            <a:r>
              <a:rPr lang="en-US" sz="1800" dirty="0"/>
              <a:t>. </a:t>
            </a:r>
            <a:r>
              <a:rPr lang="en-US" sz="1800" b="1" u="sng" dirty="0"/>
              <a:t>Carbon dioxide </a:t>
            </a:r>
            <a:r>
              <a:rPr lang="en-US" sz="1800" dirty="0"/>
              <a:t>from the atmosphere dissolved in rainwater and fell into the oceans.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6</a:t>
            </a:r>
            <a:r>
              <a:rPr lang="en-US" sz="1800" dirty="0"/>
              <a:t>. Organisms that use photosynthesis produced the </a:t>
            </a:r>
            <a:r>
              <a:rPr lang="en-US" sz="1800" b="1" u="sng" dirty="0"/>
              <a:t>oxygen</a:t>
            </a:r>
            <a:r>
              <a:rPr lang="en-US" sz="1800" dirty="0"/>
              <a:t> in today’s atmosphere. </a:t>
            </a:r>
          </a:p>
        </p:txBody>
      </p:sp>
    </p:spTree>
    <p:extLst>
      <p:ext uri="{BB962C8B-B14F-4D97-AF65-F5344CB8AC3E}">
        <p14:creationId xmlns:p14="http://schemas.microsoft.com/office/powerpoint/2010/main" val="16839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C. Composition of the Atmosphere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Nitrogen makes up about </a:t>
            </a:r>
            <a:r>
              <a:rPr lang="en-US" b="1" u="sng" dirty="0"/>
              <a:t>78</a:t>
            </a:r>
            <a:r>
              <a:rPr lang="en-US" dirty="0"/>
              <a:t> percent of Earth’s atmosphere.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Oxygen makes up about </a:t>
            </a:r>
            <a:r>
              <a:rPr lang="en-US" b="1" u="sng" dirty="0"/>
              <a:t>21</a:t>
            </a:r>
            <a:r>
              <a:rPr lang="en-US" dirty="0"/>
              <a:t> percent of Earth’s atmosphere.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amounts of atmospheric </a:t>
            </a:r>
            <a:r>
              <a:rPr lang="en-US" b="1" u="sng" dirty="0"/>
              <a:t>gases</a:t>
            </a:r>
            <a:r>
              <a:rPr lang="en-US" dirty="0"/>
              <a:t>, which include water vapor, carbon dioxide, and ozone vary.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Volcanoes send </a:t>
            </a:r>
            <a:r>
              <a:rPr lang="en-US" b="1" u="sng" dirty="0"/>
              <a:t>solid particles </a:t>
            </a:r>
            <a:r>
              <a:rPr lang="en-US" dirty="0"/>
              <a:t>and liquid acids into the atmosphere.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b="1" dirty="0"/>
              <a:t>. Layers of the Atmosphere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The atmospheric layer closest to Earth is the </a:t>
            </a:r>
            <a:r>
              <a:rPr lang="en-US" b="1" u="sng" dirty="0"/>
              <a:t>troposphere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warmest part of the troposphere is near </a:t>
            </a:r>
            <a:r>
              <a:rPr lang="en-US" b="1" u="sng" dirty="0"/>
              <a:t>Earth’s surface. 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</a:t>
            </a:r>
            <a:r>
              <a:rPr lang="en-US" b="1" u="sng" dirty="0"/>
              <a:t>stratosphere</a:t>
            </a:r>
            <a:r>
              <a:rPr lang="en-US" dirty="0"/>
              <a:t> is the atmospheric layer directly above the troposphere.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The area of the stratosphere that has a great amount of ozone gas is the </a:t>
            </a:r>
            <a:r>
              <a:rPr lang="en-US" b="1" u="sng" dirty="0"/>
              <a:t>ozone layer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b="1" u="sng" dirty="0"/>
              <a:t>Ultraviolet rays</a:t>
            </a:r>
            <a:r>
              <a:rPr lang="en-US" dirty="0"/>
              <a:t>, which can kill plants and animals, are absorbed more effectively by ozone than by oxygen gas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6. Combined, the </a:t>
            </a:r>
            <a:r>
              <a:rPr lang="en-US" b="1" u="sng" dirty="0"/>
              <a:t>mesosphere</a:t>
            </a:r>
            <a:r>
              <a:rPr lang="en-US" dirty="0"/>
              <a:t> and the </a:t>
            </a:r>
            <a:r>
              <a:rPr lang="en-US" b="1" u="sng" dirty="0" smtClean="0"/>
              <a:t>thermosphere</a:t>
            </a:r>
            <a:r>
              <a:rPr lang="en-US" u="sng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layers of the atmosphere that are much broader than the troposphere and the stratosphere. They have a low </a:t>
            </a:r>
            <a:r>
              <a:rPr lang="en-US" b="1" u="sng" dirty="0"/>
              <a:t>density</a:t>
            </a:r>
            <a:r>
              <a:rPr lang="en-US" dirty="0"/>
              <a:t> of gases. </a:t>
            </a:r>
          </a:p>
          <a:p>
            <a:pPr marL="0" indent="0">
              <a:buNone/>
            </a:pPr>
            <a:r>
              <a:rPr lang="en-US" dirty="0"/>
              <a:t>7. The </a:t>
            </a:r>
            <a:r>
              <a:rPr lang="en-US" b="1" u="sng" dirty="0"/>
              <a:t>ionosphere</a:t>
            </a:r>
            <a:r>
              <a:rPr lang="en-US" dirty="0"/>
              <a:t> is a region within the mesosphere and troposphere that contains ions. Displays of colored lights called </a:t>
            </a:r>
            <a:r>
              <a:rPr lang="en-US" b="1" u="sng" dirty="0"/>
              <a:t>auroras</a:t>
            </a:r>
            <a:r>
              <a:rPr lang="en-US" dirty="0"/>
              <a:t> occur here. </a:t>
            </a:r>
          </a:p>
          <a:p>
            <a:pPr marL="0" indent="0">
              <a:buNone/>
            </a:pPr>
            <a:r>
              <a:rPr lang="en-US" dirty="0"/>
              <a:t>8. In the </a:t>
            </a:r>
            <a:r>
              <a:rPr lang="en-US" b="1" u="sng" dirty="0"/>
              <a:t>exosphere</a:t>
            </a:r>
            <a:r>
              <a:rPr lang="en-US" dirty="0"/>
              <a:t>, gas molecules rarely strike one another.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6858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b="1" dirty="0"/>
              <a:t>E. Air Pressure and Altitude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</a:t>
            </a:r>
            <a:r>
              <a:rPr lang="en-US" sz="2800" dirty="0"/>
              <a:t>. </a:t>
            </a:r>
            <a:r>
              <a:rPr lang="en-US" sz="2800" b="1" u="sng" dirty="0"/>
              <a:t>Gravity</a:t>
            </a:r>
            <a:r>
              <a:rPr lang="en-US" sz="2800" dirty="0"/>
              <a:t> pulls gas particles in the atmosphere toward Earth’s surface.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</a:t>
            </a:r>
            <a:r>
              <a:rPr lang="en-US" sz="2800" dirty="0"/>
              <a:t>. Air pressure is </a:t>
            </a:r>
            <a:r>
              <a:rPr lang="en-US" sz="2800" b="1" u="sng" dirty="0" smtClean="0"/>
              <a:t>greatest</a:t>
            </a:r>
            <a:r>
              <a:rPr lang="en-US" sz="2800" u="sng" dirty="0" smtClean="0"/>
              <a:t> </a:t>
            </a:r>
            <a:r>
              <a:rPr lang="en-US" sz="2800" dirty="0" smtClean="0"/>
              <a:t>near </a:t>
            </a:r>
            <a:r>
              <a:rPr lang="en-US" sz="2800" dirty="0"/>
              <a:t>Earth’s surface because all the molecules of the atmosphere push downward on the lowest layer of air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 </a:t>
            </a:r>
            <a:r>
              <a:rPr lang="en-US" sz="2800" b="1" dirty="0"/>
              <a:t>F. Temperature and Altitude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1</a:t>
            </a:r>
            <a:r>
              <a:rPr lang="en-US" sz="2800" dirty="0"/>
              <a:t>. In the troposphere, temperature </a:t>
            </a:r>
            <a:r>
              <a:rPr lang="en-US" sz="2800" b="1" u="sng" dirty="0"/>
              <a:t>decreases</a:t>
            </a:r>
            <a:r>
              <a:rPr lang="en-US" sz="2800" dirty="0"/>
              <a:t> as altitude increases. The opposite occurs in the next layer up, the </a:t>
            </a:r>
            <a:r>
              <a:rPr lang="en-US" sz="2800" b="1" u="sng" dirty="0"/>
              <a:t>stratosphere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</a:t>
            </a:r>
            <a:r>
              <a:rPr lang="en-US" sz="2800" dirty="0"/>
              <a:t>. In the mesosphere, temperature </a:t>
            </a:r>
            <a:r>
              <a:rPr lang="en-US" sz="2800" b="1" u="sng" dirty="0"/>
              <a:t>decreases</a:t>
            </a:r>
            <a:r>
              <a:rPr lang="en-US" sz="2800" dirty="0"/>
              <a:t> as altitude increases. In the thermosphere and exosphere, the </a:t>
            </a:r>
            <a:r>
              <a:rPr lang="en-US" sz="2800" b="1" u="sng" dirty="0"/>
              <a:t>opposite</a:t>
            </a:r>
            <a:r>
              <a:rPr lang="en-US" sz="2800" dirty="0"/>
              <a:t> happens.</a:t>
            </a:r>
          </a:p>
        </p:txBody>
      </p:sp>
    </p:spTree>
    <p:extLst>
      <p:ext uri="{BB962C8B-B14F-4D97-AF65-F5344CB8AC3E}">
        <p14:creationId xmlns:p14="http://schemas.microsoft.com/office/powerpoint/2010/main" val="8367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(Independent)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 </a:t>
            </a:r>
          </a:p>
          <a:p>
            <a:r>
              <a:rPr lang="en-US" dirty="0" smtClean="0"/>
              <a:t>5 min Content Practice A</a:t>
            </a:r>
            <a:br>
              <a:rPr lang="en-US" dirty="0" smtClean="0"/>
            </a:br>
            <a:r>
              <a:rPr lang="en-US" dirty="0" smtClean="0"/>
              <a:t>5 min Content Practice B</a:t>
            </a:r>
          </a:p>
        </p:txBody>
      </p:sp>
    </p:spTree>
    <p:extLst>
      <p:ext uri="{BB962C8B-B14F-4D97-AF65-F5344CB8AC3E}">
        <p14:creationId xmlns:p14="http://schemas.microsoft.com/office/powerpoint/2010/main" val="10478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and </a:t>
            </a:r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2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667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Warm up 4 min 9-5-18 Wednesday 1)Explain what causes temperature difference in the atmosphere.</vt:lpstr>
      <vt:lpstr>Warm Up Answer</vt:lpstr>
      <vt:lpstr>Today Agenda</vt:lpstr>
      <vt:lpstr>Vocabulary 5 minutes</vt:lpstr>
      <vt:lpstr>Lesson 1: Earth’s Atmosphere Lesson Outline </vt:lpstr>
      <vt:lpstr>C. Composition of the Atmosphere</vt:lpstr>
      <vt:lpstr>E. Air Pressure and Altitude </vt:lpstr>
      <vt:lpstr>Content Practice (Independent) </vt:lpstr>
      <vt:lpstr>Video and Plicker</vt:lpstr>
      <vt:lpstr>Homework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9-5-18 Wednesday 1)Explain what causes temperature difference in the atmosphere.</dc:title>
  <dc:creator>ailbay</dc:creator>
  <cp:lastModifiedBy>student</cp:lastModifiedBy>
  <cp:revision>10</cp:revision>
  <dcterms:created xsi:type="dcterms:W3CDTF">2006-08-16T00:00:00Z</dcterms:created>
  <dcterms:modified xsi:type="dcterms:W3CDTF">2018-09-05T19:12:14Z</dcterms:modified>
</cp:coreProperties>
</file>