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30"/>
  </p:notesMasterIdLst>
  <p:handoutMasterIdLst>
    <p:handoutMasterId r:id="rId31"/>
  </p:handoutMasterIdLst>
  <p:sldIdLst>
    <p:sldId id="289" r:id="rId3"/>
    <p:sldId id="288" r:id="rId4"/>
    <p:sldId id="269" r:id="rId5"/>
    <p:sldId id="296" r:id="rId6"/>
    <p:sldId id="271" r:id="rId7"/>
    <p:sldId id="272" r:id="rId8"/>
    <p:sldId id="282" r:id="rId9"/>
    <p:sldId id="273" r:id="rId10"/>
    <p:sldId id="283" r:id="rId11"/>
    <p:sldId id="280" r:id="rId12"/>
    <p:sldId id="285" r:id="rId13"/>
    <p:sldId id="274" r:id="rId14"/>
    <p:sldId id="281" r:id="rId15"/>
    <p:sldId id="290" r:id="rId16"/>
    <p:sldId id="287" r:id="rId17"/>
    <p:sldId id="284" r:id="rId18"/>
    <p:sldId id="291" r:id="rId19"/>
    <p:sldId id="293" r:id="rId20"/>
    <p:sldId id="294" r:id="rId21"/>
    <p:sldId id="292" r:id="rId22"/>
    <p:sldId id="278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950075" cy="923607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812" autoAdjust="0"/>
  </p:normalViewPr>
  <p:slideViewPr>
    <p:cSldViewPr snapToGrid="0">
      <p:cViewPr>
        <p:scale>
          <a:sx n="60" d="100"/>
          <a:sy n="60" d="100"/>
        </p:scale>
        <p:origin x="-164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5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38242-B0F3-4420-AAC4-CFF33667DE48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53C6-F47E-4AA1-AB9D-97EBBCD07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6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0981E-A192-4565-8C95-CF637B1DA64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F7EEF2-C9E9-4B2D-A05C-BBB4CA1815A8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791A2B-A3E3-4F44-B450-44A7750F7F15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362A8-7457-4034-8C7E-8FDBAB89DDA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324CB-E96B-45E7-93E4-2510A1C0D54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7E21F-097C-4B83-822B-F6FFB6D28B8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E8DC0-7A4D-4CC5-BE07-13D3C0CCD50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C92BB-CA2C-4833-954E-AF31BF83BAF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D77D2-CE48-43AB-B8A3-9FA95B0DD4E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3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61DB58-A851-4BF7-8D43-9689B52A82C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dicipline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Weekly%20Bell%20Ringers%20-%20Scienc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400" dirty="0"/>
              <a:t>CLASSROOM </a:t>
            </a:r>
            <a:r>
              <a:rPr lang="en-US" altLang="en-US" sz="4400" dirty="0" smtClean="0"/>
              <a:t>PROCEDURES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581400"/>
            <a:ext cx="6400800" cy="1447800"/>
          </a:xfrm>
          <a:ln/>
        </p:spPr>
        <p:txBody>
          <a:bodyPr/>
          <a:lstStyle/>
          <a:p>
            <a:r>
              <a:rPr lang="en-US" altLang="en-US" sz="3600" b="1" dirty="0"/>
              <a:t>Mr. </a:t>
            </a:r>
            <a:r>
              <a:rPr lang="en-US" altLang="en-US" sz="3600" b="1" dirty="0" err="1" smtClean="0"/>
              <a:t>Ilbay’s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Classroom</a:t>
            </a:r>
          </a:p>
          <a:p>
            <a:r>
              <a:rPr lang="en-US" altLang="en-US" sz="2800" b="1" dirty="0" smtClean="0"/>
              <a:t>Triad Math and Science Academy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5846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  <p:bldP spid="2051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Ask permission to speak by raising your hand. 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Ask questions related to the subject.  Other questions which are not related to the subject can be asked after instruction.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After instruction, make sure you understand the concept.  If not, ask questions by mentioning which part you didn’t understand.</a:t>
            </a:r>
          </a:p>
        </p:txBody>
      </p:sp>
      <p:pic>
        <p:nvPicPr>
          <p:cNvPr id="4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0" y="187036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0551" y="659809"/>
            <a:ext cx="5639115" cy="19196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Century Schoolbook" pitchFamily="18" charset="0"/>
              </a:rPr>
              <a:t>R</a:t>
            </a:r>
            <a:r>
              <a:rPr lang="en-US" sz="4000" dirty="0" smtClean="0">
                <a:latin typeface="Century Schoolbook" pitchFamily="18" charset="0"/>
              </a:rPr>
              <a:t>esponding to or </a:t>
            </a:r>
            <a:r>
              <a:rPr lang="en-US" sz="4000" dirty="0">
                <a:latin typeface="Century Schoolbook" pitchFamily="18" charset="0"/>
              </a:rPr>
              <a:t>a</a:t>
            </a:r>
            <a:r>
              <a:rPr lang="en-US" sz="4000" dirty="0" smtClean="0">
                <a:latin typeface="Century Schoolbook" pitchFamily="18" charset="0"/>
              </a:rPr>
              <a:t>sking questions </a:t>
            </a:r>
            <a:endParaRPr lang="en-US" sz="4000" dirty="0">
              <a:latin typeface="Century Schoolbook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73996" y="2930142"/>
            <a:ext cx="7344816" cy="34172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Raise </a:t>
            </a:r>
            <a:r>
              <a:rPr lang="en-US" sz="2800" dirty="0"/>
              <a:t>your hand</a:t>
            </a:r>
          </a:p>
          <a:p>
            <a:pPr eaLnBrk="1" hangingPunct="1">
              <a:defRPr/>
            </a:pPr>
            <a:r>
              <a:rPr lang="en-US" sz="2800" dirty="0"/>
              <a:t>Wait to be called on</a:t>
            </a:r>
          </a:p>
          <a:p>
            <a:pPr eaLnBrk="1" hangingPunct="1">
              <a:defRPr/>
            </a:pPr>
            <a:r>
              <a:rPr lang="en-US" sz="2800" dirty="0"/>
              <a:t>Ask your question or give your comment</a:t>
            </a:r>
          </a:p>
        </p:txBody>
      </p:sp>
    </p:spTree>
    <p:extLst>
      <p:ext uri="{BB962C8B-B14F-4D97-AF65-F5344CB8AC3E}">
        <p14:creationId xmlns:p14="http://schemas.microsoft.com/office/powerpoint/2010/main" val="638536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084" y="597090"/>
            <a:ext cx="5650174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WHILE YOU ARE WORKING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74209" y="2133599"/>
            <a:ext cx="7064991" cy="443097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Make sure you read or listen to the directions about your work and understand them.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If you </a:t>
            </a:r>
            <a:r>
              <a:rPr lang="en-US" sz="3200" dirty="0" smtClean="0">
                <a:effectLst/>
              </a:rPr>
              <a:t>don’t </a:t>
            </a:r>
            <a:r>
              <a:rPr lang="en-US" sz="3200" dirty="0">
                <a:effectLst/>
              </a:rPr>
              <a:t>understand, ask help from other students sitting around </a:t>
            </a:r>
            <a:r>
              <a:rPr lang="en-US" sz="3200" dirty="0" smtClean="0">
                <a:effectLst/>
              </a:rPr>
              <a:t>you.  </a:t>
            </a:r>
            <a:r>
              <a:rPr lang="en-US" sz="3200" dirty="0">
                <a:effectLst/>
              </a:rPr>
              <a:t>If they also don’t understand, ask to the teacher to explain it.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>
                <a:effectLst/>
              </a:rPr>
              <a:t>If you are asked to help, be polite and kind and offer your best.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000" dirty="0"/>
          </a:p>
        </p:txBody>
      </p:sp>
      <p:pic>
        <p:nvPicPr>
          <p:cNvPr id="1027" name="Picture 3" descr="C:\Users\bkaya\AppData\Local\Microsoft\Windows\Temporary Internet Files\Content.IE5\2EJMGNSX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02" y="454025"/>
            <a:ext cx="179705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4257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60218"/>
            <a:ext cx="7010400" cy="907473"/>
          </a:xfrm>
        </p:spPr>
        <p:txBody>
          <a:bodyPr/>
          <a:lstStyle/>
          <a:p>
            <a:r>
              <a:rPr lang="en-US" dirty="0" smtClean="0"/>
              <a:t>WHILE YOU ARE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764" y="1801091"/>
            <a:ext cx="7010400" cy="467894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Talking to each other should be no louder than a whisper.  The person sitting on the other side of the room should not be interrupted by your noise.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Respect each other and be friendly.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en-US" sz="3200" dirty="0" smtClean="0"/>
              <a:t>Use your time wisely.  Put forth your best effort to finish your work on time.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bkaya\AppData\Local\Microsoft\Windows\Temporary Internet Files\Content.IE5\2EJMGNSX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537153"/>
            <a:ext cx="179705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AFTER </a:t>
            </a:r>
            <a:br>
              <a:rPr lang="en-US" altLang="en-US" dirty="0"/>
            </a:br>
            <a:r>
              <a:rPr lang="en-US" altLang="en-US" dirty="0"/>
              <a:t>YOU ARE DONE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2"/>
            <a:ext cx="6939013" cy="5005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Check your work and the directions one more time to see if you missed anything or did something incorrectly. 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If the assignment is to be turned in, do so. 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Footlight MT Light" pitchFamily="18" charset="0"/>
              </a:rPr>
              <a:t>Start your reading session. (Read your book, scientific magazine, etc.) </a:t>
            </a:r>
          </a:p>
        </p:txBody>
      </p:sp>
      <p:pic>
        <p:nvPicPr>
          <p:cNvPr id="30724" name="Picture 4" descr="MCj015699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25613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3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436" y="1009650"/>
            <a:ext cx="4639648" cy="838200"/>
          </a:xfrm>
        </p:spPr>
        <p:txBody>
          <a:bodyPr/>
          <a:lstStyle/>
          <a:p>
            <a:r>
              <a:rPr lang="en-US" dirty="0" smtClean="0"/>
              <a:t>When you need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953" y="2514530"/>
            <a:ext cx="7010400" cy="457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When you need help,</a:t>
            </a:r>
          </a:p>
          <a:p>
            <a:r>
              <a:rPr lang="en-US" dirty="0">
                <a:solidFill>
                  <a:schemeClr val="tx1"/>
                </a:solidFill>
              </a:rPr>
              <a:t>raise your hand for two seconds silently </a:t>
            </a:r>
          </a:p>
          <a:p>
            <a:r>
              <a:rPr lang="en-US" dirty="0">
                <a:solidFill>
                  <a:schemeClr val="tx1"/>
                </a:solidFill>
              </a:rPr>
              <a:t>and then wait to be helped.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In group works,  </a:t>
            </a:r>
          </a:p>
          <a:p>
            <a:r>
              <a:rPr lang="en-US" dirty="0">
                <a:solidFill>
                  <a:schemeClr val="tx1"/>
                </a:solidFill>
              </a:rPr>
              <a:t>ONE in the group will do the same procedure. </a:t>
            </a:r>
          </a:p>
          <a:p>
            <a:endParaRPr lang="en-US" dirty="0"/>
          </a:p>
        </p:txBody>
      </p:sp>
      <p:pic>
        <p:nvPicPr>
          <p:cNvPr id="5122" name="Picture 2" descr="C:\Users\bkaya\AppData\Local\Microsoft\Windows\Temporary Internet Files\Content.IE5\2EJMGNSX\MC9004380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-1"/>
            <a:ext cx="19208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193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0435" y="842749"/>
            <a:ext cx="5459105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WHEN YOU ARE ABSENT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46913" y="2286000"/>
            <a:ext cx="7197062" cy="427174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Get the assignments from your classmates and the worksheet from </a:t>
            </a:r>
            <a:r>
              <a:rPr lang="en-US" sz="2800" dirty="0" smtClean="0"/>
              <a:t>absent work box which is near the door</a:t>
            </a:r>
            <a:r>
              <a:rPr lang="en-US" sz="2800" dirty="0" smtClean="0">
                <a:effectLst/>
              </a:rPr>
              <a:t>.  </a:t>
            </a:r>
            <a:r>
              <a:rPr lang="en-US" sz="2800" dirty="0">
                <a:effectLst/>
              </a:rPr>
              <a:t>Do the work at home.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If you missed a test because of your excused absence, inform </a:t>
            </a:r>
            <a:r>
              <a:rPr lang="en-US" sz="2800" dirty="0" smtClean="0">
                <a:effectLst/>
              </a:rPr>
              <a:t>Teacher </a:t>
            </a:r>
            <a:r>
              <a:rPr lang="en-US" sz="2800" dirty="0">
                <a:effectLst/>
              </a:rPr>
              <a:t>and arrange a time to make up the test after school.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You will not be able to make up any work if you have an unexcused absence.  You will get a “0” for those assignments.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pic>
        <p:nvPicPr>
          <p:cNvPr id="16388" name="Picture 4" descr="j0090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152400"/>
            <a:ext cx="17192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0609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</a:t>
            </a:r>
            <a:br>
              <a:rPr lang="en-US" altLang="en-US" dirty="0"/>
            </a:br>
            <a:r>
              <a:rPr lang="en-US" altLang="en-US" dirty="0"/>
              <a:t>PROCEDURE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6012" y="1882540"/>
            <a:ext cx="6249938" cy="2169695"/>
          </a:xfrm>
        </p:spPr>
        <p:txBody>
          <a:bodyPr/>
          <a:lstStyle/>
          <a:p>
            <a:r>
              <a:rPr lang="en-US" altLang="en-US" sz="2800" dirty="0">
                <a:latin typeface="Footlight MT Light" pitchFamily="18" charset="0"/>
              </a:rPr>
              <a:t>You will be given homework on a certain day of the week.  </a:t>
            </a:r>
            <a:r>
              <a:rPr lang="en-US" altLang="en-US" sz="2800" dirty="0" smtClean="0">
                <a:latin typeface="Footlight MT Light" pitchFamily="18" charset="0"/>
              </a:rPr>
              <a:t>(2 to 4 homework depends on project given at that time)</a:t>
            </a:r>
          </a:p>
          <a:p>
            <a:endParaRPr lang="en-US" altLang="en-US" sz="2800" dirty="0">
              <a:latin typeface="Footlight MT Light" pitchFamily="18" charset="0"/>
            </a:endParaRPr>
          </a:p>
        </p:txBody>
      </p:sp>
      <p:pic>
        <p:nvPicPr>
          <p:cNvPr id="32773" name="Picture 5" descr="MCj040799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8351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92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SCIENCE </a:t>
            </a:r>
            <a:br>
              <a:rPr lang="en-US" altLang="en-US" dirty="0"/>
            </a:br>
            <a:r>
              <a:rPr lang="en-US" altLang="en-US" dirty="0"/>
              <a:t>		PROJECTS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One of the most exciting activities in your science class is science projects.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You are required to do a science project each year.  Due dates will be announced later this year.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Well done science projects will be eligible to participate in the </a:t>
            </a:r>
            <a:r>
              <a:rPr lang="en-US" altLang="en-US" sz="2800" dirty="0" smtClean="0">
                <a:latin typeface="Footlight MT Light" pitchFamily="18" charset="0"/>
              </a:rPr>
              <a:t>regional Science </a:t>
            </a:r>
            <a:r>
              <a:rPr lang="en-US" altLang="en-US" sz="2800" dirty="0">
                <a:latin typeface="Footlight MT Light" pitchFamily="18" charset="0"/>
              </a:rPr>
              <a:t>Fair.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Footlight MT Light" pitchFamily="18" charset="0"/>
              </a:rPr>
              <a:t>Start thinking of ideas.  If you ask for help in advance, I will help you in developing your ideas. </a:t>
            </a:r>
          </a:p>
        </p:txBody>
      </p:sp>
      <p:pic>
        <p:nvPicPr>
          <p:cNvPr id="53252" name="Picture 4" descr="MCj015699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778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551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SCIENCE  </a:t>
            </a:r>
            <a:r>
              <a:rPr lang="en-US" altLang="en-US" dirty="0"/>
              <a:t>BOOK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0"/>
            <a:ext cx="6400800" cy="4038600"/>
          </a:xfrm>
        </p:spPr>
        <p:txBody>
          <a:bodyPr/>
          <a:lstStyle/>
          <a:p>
            <a:r>
              <a:rPr lang="en-US" altLang="en-US" dirty="0"/>
              <a:t>You will be assigned to a </a:t>
            </a:r>
            <a:r>
              <a:rPr lang="en-US" altLang="en-US" dirty="0" smtClean="0"/>
              <a:t>science  </a:t>
            </a:r>
            <a:r>
              <a:rPr lang="en-US" altLang="en-US" dirty="0"/>
              <a:t>book and you will be using that book.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r>
              <a:rPr lang="en-US" altLang="en-US" dirty="0"/>
              <a:t>If there is any damage or something else, you will be responsible for it.</a:t>
            </a:r>
          </a:p>
        </p:txBody>
      </p:sp>
      <p:pic>
        <p:nvPicPr>
          <p:cNvPr id="48133" name="Picture 5" descr="MPj043867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303213"/>
            <a:ext cx="1831975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9403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WELCOME TO</a:t>
            </a:r>
            <a:br>
              <a:rPr lang="en-US" altLang="en-US" sz="2800" dirty="0"/>
            </a:br>
            <a:r>
              <a:rPr lang="en-US" altLang="en-US" sz="2800" dirty="0" smtClean="0"/>
              <a:t>MR.ILBAY’S </a:t>
            </a:r>
            <a:r>
              <a:rPr lang="en-US" altLang="en-US" sz="2800" dirty="0"/>
              <a:t>CLASS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752600"/>
            <a:ext cx="6400800" cy="2667000"/>
          </a:xfrm>
        </p:spPr>
        <p:txBody>
          <a:bodyPr/>
          <a:lstStyle/>
          <a:p>
            <a:r>
              <a:rPr lang="en-US" altLang="en-US" b="1" u="sng">
                <a:latin typeface="Footlight MT Light" pitchFamily="18" charset="0"/>
              </a:rPr>
              <a:t>I am here to teach, you are here to learn</a:t>
            </a:r>
            <a:r>
              <a:rPr lang="en-US" altLang="en-US">
                <a:latin typeface="Footlight MT Light" pitchFamily="18" charset="0"/>
              </a:rPr>
              <a:t>. </a:t>
            </a:r>
          </a:p>
          <a:p>
            <a:pPr lvl="1"/>
            <a:r>
              <a:rPr lang="en-US" altLang="en-US">
                <a:latin typeface="Footlight MT Light" pitchFamily="18" charset="0"/>
              </a:rPr>
              <a:t>I will do my job, you will do yours.</a:t>
            </a:r>
          </a:p>
          <a:p>
            <a:pPr lvl="1"/>
            <a:r>
              <a:rPr lang="en-US" altLang="en-US">
                <a:latin typeface="Footlight MT Light" pitchFamily="18" charset="0"/>
              </a:rPr>
              <a:t>We will together use this year wisely and beneficially.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38400" y="44958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Footlight MT Light" pitchFamily="18" charset="0"/>
              </a:rPr>
              <a:t>Positive attitude is the key of success. Let’s keep it all the time.</a:t>
            </a:r>
          </a:p>
        </p:txBody>
      </p:sp>
      <p:pic>
        <p:nvPicPr>
          <p:cNvPr id="22537" name="Picture 9" descr="MCj042448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098675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613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SEATING CHART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Footlight MT Light" pitchFamily="18" charset="0"/>
              </a:rPr>
              <a:t>Everybody will have an assigned seat </a:t>
            </a:r>
          </a:p>
          <a:p>
            <a:pPr>
              <a:buFont typeface="Wingdings" pitchFamily="2" charset="2"/>
              <a:buNone/>
            </a:pPr>
            <a:endParaRPr lang="en-US" altLang="en-US" sz="2800">
              <a:latin typeface="Footlight MT Light" pitchFamily="18" charset="0"/>
            </a:endParaRPr>
          </a:p>
          <a:p>
            <a:r>
              <a:rPr lang="en-US" altLang="en-US" sz="2800">
                <a:latin typeface="Footlight MT Light" pitchFamily="18" charset="0"/>
              </a:rPr>
              <a:t>If you are not sitting in your assigned seat, go back to your assigned seat immediately otherwise, you can face with the consequences.</a:t>
            </a:r>
          </a:p>
          <a:p>
            <a:pPr>
              <a:buFont typeface="Wingdings" pitchFamily="2" charset="2"/>
              <a:buNone/>
            </a:pPr>
            <a:endParaRPr lang="en-US" altLang="en-US" sz="2800">
              <a:latin typeface="Footlight MT Light" pitchFamily="18" charset="0"/>
            </a:endParaRPr>
          </a:p>
          <a:p>
            <a:r>
              <a:rPr lang="en-US" altLang="en-US" sz="2800">
                <a:latin typeface="Footlight MT Light" pitchFamily="18" charset="0"/>
              </a:rPr>
              <a:t>It is subject to change according to teacher discretion.</a:t>
            </a:r>
          </a:p>
          <a:p>
            <a:endParaRPr lang="en-US" altLang="en-US" sz="2800">
              <a:latin typeface="Footlight MT Light" pitchFamily="18" charset="0"/>
            </a:endParaRPr>
          </a:p>
          <a:p>
            <a:endParaRPr lang="en-US" altLang="en-US" sz="2800">
              <a:latin typeface="Footlight MT Light" pitchFamily="18" charset="0"/>
            </a:endParaRPr>
          </a:p>
        </p:txBody>
      </p:sp>
      <p:pic>
        <p:nvPicPr>
          <p:cNvPr id="50180" name="Picture 4" descr="MPj04318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5624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DISMISSAL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95413"/>
            <a:ext cx="7010400" cy="50872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Clean your work area and take all garbage to the trash can.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Wait for </a:t>
            </a:r>
            <a:r>
              <a:rPr lang="en-US" sz="2800" dirty="0" smtClean="0"/>
              <a:t>t</a:t>
            </a:r>
            <a:r>
              <a:rPr lang="en-US" sz="2800" dirty="0" smtClean="0">
                <a:effectLst/>
              </a:rPr>
              <a:t>eacher </a:t>
            </a:r>
            <a:r>
              <a:rPr lang="en-US" sz="2800" dirty="0">
                <a:effectLst/>
              </a:rPr>
              <a:t>to dismiss you. The ring of the bell does not dismiss you.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After you get permission to leave, push in your chair and leave quietly.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If it is the last period of the day, </a:t>
            </a:r>
            <a:r>
              <a:rPr lang="en-US" sz="2800" dirty="0" smtClean="0">
                <a:effectLst/>
              </a:rPr>
              <a:t>put your chair onto the table.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Brush Script MT" pitchFamily="66" charset="0"/>
              </a:rPr>
              <a:t>END OF MY PROCEDURES 1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Thank y</a:t>
            </a:r>
            <a:r>
              <a:rPr lang="en-US" sz="2000" dirty="0" smtClean="0">
                <a:solidFill>
                  <a:srgbClr val="C00000"/>
                </a:solidFill>
              </a:rPr>
              <a:t>ou for paying attention and listening.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00457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CLASSROOM </a:t>
            </a:r>
            <a:br>
              <a:rPr lang="en-US" altLang="en-US" smtClean="0"/>
            </a:br>
            <a:r>
              <a:rPr lang="en-US" altLang="en-US" smtClean="0"/>
              <a:t>		RULES 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0278" y="1741972"/>
            <a:ext cx="7488455" cy="4705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dirty="0" smtClean="0">
              <a:latin typeface="Footlight MT Light" pitchFamily="18" charset="0"/>
            </a:endParaRP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1) Raise your hand to speak and move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2) Listen when others are talking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3) Follow direction at the first time given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4) Keep your hands, feet and objects to your self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5) Work quietly and do not disturb others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>
                <a:latin typeface="Footlight MT Light" pitchFamily="18" charset="0"/>
              </a:rPr>
              <a:t>6) Show respect for personal property</a:t>
            </a:r>
          </a:p>
          <a:p>
            <a:pPr marL="609600" indent="-609600" eaLnBrk="1" hangingPunct="1">
              <a:defRPr/>
            </a:pPr>
            <a:endParaRPr lang="en-US" altLang="en-US" sz="2800" dirty="0" smtClean="0">
              <a:latin typeface="Footlight MT Light" pitchFamily="18" charset="0"/>
            </a:endParaRPr>
          </a:p>
        </p:txBody>
      </p:sp>
      <p:pic>
        <p:nvPicPr>
          <p:cNvPr id="22532" name="Picture 6" descr="MCj04136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"/>
            <a:ext cx="18288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761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CONSEQUENCES </a:t>
            </a:r>
          </a:p>
        </p:txBody>
      </p:sp>
      <p:pic>
        <p:nvPicPr>
          <p:cNvPr id="23555" name="Picture 5" descr="j02860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757363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438400" y="26670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438400" y="32766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438400" y="38100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438400" y="44958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400800" cy="3810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Reminder and verbal warning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Conference with students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/>
              </a:rPr>
              <a:t>Isolation and </a:t>
            </a:r>
            <a:r>
              <a:rPr lang="en-US" b="1" dirty="0" smtClean="0">
                <a:effectLst/>
                <a:hlinkClick r:id="rId4" action="ppaction://hlinkfile"/>
              </a:rPr>
              <a:t>discipline form</a:t>
            </a:r>
            <a:endParaRPr lang="en-US" dirty="0" smtClean="0">
              <a:effectLst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smtClean="0">
                <a:effectLst/>
              </a:rPr>
              <a:t>PARENT CONTACT/ Office </a:t>
            </a:r>
            <a:r>
              <a:rPr lang="en-US" b="1" dirty="0" smtClean="0">
                <a:effectLst/>
              </a:rPr>
              <a:t>referral</a:t>
            </a:r>
            <a:endParaRPr lang="en-US" dirty="0" smtClean="0">
              <a:effectLst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7117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/>
      <p:bldP spid="37897" grpId="0"/>
      <p:bldP spid="378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6949966" cy="4942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Be prepared for class each day, which includes but is not limited to necessary materials.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Turn in their assignments promptly. Late work will receive a 10 point deduction each day late, with a minimum of 50 once handed in.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Work cooperatively with group members which includes but is not limited to everybody doing their part.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0026570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Stay organized, which includes but not limited to keeping up with important dates and keeping notebooks in order.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Utilize my class website for things such as assignments and notes.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Ask questions or express concerns respectfully when appropriate. I have an open-door policy.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672469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Responsibility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All students are expected to stay in seats unless otherwise instructed. 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Raise hand and wait to be called upon to speak . </a:t>
            </a: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Enter the classroom in an orderly fashion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143425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mtClean="0">
                <a:latin typeface="Footlight MT Light" pitchFamily="18" charset="0"/>
              </a:rPr>
              <a:t>HAVE A WONDERFUL, ENJOYABLE YEAR!</a:t>
            </a:r>
            <a:r>
              <a:rPr lang="en-US" altLang="en-US" smtClean="0"/>
              <a:t>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0" y="5867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Mr.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Ilbay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Footlight MT Light" pitchFamily="18" charset="0"/>
            </a:endParaRPr>
          </a:p>
        </p:txBody>
      </p:sp>
      <p:pic>
        <p:nvPicPr>
          <p:cNvPr id="39941" name="Picture 5" descr="slide0019_image0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1600200"/>
            <a:ext cx="60039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642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DO WE HAVE PROCEDURES?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981200"/>
            <a:ext cx="640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A procedure is the way that we do things.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To do things right, we have to follow some simple procedures, for example: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ffectLst/>
              </a:rPr>
              <a:t>To open your locker, you have to select your combination as directed by the lock manufacturer</a:t>
            </a:r>
            <a:r>
              <a:rPr lang="en-US" sz="2000" dirty="0" smtClean="0">
                <a:effectLst/>
              </a:rPr>
              <a:t>.</a:t>
            </a:r>
            <a:endParaRPr lang="en-US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ffectLst/>
              </a:rPr>
              <a:t>To place a call on your phone, you need to enter      the number in the right order.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</a:rPr>
              <a:t>So, to be successful in learning, you need to follow some simple procedures.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  <p:pic>
        <p:nvPicPr>
          <p:cNvPr id="5124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2720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1546" y="782471"/>
            <a:ext cx="53340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GIVE ME FIVE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832104" y="1800454"/>
            <a:ext cx="6888518" cy="432747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Eyes on teacher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Quiet</a:t>
            </a:r>
            <a:endParaRPr lang="en-US" sz="40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Be still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Hands free (put things down)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4000" dirty="0" smtClean="0"/>
              <a:t>Listen </a:t>
            </a:r>
          </a:p>
        </p:txBody>
      </p:sp>
      <p:pic>
        <p:nvPicPr>
          <p:cNvPr id="3074" name="Picture 2" descr="C:\Users\bkaya\AppData\Local\Microsoft\Windows\Temporary Internet Files\Content.IE5\2EJMGNSX\MC9000600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20" y="0"/>
            <a:ext cx="1668780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01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050" y="1048176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ENTRANCE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47471" y="1893220"/>
            <a:ext cx="6832979" cy="4191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Make sure you have all necessary materials for the class.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Enter the classroom quietly.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Go directly to your assigned seat.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dirty="0" smtClean="0">
                <a:effectLst/>
              </a:rPr>
              <a:t>Get ready for your work.</a:t>
            </a:r>
          </a:p>
        </p:txBody>
      </p:sp>
      <p:pic>
        <p:nvPicPr>
          <p:cNvPr id="6148" name="Picture 4" descr="j01863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3411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7731" y="678977"/>
            <a:ext cx="5372669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RIGHT AFTER </a:t>
            </a:r>
            <a:br>
              <a:rPr lang="en-US" dirty="0"/>
            </a:br>
            <a:r>
              <a:rPr lang="en-US" dirty="0"/>
              <a:t>THE BELL RINGS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24334" y="2057400"/>
            <a:ext cx="6914866" cy="4038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Immediately start the bell work that will be written on the board.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Do the bell work in your </a:t>
            </a:r>
            <a:r>
              <a:rPr lang="en-US" sz="2800" dirty="0" smtClean="0">
                <a:hlinkClick r:id="rId2" action="ppaction://hlinkfile"/>
              </a:rPr>
              <a:t>bell work worksheet. </a:t>
            </a:r>
            <a:r>
              <a:rPr lang="en-US" sz="2800" dirty="0" smtClean="0">
                <a:effectLst/>
                <a:hlinkClick r:id="rId2" action="ppaction://hlinkfile"/>
              </a:rPr>
              <a:t>.</a:t>
            </a:r>
            <a:endParaRPr lang="en-US" sz="2800" dirty="0" smtClean="0">
              <a:effectLst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>
                <a:effectLst/>
              </a:rPr>
              <a:t>When you finish, wait quietly for the next direction.</a:t>
            </a:r>
          </a:p>
        </p:txBody>
      </p:sp>
      <p:pic>
        <p:nvPicPr>
          <p:cNvPr id="7172" name="Picture 4" descr="j02854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669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6182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Hall Pass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policy about the hall-pass is “One person at a time”. So, if there is somebody outside, you will need to wait for him/her to return to the class.</a:t>
            </a:r>
            <a:br>
              <a:rPr lang="en-US" dirty="0" smtClean="0"/>
            </a:br>
            <a:r>
              <a:rPr lang="en-US" i="1" dirty="0" smtClean="0"/>
              <a:t>No hall-passes during the lecture time.</a:t>
            </a:r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b="1" dirty="0" smtClean="0"/>
              <a:t>STUDENTS NOW ALLOWED TO USE HALL PASS FIRST AND LAST 10 MINUTES (IF IT IS NOT EMERGENCY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Three bathroom pass in one quarter.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436" y="0"/>
            <a:ext cx="2731511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091" y="598559"/>
            <a:ext cx="5077382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DURING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20586" y="1855579"/>
            <a:ext cx="7078639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Listen to the teacher with full attention.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No talking, or whispering.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Don’t write anything during instruction.  You will be given time for taking notes.</a:t>
            </a:r>
          </a:p>
        </p:txBody>
      </p:sp>
      <p:pic>
        <p:nvPicPr>
          <p:cNvPr id="8196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0" y="187036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0553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0551" y="659809"/>
            <a:ext cx="5639115" cy="19196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Century Schoolbook" pitchFamily="18" charset="0"/>
              </a:rPr>
              <a:t>R</a:t>
            </a:r>
            <a:r>
              <a:rPr lang="en-US" sz="4000" dirty="0" smtClean="0">
                <a:latin typeface="Century Schoolbook" pitchFamily="18" charset="0"/>
              </a:rPr>
              <a:t>esponding to or </a:t>
            </a:r>
            <a:r>
              <a:rPr lang="en-US" sz="4000" dirty="0">
                <a:latin typeface="Century Schoolbook" pitchFamily="18" charset="0"/>
              </a:rPr>
              <a:t>a</a:t>
            </a:r>
            <a:r>
              <a:rPr lang="en-US" sz="4000" dirty="0" smtClean="0">
                <a:latin typeface="Century Schoolbook" pitchFamily="18" charset="0"/>
              </a:rPr>
              <a:t>sking questions </a:t>
            </a:r>
            <a:endParaRPr lang="en-US" sz="4000" dirty="0">
              <a:latin typeface="Century Schoolbook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36687" y="2653051"/>
            <a:ext cx="7344816" cy="34172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Raise </a:t>
            </a:r>
            <a:r>
              <a:rPr lang="en-US" sz="2800" dirty="0"/>
              <a:t>your hand</a:t>
            </a:r>
          </a:p>
          <a:p>
            <a:pPr eaLnBrk="1" hangingPunct="1">
              <a:defRPr/>
            </a:pPr>
            <a:r>
              <a:rPr lang="en-US" sz="2800" dirty="0"/>
              <a:t>Wait to be called </a:t>
            </a:r>
            <a:r>
              <a:rPr lang="en-US" sz="2800" dirty="0" smtClean="0"/>
              <a:t>on ( Be patient it may take some time!!!)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Ask your question or give your </a:t>
            </a:r>
            <a:r>
              <a:rPr lang="en-US" sz="2800" dirty="0" smtClean="0"/>
              <a:t>comment.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640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844</TotalTime>
  <Words>1135</Words>
  <Application>Microsoft Office PowerPoint</Application>
  <PresentationFormat>On-screen Show (4:3)</PresentationFormat>
  <Paragraphs>137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Classroom expectations</vt:lpstr>
      <vt:lpstr>CLASSROOM PROCEDURES</vt:lpstr>
      <vt:lpstr>WELCOME TO MR.ILBAY’S CLASS</vt:lpstr>
      <vt:lpstr>WHY DO WE HAVE PROCEDURES?</vt:lpstr>
      <vt:lpstr>GIVE ME FIVE</vt:lpstr>
      <vt:lpstr>ENTRANCE</vt:lpstr>
      <vt:lpstr>RIGHT AFTER  THE BELL RINGS</vt:lpstr>
      <vt:lpstr>          Hall Pass </vt:lpstr>
      <vt:lpstr>DURING INSTRUCTION</vt:lpstr>
      <vt:lpstr>Responding to or asking questions </vt:lpstr>
      <vt:lpstr>DURING INSTRUCTION</vt:lpstr>
      <vt:lpstr>Responding to or asking questions </vt:lpstr>
      <vt:lpstr>WHILE YOU ARE WORKING</vt:lpstr>
      <vt:lpstr>WHILE YOU ARE WORKING</vt:lpstr>
      <vt:lpstr>AFTER  YOU ARE DONE </vt:lpstr>
      <vt:lpstr>When you need help</vt:lpstr>
      <vt:lpstr>WHEN YOU ARE ABSENT</vt:lpstr>
      <vt:lpstr>HOMEWORK PROCEDURE </vt:lpstr>
      <vt:lpstr>SCIENCE    PROJECTS</vt:lpstr>
      <vt:lpstr>SCIENCE  BOOK</vt:lpstr>
      <vt:lpstr>SEATING CHART</vt:lpstr>
      <vt:lpstr>DISMISSAL </vt:lpstr>
      <vt:lpstr>CLASSROOM    RULES </vt:lpstr>
      <vt:lpstr>CONSEQUENCES </vt:lpstr>
      <vt:lpstr>Student Responsibility</vt:lpstr>
      <vt:lpstr>Student Responsibility</vt:lpstr>
      <vt:lpstr>Student Responsibility </vt:lpstr>
      <vt:lpstr>HAVE A WONDERFUL, ENJOYABLE YEAR!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HAVE PROCEDURES?</dc:title>
  <dc:creator>TMSA</dc:creator>
  <cp:lastModifiedBy>TMSA</cp:lastModifiedBy>
  <cp:revision>24</cp:revision>
  <cp:lastPrinted>2016-08-23T12:07:13Z</cp:lastPrinted>
  <dcterms:created xsi:type="dcterms:W3CDTF">2012-12-17T08:59:08Z</dcterms:created>
  <dcterms:modified xsi:type="dcterms:W3CDTF">2018-08-23T11:37:07Z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