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7" r:id="rId2"/>
    <p:sldId id="258"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59" r:id="rId19"/>
    <p:sldId id="298" r:id="rId20"/>
    <p:sldId id="260" r:id="rId21"/>
    <p:sldId id="299" r:id="rId22"/>
    <p:sldId id="300" r:id="rId23"/>
    <p:sldId id="301" r:id="rId24"/>
    <p:sldId id="302" r:id="rId25"/>
    <p:sldId id="303"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33CC"/>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10" autoAdjust="0"/>
    <p:restoredTop sz="90929"/>
  </p:normalViewPr>
  <p:slideViewPr>
    <p:cSldViewPr>
      <p:cViewPr varScale="1">
        <p:scale>
          <a:sx n="72" d="100"/>
          <a:sy n="72" d="100"/>
        </p:scale>
        <p:origin x="-8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E0D0D72-736E-4F00-91BB-CD090A5730E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158C637-B1FB-4812-9410-31B41DED6D6F}" type="slidenum">
              <a:rPr lang="en-US" smtClean="0"/>
              <a:pPr/>
              <a:t>1</a:t>
            </a:fld>
            <a:endParaRPr lang="en-US"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51410DAE-D2C6-4036-96EA-D181FC57AD62}" type="slidenum">
              <a:rPr lang="en-US" smtClean="0"/>
              <a:pPr/>
              <a:t>10</a:t>
            </a:fld>
            <a:endParaRPr lang="en-US" smtClean="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7B37F68-7D65-4FBB-9D5B-1D5ABCF8AE39}" type="slidenum">
              <a:rPr lang="en-US" smtClean="0"/>
              <a:pPr/>
              <a:t>11</a:t>
            </a:fld>
            <a:endParaRPr 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900AF7D-DC26-4623-B5DB-08B19A81515F}" type="slidenum">
              <a:rPr lang="en-US" smtClean="0"/>
              <a:pPr/>
              <a:t>12</a:t>
            </a:fld>
            <a:endParaRPr lang="en-US" smtClean="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F5C6D63-6BC7-4585-A35B-665194479608}" type="slidenum">
              <a:rPr lang="en-US" smtClean="0"/>
              <a:pPr/>
              <a:t>13</a:t>
            </a:fld>
            <a:endParaRPr lang="en-US"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047796A-63EC-4577-90B1-8F96C5BABD1A}" type="slidenum">
              <a:rPr lang="en-US" smtClean="0"/>
              <a:pPr/>
              <a:t>14</a:t>
            </a:fld>
            <a:endParaRPr lang="en-US" smtClean="0"/>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089C243-13D8-4DB7-8A11-006BBD3926F0}" type="slidenum">
              <a:rPr lang="en-US" smtClean="0"/>
              <a:pPr/>
              <a:t>15</a:t>
            </a:fld>
            <a:endParaRPr lang="en-US" smtClean="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3926184-56B2-4273-9000-6D15B0B897F1}" type="slidenum">
              <a:rPr lang="en-US" smtClean="0"/>
              <a:pPr/>
              <a:t>16</a:t>
            </a:fld>
            <a:endParaRPr lang="en-US" smtClean="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60E2D21-01B4-47B0-A002-7C2398A4D6A8}" type="slidenum">
              <a:rPr lang="en-US" smtClean="0"/>
              <a:pPr/>
              <a:t>17</a:t>
            </a:fld>
            <a:endParaRPr lang="en-US" smtClean="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D83767E-4BBA-4235-B43E-F5825AFD5E83}" type="slidenum">
              <a:rPr lang="en-US" smtClean="0"/>
              <a:pPr/>
              <a:t>18</a:t>
            </a:fld>
            <a:endParaRPr lang="en-US" smtClean="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F239BEA-FB36-4846-8E79-DA62F0410E35}" type="slidenum">
              <a:rPr lang="en-US" smtClean="0"/>
              <a:pPr/>
              <a:t>19</a:t>
            </a:fld>
            <a:endParaRPr lang="en-US"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8AE6D91-63A9-488A-B9DB-B73F377F1384}" type="slidenum">
              <a:rPr lang="en-US" smtClean="0"/>
              <a:pPr/>
              <a:t>2</a:t>
            </a:fld>
            <a:endParaRPr lang="en-US"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962ECEA-604A-4F29-970B-EBB21C6D7ACD}" type="slidenum">
              <a:rPr lang="en-US" smtClean="0"/>
              <a:pPr/>
              <a:t>20</a:t>
            </a:fld>
            <a:endParaRPr lang="en-US"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0352DB50-0994-45D6-B3AF-1B609210C383}" type="slidenum">
              <a:rPr lang="en-US" smtClean="0"/>
              <a:pPr/>
              <a:t>21</a:t>
            </a:fld>
            <a:endParaRPr lang="en-US"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71F7F56-F832-46B0-8375-E83A00E21826}" type="slidenum">
              <a:rPr lang="en-US" smtClean="0"/>
              <a:pPr/>
              <a:t>22</a:t>
            </a:fld>
            <a:endParaRPr lang="en-US"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FE75693-5304-46FD-89A2-6DB0B47680EE}" type="slidenum">
              <a:rPr lang="en-US" smtClean="0"/>
              <a:pPr/>
              <a:t>23</a:t>
            </a:fld>
            <a:endParaRPr lang="en-US"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EA900FD-4AB5-4279-8E31-D9811C616301}" type="slidenum">
              <a:rPr lang="en-US" smtClean="0"/>
              <a:pPr/>
              <a:t>24</a:t>
            </a:fld>
            <a:endParaRPr lang="en-US" smtClean="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B5EB9D8-E559-4587-9DE1-DDE8ECC25958}" type="slidenum">
              <a:rPr lang="en-US" smtClean="0"/>
              <a:pPr/>
              <a:t>25</a:t>
            </a:fld>
            <a:endParaRPr 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81283DF-EA3F-4578-9DC9-614A85DD3FC2}" type="slidenum">
              <a:rPr lang="en-US" smtClean="0"/>
              <a:pPr/>
              <a:t>3</a:t>
            </a:fld>
            <a:endParaRPr lang="en-US"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63F57BC-C5B8-478C-826C-52E7017F86AD}" type="slidenum">
              <a:rPr lang="en-US" smtClean="0"/>
              <a:pPr/>
              <a:t>4</a:t>
            </a:fld>
            <a:endParaRPr lang="en-US" smtClean="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AD924BF3-BBA2-4CF0-94B1-F32CB3D3DF87}" type="slidenum">
              <a:rPr lang="en-US" smtClean="0"/>
              <a:pPr/>
              <a:t>5</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BC21414-AFFA-49D4-8AEB-B9C89F94BC6A}" type="slidenum">
              <a:rPr lang="en-US" smtClean="0"/>
              <a:pPr/>
              <a:t>6</a:t>
            </a:fld>
            <a:endParaRPr lang="en-US" smtClean="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CF0D148-C94C-4F9F-B7AE-A7DAA5081971}" type="slidenum">
              <a:rPr lang="en-US" smtClean="0"/>
              <a:pPr/>
              <a:t>7</a:t>
            </a:fld>
            <a:endParaRPr lang="en-US" smtClean="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35E0419-582C-43DB-9DE3-1C663AB0C48B}" type="slidenum">
              <a:rPr lang="en-US" smtClean="0"/>
              <a:pPr/>
              <a:t>8</a:t>
            </a:fld>
            <a:endParaRPr lang="en-US" smtClean="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032505E-7744-412D-A64E-06F48CEB0A84}" type="slidenum">
              <a:rPr lang="en-US" smtClean="0"/>
              <a:pPr/>
              <a:t>9</a:t>
            </a:fld>
            <a:endParaRPr lang="en-US"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en-US"/>
          </a:p>
        </p:txBody>
      </p:sp>
      <p:pic>
        <p:nvPicPr>
          <p:cNvPr id="5" name="Picture 1027" descr="A:\minispir.GIF"/>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a:ln w="9525">
            <a:noFill/>
            <a:miter lim="800000"/>
            <a:headEnd/>
            <a:tailEnd/>
          </a:ln>
        </p:spPr>
      </p:pic>
      <p:sp>
        <p:nvSpPr>
          <p:cNvPr id="6" name="Rectangle 1028"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en-US"/>
          </a:p>
        </p:txBody>
      </p:sp>
      <p:pic>
        <p:nvPicPr>
          <p:cNvPr id="7" name="Picture 1029" descr="A:\minispir.GIF"/>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a:ln w="9525">
            <a:noFill/>
            <a:miter lim="800000"/>
            <a:headEnd/>
            <a:tailEnd/>
          </a:ln>
        </p:spPr>
      </p:pic>
      <p:sp>
        <p:nvSpPr>
          <p:cNvPr id="6150" name="Rectangle 1030"/>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151" name="Rectangle 1031"/>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1032"/>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1033"/>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34"/>
          <p:cNvSpPr>
            <a:spLocks noGrp="1" noChangeArrowheads="1"/>
          </p:cNvSpPr>
          <p:nvPr>
            <p:ph type="sldNum" sz="quarter" idx="12"/>
          </p:nvPr>
        </p:nvSpPr>
        <p:spPr>
          <a:xfrm>
            <a:off x="6951663" y="6096000"/>
            <a:ext cx="1905000" cy="457200"/>
          </a:xfrm>
        </p:spPr>
        <p:txBody>
          <a:bodyPr/>
          <a:lstStyle>
            <a:lvl1pPr>
              <a:defRPr/>
            </a:lvl1pPr>
          </a:lstStyle>
          <a:p>
            <a:pPr>
              <a:defRPr/>
            </a:pPr>
            <a:fld id="{2F56BDB3-9E01-4465-87C6-7E9ED3BAD5F1}" type="slidenum">
              <a:rPr lang="en-US"/>
              <a:pPr>
                <a:defRPr/>
              </a:pPr>
              <a:t>‹#›</a:t>
            </a:fld>
            <a:endParaRPr lang="en-US"/>
          </a:p>
        </p:txBody>
      </p:sp>
    </p:spTree>
  </p:cSld>
  <p:clrMapOvr>
    <a:masterClrMapping/>
  </p:clrMapOvr>
  <p:transition advClick="0">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6C8B63AF-A4E4-4D17-B82B-C95A64F22099}" type="slidenum">
              <a:rPr lang="en-US"/>
              <a:pPr>
                <a:defRPr/>
              </a:pPr>
              <a:t>‹#›</a:t>
            </a:fld>
            <a:endParaRPr lang="en-US"/>
          </a:p>
        </p:txBody>
      </p:sp>
    </p:spTree>
  </p:cSld>
  <p:clrMapOvr>
    <a:masterClrMapping/>
  </p:clrMapOvr>
  <p:transition advClick="0">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C5E2D442-2636-4E74-B91E-F28619AAFC72}" type="slidenum">
              <a:rPr lang="en-US"/>
              <a:pPr>
                <a:defRPr/>
              </a:pPr>
              <a:t>‹#›</a:t>
            </a:fld>
            <a:endParaRPr lang="en-US"/>
          </a:p>
        </p:txBody>
      </p:sp>
    </p:spTree>
  </p:cSld>
  <p:clrMapOvr>
    <a:masterClrMapping/>
  </p:clrMapOvr>
  <p:transition advClick="0">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53000" y="1752600"/>
            <a:ext cx="3733800" cy="4114800"/>
          </a:xfrm>
        </p:spPr>
        <p:txBody>
          <a:bodyPr/>
          <a:lstStyle/>
          <a:p>
            <a:pPr lvl="0"/>
            <a:endParaRPr lang="en-US" noProof="0" smtClean="0"/>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745AE765-A8C2-49CE-9A47-6CF6972C0B61}" type="slidenum">
              <a:rPr lang="en-US"/>
              <a:pPr>
                <a:defRPr/>
              </a:pPr>
              <a:t>‹#›</a:t>
            </a:fld>
            <a:endParaRPr lang="en-US"/>
          </a:p>
        </p:txBody>
      </p:sp>
    </p:spTree>
  </p:cSld>
  <p:clrMapOvr>
    <a:masterClrMapping/>
  </p:clrMapOvr>
  <p:transition advClick="0">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8A73E1D6-91EF-4ED5-ACE0-9930EC424D18}" type="slidenum">
              <a:rPr lang="en-US"/>
              <a:pPr>
                <a:defRPr/>
              </a:pPr>
              <a:t>‹#›</a:t>
            </a:fld>
            <a:endParaRPr lang="en-US"/>
          </a:p>
        </p:txBody>
      </p:sp>
    </p:spTree>
  </p:cSld>
  <p:clrMapOvr>
    <a:masterClrMapping/>
  </p:clrMapOvr>
  <p:transition advClick="0">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07F927B0-57AF-4D44-A318-9346A1E93213}" type="slidenum">
              <a:rPr lang="en-US"/>
              <a:pPr>
                <a:defRPr/>
              </a:pPr>
              <a:t>‹#›</a:t>
            </a:fld>
            <a:endParaRPr lang="en-US"/>
          </a:p>
        </p:txBody>
      </p:sp>
    </p:spTree>
  </p:cSld>
  <p:clrMapOvr>
    <a:masterClrMapping/>
  </p:clrMapOvr>
  <p:transition advClick="0">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555D98A9-9D4A-466C-94BE-7F3EFDA28FC6}" type="slidenum">
              <a:rPr lang="en-US"/>
              <a:pPr>
                <a:defRPr/>
              </a:pPr>
              <a:t>‹#›</a:t>
            </a:fld>
            <a:endParaRPr lang="en-US"/>
          </a:p>
        </p:txBody>
      </p:sp>
    </p:spTree>
  </p:cSld>
  <p:clrMapOvr>
    <a:masterClrMapping/>
  </p:clrMapOvr>
  <p:transition advClick="0">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2"/>
          <p:cNvSpPr>
            <a:spLocks noGrp="1" noChangeArrowheads="1"/>
          </p:cNvSpPr>
          <p:nvPr>
            <p:ph type="dt" sz="half" idx="10"/>
          </p:nvPr>
        </p:nvSpPr>
        <p:spPr>
          <a:ln/>
        </p:spPr>
        <p:txBody>
          <a:bodyPr/>
          <a:lstStyle>
            <a:lvl1pPr>
              <a:defRPr/>
            </a:lvl1pPr>
          </a:lstStyle>
          <a:p>
            <a:pPr>
              <a:defRPr/>
            </a:pPr>
            <a:endParaRPr lang="en-US"/>
          </a:p>
        </p:txBody>
      </p:sp>
      <p:sp>
        <p:nvSpPr>
          <p:cNvPr id="8" name="Rectangle 1033"/>
          <p:cNvSpPr>
            <a:spLocks noGrp="1" noChangeArrowheads="1"/>
          </p:cNvSpPr>
          <p:nvPr>
            <p:ph type="ftr" sz="quarter" idx="11"/>
          </p:nvPr>
        </p:nvSpPr>
        <p:spPr>
          <a:ln/>
        </p:spPr>
        <p:txBody>
          <a:bodyPr/>
          <a:lstStyle>
            <a:lvl1pPr>
              <a:defRPr/>
            </a:lvl1pPr>
          </a:lstStyle>
          <a:p>
            <a:pPr>
              <a:defRPr/>
            </a:pPr>
            <a:endParaRPr lang="en-US"/>
          </a:p>
        </p:txBody>
      </p:sp>
      <p:sp>
        <p:nvSpPr>
          <p:cNvPr id="9" name="Rectangle 1034"/>
          <p:cNvSpPr>
            <a:spLocks noGrp="1" noChangeArrowheads="1"/>
          </p:cNvSpPr>
          <p:nvPr>
            <p:ph type="sldNum" sz="quarter" idx="12"/>
          </p:nvPr>
        </p:nvSpPr>
        <p:spPr>
          <a:ln/>
        </p:spPr>
        <p:txBody>
          <a:bodyPr/>
          <a:lstStyle>
            <a:lvl1pPr>
              <a:defRPr/>
            </a:lvl1pPr>
          </a:lstStyle>
          <a:p>
            <a:pPr>
              <a:defRPr/>
            </a:pPr>
            <a:fld id="{03A2F2E8-885A-4710-8BD6-32474ACB3CE8}" type="slidenum">
              <a:rPr lang="en-US"/>
              <a:pPr>
                <a:defRPr/>
              </a:pPr>
              <a:t>‹#›</a:t>
            </a:fld>
            <a:endParaRPr lang="en-US"/>
          </a:p>
        </p:txBody>
      </p:sp>
    </p:spTree>
  </p:cSld>
  <p:clrMapOvr>
    <a:masterClrMapping/>
  </p:clrMapOvr>
  <p:transition advClick="0">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2"/>
          <p:cNvSpPr>
            <a:spLocks noGrp="1" noChangeArrowheads="1"/>
          </p:cNvSpPr>
          <p:nvPr>
            <p:ph type="dt" sz="half" idx="10"/>
          </p:nvPr>
        </p:nvSpPr>
        <p:spPr>
          <a:ln/>
        </p:spPr>
        <p:txBody>
          <a:bodyPr/>
          <a:lstStyle>
            <a:lvl1pPr>
              <a:defRPr/>
            </a:lvl1pPr>
          </a:lstStyle>
          <a:p>
            <a:pPr>
              <a:defRPr/>
            </a:pPr>
            <a:endParaRPr 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2"/>
          </p:nvPr>
        </p:nvSpPr>
        <p:spPr>
          <a:ln/>
        </p:spPr>
        <p:txBody>
          <a:bodyPr/>
          <a:lstStyle>
            <a:lvl1pPr>
              <a:defRPr/>
            </a:lvl1pPr>
          </a:lstStyle>
          <a:p>
            <a:pPr>
              <a:defRPr/>
            </a:pPr>
            <a:fld id="{B6813205-E93B-4586-92A7-8C245F946DDD}" type="slidenum">
              <a:rPr lang="en-US"/>
              <a:pPr>
                <a:defRPr/>
              </a:pPr>
              <a:t>‹#›</a:t>
            </a:fld>
            <a:endParaRPr lang="en-US"/>
          </a:p>
        </p:txBody>
      </p:sp>
    </p:spTree>
  </p:cSld>
  <p:clrMapOvr>
    <a:masterClrMapping/>
  </p:clrMapOvr>
  <p:transition advClick="0">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defRPr/>
            </a:pPr>
            <a:endParaRPr lang="en-US"/>
          </a:p>
        </p:txBody>
      </p:sp>
      <p:sp>
        <p:nvSpPr>
          <p:cNvPr id="3" name="Rectangle 1033"/>
          <p:cNvSpPr>
            <a:spLocks noGrp="1" noChangeArrowheads="1"/>
          </p:cNvSpPr>
          <p:nvPr>
            <p:ph type="ftr" sz="quarter" idx="11"/>
          </p:nvPr>
        </p:nvSpPr>
        <p:spPr>
          <a:ln/>
        </p:spPr>
        <p:txBody>
          <a:bodyPr/>
          <a:lstStyle>
            <a:lvl1pPr>
              <a:defRPr/>
            </a:lvl1pPr>
          </a:lstStyle>
          <a:p>
            <a:pPr>
              <a:defRPr/>
            </a:pPr>
            <a:endParaRPr lang="en-US"/>
          </a:p>
        </p:txBody>
      </p:sp>
      <p:sp>
        <p:nvSpPr>
          <p:cNvPr id="4" name="Rectangle 1034"/>
          <p:cNvSpPr>
            <a:spLocks noGrp="1" noChangeArrowheads="1"/>
          </p:cNvSpPr>
          <p:nvPr>
            <p:ph type="sldNum" sz="quarter" idx="12"/>
          </p:nvPr>
        </p:nvSpPr>
        <p:spPr>
          <a:ln/>
        </p:spPr>
        <p:txBody>
          <a:bodyPr/>
          <a:lstStyle>
            <a:lvl1pPr>
              <a:defRPr/>
            </a:lvl1pPr>
          </a:lstStyle>
          <a:p>
            <a:pPr>
              <a:defRPr/>
            </a:pPr>
            <a:fld id="{18F374B6-F1EA-48F2-8FC9-7A67EFB61278}" type="slidenum">
              <a:rPr lang="en-US"/>
              <a:pPr>
                <a:defRPr/>
              </a:pPr>
              <a:t>‹#›</a:t>
            </a:fld>
            <a:endParaRPr lang="en-US"/>
          </a:p>
        </p:txBody>
      </p:sp>
    </p:spTree>
  </p:cSld>
  <p:clrMapOvr>
    <a:masterClrMapping/>
  </p:clrMapOvr>
  <p:transition advClick="0">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6AD1F498-1227-439B-9D34-DFB42A24185B}" type="slidenum">
              <a:rPr lang="en-US"/>
              <a:pPr>
                <a:defRPr/>
              </a:pPr>
              <a:t>‹#›</a:t>
            </a:fld>
            <a:endParaRPr lang="en-US"/>
          </a:p>
        </p:txBody>
      </p:sp>
    </p:spTree>
  </p:cSld>
  <p:clrMapOvr>
    <a:masterClrMapping/>
  </p:clrMapOvr>
  <p:transition advClick="0">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BB754C68-2F1B-436A-B743-0C125B4F60D6}" type="slidenum">
              <a:rPr lang="en-US"/>
              <a:pPr>
                <a:defRPr/>
              </a:pPr>
              <a:t>‹#›</a:t>
            </a:fld>
            <a:endParaRPr lang="en-US"/>
          </a:p>
        </p:txBody>
      </p:sp>
    </p:spTree>
  </p:cSld>
  <p:clrMapOvr>
    <a:masterClrMapping/>
  </p:clrMapOvr>
  <p:transition advClick="0">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endParaRPr kumimoji="1" lang="en-US"/>
          </a:p>
        </p:txBody>
      </p:sp>
      <p:sp>
        <p:nvSpPr>
          <p:cNvPr id="1027" name="Line 1027"/>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en-US"/>
          </a:p>
        </p:txBody>
      </p:sp>
      <p:pic>
        <p:nvPicPr>
          <p:cNvPr id="1028" name="Picture 1028" descr="A:\minispir.GIF"/>
          <p:cNvPicPr>
            <a:picLocks noChangeAspect="1" noChangeArrowheads="1"/>
          </p:cNvPicPr>
          <p:nvPr/>
        </p:nvPicPr>
        <p:blipFill>
          <a:blip r:embed="rId14" cstate="print"/>
          <a:srcRect b="5333"/>
          <a:stretch>
            <a:fillRect/>
          </a:stretch>
        </p:blipFill>
        <p:spPr bwMode="ltGray">
          <a:xfrm>
            <a:off x="0" y="50800"/>
            <a:ext cx="1181100" cy="4057650"/>
          </a:xfrm>
          <a:prstGeom prst="rect">
            <a:avLst/>
          </a:prstGeom>
          <a:noFill/>
          <a:ln w="9525">
            <a:noFill/>
            <a:miter lim="800000"/>
            <a:headEnd/>
            <a:tailEnd/>
          </a:ln>
        </p:spPr>
      </p:pic>
      <p:pic>
        <p:nvPicPr>
          <p:cNvPr id="1029" name="Picture 1029" descr="A:\minispir.GIF"/>
          <p:cNvPicPr>
            <a:picLocks noChangeAspect="1" noChangeArrowheads="1"/>
          </p:cNvPicPr>
          <p:nvPr/>
        </p:nvPicPr>
        <p:blipFill>
          <a:blip r:embed="rId14" cstate="print"/>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1030"/>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1031"/>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1032"/>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9" name="Rectangle 1033"/>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30" name="Rectangle 1034"/>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9BF216-9BC4-44AE-93C4-3B80D794940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ransition advClick="0">
    <p:pull/>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1066800" y="1143000"/>
            <a:ext cx="7772400" cy="5486400"/>
          </a:xfrm>
        </p:spPr>
        <p:txBody>
          <a:bodyPr/>
          <a:lstStyle/>
          <a:p>
            <a:pPr eaLnBrk="1" hangingPunct="1"/>
            <a:r>
              <a:rPr lang="en-US" smtClean="0"/>
              <a:t>Always carry with 2 hands</a:t>
            </a:r>
          </a:p>
          <a:p>
            <a:pPr eaLnBrk="1" hangingPunct="1"/>
            <a:r>
              <a:rPr lang="en-US" smtClean="0"/>
              <a:t>Never touch the lenses with your fingers.</a:t>
            </a:r>
          </a:p>
          <a:p>
            <a:pPr eaLnBrk="1" hangingPunct="1"/>
            <a:r>
              <a:rPr lang="en-US" smtClean="0"/>
              <a:t>Only use lens paper for cleaning</a:t>
            </a:r>
          </a:p>
          <a:p>
            <a:pPr eaLnBrk="1" hangingPunct="1"/>
            <a:r>
              <a:rPr lang="en-US" smtClean="0"/>
              <a:t>Do not force knobs</a:t>
            </a:r>
          </a:p>
          <a:p>
            <a:pPr eaLnBrk="1" hangingPunct="1"/>
            <a:r>
              <a:rPr lang="en-US" smtClean="0"/>
              <a:t>Keep objects clear of desk and cords</a:t>
            </a:r>
          </a:p>
          <a:p>
            <a:pPr eaLnBrk="1" hangingPunct="1"/>
            <a:r>
              <a:rPr lang="en-US" smtClean="0"/>
              <a:t>When you are finished with your "scope", rotate the nosepiece so that it's on the low power objective, roll the stage down to lowest level, rubber band the cord, then replace the dust cover.</a:t>
            </a:r>
          </a:p>
          <a:p>
            <a:pPr eaLnBrk="1" hangingPunct="1"/>
            <a:r>
              <a:rPr lang="en-US" smtClean="0"/>
              <a:t>.</a:t>
            </a:r>
          </a:p>
        </p:txBody>
      </p:sp>
      <p:sp>
        <p:nvSpPr>
          <p:cNvPr id="3075" name="WordArt 6"/>
          <p:cNvSpPr>
            <a:spLocks noChangeArrowheads="1" noChangeShapeType="1"/>
          </p:cNvSpPr>
          <p:nvPr/>
        </p:nvSpPr>
        <p:spPr bwMode="auto">
          <a:xfrm>
            <a:off x="1066800" y="304800"/>
            <a:ext cx="7620000" cy="9144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Microscope Care</a:t>
            </a:r>
          </a:p>
        </p:txBody>
      </p:sp>
    </p:spTree>
  </p:cSld>
  <p:clrMapOvr>
    <a:masterClrMapping/>
  </p:clrMapOvr>
  <p:transition advClick="0">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2291" name="Text Box 6"/>
          <p:cNvSpPr txBox="1">
            <a:spLocks noChangeArrowheads="1"/>
          </p:cNvSpPr>
          <p:nvPr/>
        </p:nvSpPr>
        <p:spPr bwMode="auto">
          <a:xfrm>
            <a:off x="3048000" y="3513138"/>
            <a:ext cx="37338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revolving nosepiece</a:t>
            </a:r>
          </a:p>
          <a:p>
            <a:endParaRPr lang="en-US">
              <a:solidFill>
                <a:srgbClr val="FF0000"/>
              </a:solidFill>
              <a:latin typeface="Arial Black" pitchFamily="34" charset="0"/>
            </a:endParaRPr>
          </a:p>
        </p:txBody>
      </p:sp>
      <p:sp>
        <p:nvSpPr>
          <p:cNvPr id="12292"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revolving nosepiece</a:t>
            </a:r>
          </a:p>
        </p:txBody>
      </p:sp>
      <p:sp>
        <p:nvSpPr>
          <p:cNvPr id="12293" name="TextBox 15"/>
          <p:cNvSpPr txBox="1">
            <a:spLocks noChangeArrowheads="1"/>
          </p:cNvSpPr>
          <p:nvPr/>
        </p:nvSpPr>
        <p:spPr bwMode="auto">
          <a:xfrm>
            <a:off x="1371600" y="2286000"/>
            <a:ext cx="4648200" cy="2862263"/>
          </a:xfrm>
          <a:prstGeom prst="rect">
            <a:avLst/>
          </a:prstGeom>
          <a:noFill/>
          <a:ln w="9525">
            <a:noFill/>
            <a:miter lim="800000"/>
            <a:headEnd/>
            <a:tailEnd/>
          </a:ln>
        </p:spPr>
        <p:txBody>
          <a:bodyPr>
            <a:spAutoFit/>
          </a:bodyPr>
          <a:lstStyle/>
          <a:p>
            <a:r>
              <a:rPr lang="en-US" sz="3600"/>
              <a:t>the part that holds two or more objective lenses </a:t>
            </a:r>
          </a:p>
          <a:p>
            <a:endParaRPr lang="en-US" sz="3600"/>
          </a:p>
          <a:p>
            <a:r>
              <a:rPr lang="en-US" sz="3600"/>
              <a:t>and can be rotated to</a:t>
            </a:r>
          </a:p>
          <a:p>
            <a:r>
              <a:rPr lang="en-US" sz="3600"/>
              <a:t>easily change power</a:t>
            </a:r>
          </a:p>
        </p:txBody>
      </p:sp>
    </p:spTree>
  </p:cSld>
  <p:clrMapOvr>
    <a:masterClrMapping/>
  </p:clrMapOvr>
  <p:transition advClick="0">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3314"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3315" name="Text Box 6"/>
          <p:cNvSpPr txBox="1">
            <a:spLocks noChangeArrowheads="1"/>
          </p:cNvSpPr>
          <p:nvPr/>
        </p:nvSpPr>
        <p:spPr bwMode="auto">
          <a:xfrm>
            <a:off x="4038600" y="3894138"/>
            <a:ext cx="37338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objective lens</a:t>
            </a:r>
          </a:p>
          <a:p>
            <a:endParaRPr lang="en-US">
              <a:solidFill>
                <a:srgbClr val="FF0000"/>
              </a:solidFill>
              <a:latin typeface="Arial Black" pitchFamily="34" charset="0"/>
            </a:endParaRPr>
          </a:p>
        </p:txBody>
      </p:sp>
      <p:sp>
        <p:nvSpPr>
          <p:cNvPr id="13316"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objective lenses</a:t>
            </a:r>
          </a:p>
        </p:txBody>
      </p:sp>
      <p:sp>
        <p:nvSpPr>
          <p:cNvPr id="13317" name="TextBox 15"/>
          <p:cNvSpPr txBox="1">
            <a:spLocks noChangeArrowheads="1"/>
          </p:cNvSpPr>
          <p:nvPr/>
        </p:nvSpPr>
        <p:spPr bwMode="auto">
          <a:xfrm>
            <a:off x="2133600" y="1676400"/>
            <a:ext cx="5562600" cy="646113"/>
          </a:xfrm>
          <a:prstGeom prst="rect">
            <a:avLst/>
          </a:prstGeom>
          <a:noFill/>
          <a:ln w="9525">
            <a:noFill/>
            <a:miter lim="800000"/>
            <a:headEnd/>
            <a:tailEnd/>
          </a:ln>
        </p:spPr>
        <p:txBody>
          <a:bodyPr>
            <a:spAutoFit/>
          </a:bodyPr>
          <a:lstStyle/>
          <a:p>
            <a:r>
              <a:rPr lang="en-US" sz="3600" b="1">
                <a:solidFill>
                  <a:srgbClr val="FF0000"/>
                </a:solidFill>
              </a:rPr>
              <a:t>Adds to the magnification</a:t>
            </a:r>
          </a:p>
        </p:txBody>
      </p:sp>
      <p:sp>
        <p:nvSpPr>
          <p:cNvPr id="13318" name="TextBox 5"/>
          <p:cNvSpPr txBox="1">
            <a:spLocks noChangeArrowheads="1"/>
          </p:cNvSpPr>
          <p:nvPr/>
        </p:nvSpPr>
        <p:spPr bwMode="auto">
          <a:xfrm>
            <a:off x="1143000" y="2286000"/>
            <a:ext cx="5257800" cy="4340225"/>
          </a:xfrm>
          <a:prstGeom prst="rect">
            <a:avLst/>
          </a:prstGeom>
          <a:noFill/>
          <a:ln w="9525">
            <a:noFill/>
            <a:miter lim="800000"/>
            <a:headEnd/>
            <a:tailEnd/>
          </a:ln>
        </p:spPr>
        <p:txBody>
          <a:bodyPr>
            <a:spAutoFit/>
          </a:bodyPr>
          <a:lstStyle/>
          <a:p>
            <a:r>
              <a:rPr lang="en-US" sz="3600"/>
              <a:t>Usually you will find 3 or 4 objective lenses on a microscope.  They almost </a:t>
            </a:r>
          </a:p>
          <a:p>
            <a:endParaRPr lang="en-US"/>
          </a:p>
          <a:p>
            <a:r>
              <a:rPr lang="en-US" sz="3600"/>
              <a:t>always consist of 4X, 10X, 40X and 100X powers.  When coupled with a 10X (most common)</a:t>
            </a:r>
          </a:p>
        </p:txBody>
      </p:sp>
    </p:spTree>
  </p:cSld>
  <p:clrMapOvr>
    <a:masterClrMapping/>
  </p:clrMapOvr>
  <p:transition advClick="0">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4339" name="Text Box 6"/>
          <p:cNvSpPr txBox="1">
            <a:spLocks noChangeArrowheads="1"/>
          </p:cNvSpPr>
          <p:nvPr/>
        </p:nvSpPr>
        <p:spPr bwMode="auto">
          <a:xfrm>
            <a:off x="3657600" y="3894138"/>
            <a:ext cx="37338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objective lenses</a:t>
            </a:r>
          </a:p>
          <a:p>
            <a:endParaRPr lang="en-US">
              <a:solidFill>
                <a:srgbClr val="FF0000"/>
              </a:solidFill>
              <a:latin typeface="Arial Black" pitchFamily="34" charset="0"/>
            </a:endParaRPr>
          </a:p>
        </p:txBody>
      </p:sp>
      <p:sp>
        <p:nvSpPr>
          <p:cNvPr id="14340"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objective lenses</a:t>
            </a:r>
          </a:p>
        </p:txBody>
      </p:sp>
      <p:sp>
        <p:nvSpPr>
          <p:cNvPr id="14341" name="TextBox 5"/>
          <p:cNvSpPr txBox="1">
            <a:spLocks noChangeArrowheads="1"/>
          </p:cNvSpPr>
          <p:nvPr/>
        </p:nvSpPr>
        <p:spPr bwMode="auto">
          <a:xfrm>
            <a:off x="1219200" y="1600200"/>
            <a:ext cx="5486400" cy="5078413"/>
          </a:xfrm>
          <a:prstGeom prst="rect">
            <a:avLst/>
          </a:prstGeom>
          <a:noFill/>
          <a:ln w="9525">
            <a:noFill/>
            <a:miter lim="800000"/>
            <a:headEnd/>
            <a:tailEnd/>
          </a:ln>
        </p:spPr>
        <p:txBody>
          <a:bodyPr>
            <a:spAutoFit/>
          </a:bodyPr>
          <a:lstStyle/>
          <a:p>
            <a:r>
              <a:rPr lang="en-US" sz="3600"/>
              <a:t>eyepiece lens, we get total magnifications of 40X (4X times 10X), 100X , 400X and 1000X.</a:t>
            </a:r>
          </a:p>
          <a:p>
            <a:r>
              <a:rPr lang="en-US" sz="3600"/>
              <a:t>The shortest</a:t>
            </a:r>
          </a:p>
          <a:p>
            <a:r>
              <a:rPr lang="en-US" sz="3600"/>
              <a:t>lens is the lowest power, the longest one is the lens with the greatest power.  Lenses are color coded.</a:t>
            </a:r>
          </a:p>
        </p:txBody>
      </p:sp>
    </p:spTree>
  </p:cSld>
  <p:clrMapOvr>
    <a:masterClrMapping/>
  </p:clrMapOvr>
  <p:transition advClick="0">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362"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5363" name="Text Box 6"/>
          <p:cNvSpPr txBox="1">
            <a:spLocks noChangeArrowheads="1"/>
          </p:cNvSpPr>
          <p:nvPr/>
        </p:nvSpPr>
        <p:spPr bwMode="auto">
          <a:xfrm>
            <a:off x="3657600" y="3894138"/>
            <a:ext cx="37338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objective lenses</a:t>
            </a:r>
          </a:p>
          <a:p>
            <a:endParaRPr lang="en-US">
              <a:solidFill>
                <a:srgbClr val="FF0000"/>
              </a:solidFill>
              <a:latin typeface="Arial Black" pitchFamily="34" charset="0"/>
            </a:endParaRPr>
          </a:p>
        </p:txBody>
      </p:sp>
      <p:sp>
        <p:nvSpPr>
          <p:cNvPr id="15364"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objective lenses</a:t>
            </a:r>
          </a:p>
        </p:txBody>
      </p:sp>
      <p:sp>
        <p:nvSpPr>
          <p:cNvPr id="15365" name="TextBox 5"/>
          <p:cNvSpPr txBox="1">
            <a:spLocks noChangeArrowheads="1"/>
          </p:cNvSpPr>
          <p:nvPr/>
        </p:nvSpPr>
        <p:spPr bwMode="auto">
          <a:xfrm>
            <a:off x="1295400" y="1676400"/>
            <a:ext cx="5486400" cy="4524375"/>
          </a:xfrm>
          <a:prstGeom prst="rect">
            <a:avLst/>
          </a:prstGeom>
          <a:noFill/>
          <a:ln w="9525">
            <a:noFill/>
            <a:miter lim="800000"/>
            <a:headEnd/>
            <a:tailEnd/>
          </a:ln>
        </p:spPr>
        <p:txBody>
          <a:bodyPr>
            <a:spAutoFit/>
          </a:bodyPr>
          <a:lstStyle/>
          <a:p>
            <a:r>
              <a:rPr lang="en-US" sz="3600"/>
              <a:t>The high power objective lenses are retractable (i.e. 40XR).  This means that if they hit a slide, the end of the lens will </a:t>
            </a:r>
          </a:p>
          <a:p>
            <a:r>
              <a:rPr lang="en-US" sz="3600"/>
              <a:t>push in (spring loaded) thereby protecting the lens and the slide.</a:t>
            </a:r>
          </a:p>
        </p:txBody>
      </p:sp>
    </p:spTree>
  </p:cSld>
  <p:clrMapOvr>
    <a:masterClrMapping/>
  </p:clrMapOvr>
  <p:transition advClick="0">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6387" name="Text Box 6"/>
          <p:cNvSpPr txBox="1">
            <a:spLocks noChangeArrowheads="1"/>
          </p:cNvSpPr>
          <p:nvPr/>
        </p:nvSpPr>
        <p:spPr bwMode="auto">
          <a:xfrm>
            <a:off x="4572000" y="4656138"/>
            <a:ext cx="37338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stage clips</a:t>
            </a:r>
          </a:p>
          <a:p>
            <a:endParaRPr lang="en-US">
              <a:solidFill>
                <a:srgbClr val="FF0000"/>
              </a:solidFill>
              <a:latin typeface="Arial Black" pitchFamily="34" charset="0"/>
            </a:endParaRPr>
          </a:p>
        </p:txBody>
      </p:sp>
      <p:sp>
        <p:nvSpPr>
          <p:cNvPr id="16388"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stage clips</a:t>
            </a:r>
          </a:p>
        </p:txBody>
      </p:sp>
      <p:sp>
        <p:nvSpPr>
          <p:cNvPr id="16389" name="TextBox 5"/>
          <p:cNvSpPr txBox="1">
            <a:spLocks noChangeArrowheads="1"/>
          </p:cNvSpPr>
          <p:nvPr/>
        </p:nvSpPr>
        <p:spPr bwMode="auto">
          <a:xfrm>
            <a:off x="1295400" y="1800225"/>
            <a:ext cx="5410200" cy="4524375"/>
          </a:xfrm>
          <a:prstGeom prst="rect">
            <a:avLst/>
          </a:prstGeom>
          <a:noFill/>
          <a:ln w="9525">
            <a:noFill/>
            <a:miter lim="800000"/>
            <a:headEnd/>
            <a:tailEnd/>
          </a:ln>
        </p:spPr>
        <p:txBody>
          <a:bodyPr>
            <a:spAutoFit/>
          </a:bodyPr>
          <a:lstStyle/>
          <a:p>
            <a:r>
              <a:rPr lang="en-US" sz="3600"/>
              <a:t>Stage clips hold the slides in place.  If your microscope has a mechanical stage, you will be able to move the slide around by turning two knobs.  One </a:t>
            </a:r>
          </a:p>
          <a:p>
            <a:r>
              <a:rPr lang="en-US" sz="3600"/>
              <a:t>moves it left and right, the other moves it up and down.</a:t>
            </a:r>
          </a:p>
        </p:txBody>
      </p:sp>
    </p:spTree>
  </p:cSld>
  <p:clrMapOvr>
    <a:masterClrMapping/>
  </p:clrMapOvr>
  <p:transition advClick="0">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0"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7411" name="Text Box 6"/>
          <p:cNvSpPr txBox="1">
            <a:spLocks noChangeArrowheads="1"/>
          </p:cNvSpPr>
          <p:nvPr/>
        </p:nvSpPr>
        <p:spPr bwMode="auto">
          <a:xfrm>
            <a:off x="4572000" y="5037138"/>
            <a:ext cx="37338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diaphragm</a:t>
            </a:r>
          </a:p>
          <a:p>
            <a:endParaRPr lang="en-US">
              <a:solidFill>
                <a:srgbClr val="FF0000"/>
              </a:solidFill>
              <a:latin typeface="Arial Black" pitchFamily="34" charset="0"/>
            </a:endParaRPr>
          </a:p>
        </p:txBody>
      </p:sp>
      <p:sp>
        <p:nvSpPr>
          <p:cNvPr id="17412"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diaphragm</a:t>
            </a:r>
          </a:p>
        </p:txBody>
      </p:sp>
      <p:sp>
        <p:nvSpPr>
          <p:cNvPr id="17413" name="TextBox 5"/>
          <p:cNvSpPr txBox="1">
            <a:spLocks noChangeArrowheads="1"/>
          </p:cNvSpPr>
          <p:nvPr/>
        </p:nvSpPr>
        <p:spPr bwMode="auto">
          <a:xfrm>
            <a:off x="2057400" y="1676400"/>
            <a:ext cx="5410200" cy="1200150"/>
          </a:xfrm>
          <a:prstGeom prst="rect">
            <a:avLst/>
          </a:prstGeom>
          <a:noFill/>
          <a:ln w="9525">
            <a:noFill/>
            <a:miter lim="800000"/>
            <a:headEnd/>
            <a:tailEnd/>
          </a:ln>
        </p:spPr>
        <p:txBody>
          <a:bodyPr>
            <a:spAutoFit/>
          </a:bodyPr>
          <a:lstStyle/>
          <a:p>
            <a:r>
              <a:rPr lang="en-US" sz="3600"/>
              <a:t>controls the amount of light going through the specimen</a:t>
            </a:r>
          </a:p>
        </p:txBody>
      </p:sp>
      <p:sp>
        <p:nvSpPr>
          <p:cNvPr id="17414" name="TextBox 7"/>
          <p:cNvSpPr txBox="1">
            <a:spLocks noChangeArrowheads="1"/>
          </p:cNvSpPr>
          <p:nvPr/>
        </p:nvSpPr>
        <p:spPr bwMode="auto">
          <a:xfrm>
            <a:off x="990600" y="2971800"/>
            <a:ext cx="5410200" cy="3416300"/>
          </a:xfrm>
          <a:prstGeom prst="rect">
            <a:avLst/>
          </a:prstGeom>
          <a:noFill/>
          <a:ln w="9525">
            <a:noFill/>
            <a:miter lim="800000"/>
            <a:headEnd/>
            <a:tailEnd/>
          </a:ln>
        </p:spPr>
        <p:txBody>
          <a:bodyPr>
            <a:spAutoFit/>
          </a:bodyPr>
          <a:lstStyle/>
          <a:p>
            <a:r>
              <a:rPr lang="en-US" sz="3600"/>
              <a:t>Many microscopes have a rotating disk under the stage.  This diaphragm has different sized holes and is used to vary the intensity and size of the cone of light</a:t>
            </a:r>
          </a:p>
        </p:txBody>
      </p:sp>
    </p:spTree>
  </p:cSld>
  <p:clrMapOvr>
    <a:masterClrMapping/>
  </p:clrMapOvr>
  <p:transition advClick="0">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434"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8435" name="Text Box 6"/>
          <p:cNvSpPr txBox="1">
            <a:spLocks noChangeArrowheads="1"/>
          </p:cNvSpPr>
          <p:nvPr/>
        </p:nvSpPr>
        <p:spPr bwMode="auto">
          <a:xfrm>
            <a:off x="4876800" y="4995863"/>
            <a:ext cx="3733800" cy="831850"/>
          </a:xfrm>
          <a:prstGeom prst="rect">
            <a:avLst/>
          </a:prstGeom>
          <a:noFill/>
          <a:ln w="9525">
            <a:noFill/>
            <a:miter lim="800000"/>
            <a:headEnd/>
            <a:tailEnd/>
          </a:ln>
        </p:spPr>
        <p:txBody>
          <a:bodyPr>
            <a:spAutoFit/>
          </a:bodyPr>
          <a:lstStyle/>
          <a:p>
            <a:r>
              <a:rPr lang="en-US">
                <a:solidFill>
                  <a:srgbClr val="FF0000"/>
                </a:solidFill>
                <a:latin typeface="Arial Black" pitchFamily="34" charset="0"/>
              </a:rPr>
              <a:t>diaphragm</a:t>
            </a:r>
          </a:p>
          <a:p>
            <a:endParaRPr lang="en-US">
              <a:solidFill>
                <a:srgbClr val="FF0000"/>
              </a:solidFill>
              <a:latin typeface="Arial Black" pitchFamily="34" charset="0"/>
            </a:endParaRPr>
          </a:p>
        </p:txBody>
      </p:sp>
      <p:sp>
        <p:nvSpPr>
          <p:cNvPr id="18436"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diaphragm</a:t>
            </a:r>
          </a:p>
        </p:txBody>
      </p:sp>
      <p:sp>
        <p:nvSpPr>
          <p:cNvPr id="18437" name="TextBox 7"/>
          <p:cNvSpPr txBox="1">
            <a:spLocks noChangeArrowheads="1"/>
          </p:cNvSpPr>
          <p:nvPr/>
        </p:nvSpPr>
        <p:spPr bwMode="auto">
          <a:xfrm>
            <a:off x="990600" y="1550988"/>
            <a:ext cx="5867400" cy="5078412"/>
          </a:xfrm>
          <a:prstGeom prst="rect">
            <a:avLst/>
          </a:prstGeom>
          <a:noFill/>
          <a:ln w="9525">
            <a:noFill/>
            <a:miter lim="800000"/>
            <a:headEnd/>
            <a:tailEnd/>
          </a:ln>
        </p:spPr>
        <p:txBody>
          <a:bodyPr>
            <a:spAutoFit/>
          </a:bodyPr>
          <a:lstStyle/>
          <a:p>
            <a:r>
              <a:rPr lang="en-US" sz="3600"/>
              <a:t>that is projected upward into the slide.  There is no set rule regarding which setting to use for a particular power. Rather, the setting is a function of the transparency of the specimen, the degree of contrast </a:t>
            </a:r>
          </a:p>
          <a:p>
            <a:r>
              <a:rPr lang="en-US" sz="3600"/>
              <a:t>you desire and the particular objective lens in use.</a:t>
            </a:r>
          </a:p>
        </p:txBody>
      </p:sp>
    </p:spTree>
  </p:cSld>
  <p:clrMapOvr>
    <a:masterClrMapping/>
  </p:clrMapOvr>
  <p:transition advClick="0">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458"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9459" name="Text Box 6"/>
          <p:cNvSpPr txBox="1">
            <a:spLocks noChangeArrowheads="1"/>
          </p:cNvSpPr>
          <p:nvPr/>
        </p:nvSpPr>
        <p:spPr bwMode="auto">
          <a:xfrm>
            <a:off x="5638800" y="5410200"/>
            <a:ext cx="990600" cy="830263"/>
          </a:xfrm>
          <a:prstGeom prst="rect">
            <a:avLst/>
          </a:prstGeom>
          <a:noFill/>
          <a:ln w="9525">
            <a:noFill/>
            <a:miter lim="800000"/>
            <a:headEnd/>
            <a:tailEnd/>
          </a:ln>
        </p:spPr>
        <p:txBody>
          <a:bodyPr>
            <a:spAutoFit/>
          </a:bodyPr>
          <a:lstStyle/>
          <a:p>
            <a:r>
              <a:rPr lang="en-US">
                <a:solidFill>
                  <a:srgbClr val="FF0000"/>
                </a:solidFill>
                <a:latin typeface="Arial Black" pitchFamily="34" charset="0"/>
              </a:rPr>
              <a:t>light</a:t>
            </a:r>
          </a:p>
          <a:p>
            <a:endParaRPr lang="en-US">
              <a:solidFill>
                <a:srgbClr val="FF0000"/>
              </a:solidFill>
              <a:latin typeface="Arial Black" pitchFamily="34" charset="0"/>
            </a:endParaRPr>
          </a:p>
        </p:txBody>
      </p:sp>
      <p:sp>
        <p:nvSpPr>
          <p:cNvPr id="19460"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light</a:t>
            </a:r>
          </a:p>
        </p:txBody>
      </p:sp>
      <p:sp>
        <p:nvSpPr>
          <p:cNvPr id="19461" name="TextBox 7"/>
          <p:cNvSpPr txBox="1">
            <a:spLocks noChangeArrowheads="1"/>
          </p:cNvSpPr>
          <p:nvPr/>
        </p:nvSpPr>
        <p:spPr bwMode="auto">
          <a:xfrm>
            <a:off x="2057400" y="2743200"/>
            <a:ext cx="4343400" cy="1200150"/>
          </a:xfrm>
          <a:prstGeom prst="rect">
            <a:avLst/>
          </a:prstGeom>
          <a:noFill/>
          <a:ln w="9525">
            <a:noFill/>
            <a:miter lim="800000"/>
            <a:headEnd/>
            <a:tailEnd/>
          </a:ln>
        </p:spPr>
        <p:txBody>
          <a:bodyPr>
            <a:spAutoFit/>
          </a:bodyPr>
          <a:lstStyle/>
          <a:p>
            <a:r>
              <a:rPr lang="en-US" sz="3600"/>
              <a:t>makes the specimen </a:t>
            </a:r>
          </a:p>
          <a:p>
            <a:r>
              <a:rPr lang="en-US" sz="3600"/>
              <a:t>easier to see</a:t>
            </a:r>
          </a:p>
        </p:txBody>
      </p:sp>
    </p:spTree>
  </p:cSld>
  <p:clrMapOvr>
    <a:masterClrMapping/>
  </p:clrMapOvr>
  <p:transition advClick="0">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WordArt 36"/>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Using the Microscope</a:t>
            </a:r>
          </a:p>
        </p:txBody>
      </p:sp>
      <p:sp>
        <p:nvSpPr>
          <p:cNvPr id="20483" name="TextBox 5"/>
          <p:cNvSpPr txBox="1">
            <a:spLocks noChangeArrowheads="1"/>
          </p:cNvSpPr>
          <p:nvPr/>
        </p:nvSpPr>
        <p:spPr bwMode="auto">
          <a:xfrm>
            <a:off x="1143000" y="1600200"/>
            <a:ext cx="7620000" cy="5078413"/>
          </a:xfrm>
          <a:prstGeom prst="rect">
            <a:avLst/>
          </a:prstGeom>
          <a:noFill/>
          <a:ln w="9525">
            <a:noFill/>
            <a:miter lim="800000"/>
            <a:headEnd/>
            <a:tailEnd/>
          </a:ln>
        </p:spPr>
        <p:txBody>
          <a:bodyPr>
            <a:spAutoFit/>
          </a:bodyPr>
          <a:lstStyle/>
          <a:p>
            <a:r>
              <a:rPr lang="en-US" sz="3600"/>
              <a:t>The proper way to focus a microscope is to start with the lowest power objective lens first and while looking from the side, crank the lens down as close to the specimen as possible without touching it.  Now, look through the eyepiece lens and </a:t>
            </a:r>
            <a:r>
              <a:rPr lang="en-US" sz="3600" b="1"/>
              <a:t>focus upward only</a:t>
            </a:r>
            <a:r>
              <a:rPr lang="en-US" sz="3600"/>
              <a:t> until the image is sharp.  If you can't get it in focus, repeat the process again.  </a:t>
            </a:r>
          </a:p>
        </p:txBody>
      </p:sp>
    </p:spTree>
  </p:cSld>
  <p:clrMapOvr>
    <a:masterClrMapping/>
  </p:clrMapOvr>
  <p:transition advClick="0">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WordArt 36"/>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Using the Microscope</a:t>
            </a:r>
          </a:p>
        </p:txBody>
      </p:sp>
      <p:sp>
        <p:nvSpPr>
          <p:cNvPr id="21507" name="TextBox 5"/>
          <p:cNvSpPr txBox="1">
            <a:spLocks noChangeArrowheads="1"/>
          </p:cNvSpPr>
          <p:nvPr/>
        </p:nvSpPr>
        <p:spPr bwMode="auto">
          <a:xfrm>
            <a:off x="1143000" y="1550988"/>
            <a:ext cx="7620000" cy="5078412"/>
          </a:xfrm>
          <a:prstGeom prst="rect">
            <a:avLst/>
          </a:prstGeom>
          <a:noFill/>
          <a:ln w="9525">
            <a:noFill/>
            <a:miter lim="800000"/>
            <a:headEnd/>
            <a:tailEnd/>
          </a:ln>
        </p:spPr>
        <p:txBody>
          <a:bodyPr>
            <a:spAutoFit/>
          </a:bodyPr>
          <a:lstStyle/>
          <a:p>
            <a:r>
              <a:rPr lang="en-US" sz="3600"/>
              <a:t>Once the image is sharp with the low power lens, you should be able to simply click in the next power lens and do minor adjustments with the focus knob.  If your microscope has a fine focus adjustment, turning it a bit should be all that's necessary.   Continue with subsequent objective lenses and fine focus each time. </a:t>
            </a:r>
          </a:p>
        </p:txBody>
      </p:sp>
    </p:spTree>
  </p:cSld>
  <p:clrMapOvr>
    <a:masterClrMapping/>
  </p:clrMapOvr>
  <p:transition advClick="0">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5" descr="C:\My Documents\My Pictures\MICRO.gif"/>
          <p:cNvPicPr>
            <a:picLocks noChangeAspect="1" noChangeArrowheads="1"/>
          </p:cNvPicPr>
          <p:nvPr/>
        </p:nvPicPr>
        <p:blipFill>
          <a:blip r:embed="rId3" cstate="print"/>
          <a:srcRect/>
          <a:stretch>
            <a:fillRect/>
          </a:stretch>
        </p:blipFill>
        <p:spPr bwMode="auto">
          <a:xfrm>
            <a:off x="3276600" y="1905000"/>
            <a:ext cx="3378200" cy="4343400"/>
          </a:xfrm>
          <a:prstGeom prst="rect">
            <a:avLst/>
          </a:prstGeom>
          <a:noFill/>
          <a:ln w="9525">
            <a:noFill/>
            <a:miter lim="800000"/>
            <a:headEnd/>
            <a:tailEnd/>
          </a:ln>
        </p:spPr>
      </p:pic>
      <p:sp>
        <p:nvSpPr>
          <p:cNvPr id="4099" name="Text Box 6"/>
          <p:cNvSpPr txBox="1">
            <a:spLocks noChangeArrowheads="1"/>
          </p:cNvSpPr>
          <p:nvPr/>
        </p:nvSpPr>
        <p:spPr bwMode="auto">
          <a:xfrm>
            <a:off x="6629400" y="1803400"/>
            <a:ext cx="1460500" cy="584200"/>
          </a:xfrm>
          <a:prstGeom prst="rect">
            <a:avLst/>
          </a:prstGeom>
          <a:noFill/>
          <a:ln w="9525">
            <a:noFill/>
            <a:miter lim="800000"/>
            <a:headEnd/>
            <a:tailEnd/>
          </a:ln>
        </p:spPr>
        <p:txBody>
          <a:bodyPr wrap="none">
            <a:spAutoFit/>
          </a:bodyPr>
          <a:lstStyle/>
          <a:p>
            <a:r>
              <a:rPr lang="en-US" sz="1600">
                <a:solidFill>
                  <a:srgbClr val="FF0000"/>
                </a:solidFill>
                <a:latin typeface="Arial Black" pitchFamily="34" charset="0"/>
              </a:rPr>
              <a:t>Ocular lens</a:t>
            </a:r>
          </a:p>
          <a:p>
            <a:endParaRPr lang="en-US" sz="1600">
              <a:solidFill>
                <a:srgbClr val="FF0000"/>
              </a:solidFill>
              <a:latin typeface="Arial Black" pitchFamily="34" charset="0"/>
            </a:endParaRPr>
          </a:p>
        </p:txBody>
      </p:sp>
      <p:sp>
        <p:nvSpPr>
          <p:cNvPr id="4100" name="Text Box 7"/>
          <p:cNvSpPr txBox="1">
            <a:spLocks noChangeArrowheads="1"/>
          </p:cNvSpPr>
          <p:nvPr/>
        </p:nvSpPr>
        <p:spPr bwMode="auto">
          <a:xfrm>
            <a:off x="2209800" y="2184400"/>
            <a:ext cx="1346200" cy="336550"/>
          </a:xfrm>
          <a:prstGeom prst="rect">
            <a:avLst/>
          </a:prstGeom>
          <a:noFill/>
          <a:ln w="9525">
            <a:noFill/>
            <a:miter lim="800000"/>
            <a:headEnd/>
            <a:tailEnd/>
          </a:ln>
        </p:spPr>
        <p:txBody>
          <a:bodyPr wrap="none">
            <a:spAutoFit/>
          </a:bodyPr>
          <a:lstStyle/>
          <a:p>
            <a:r>
              <a:rPr lang="en-US" sz="1600">
                <a:solidFill>
                  <a:srgbClr val="FF0000"/>
                </a:solidFill>
                <a:latin typeface="Arial Black" pitchFamily="34" charset="0"/>
              </a:rPr>
              <a:t>Body</a:t>
            </a:r>
            <a:r>
              <a:rPr lang="en-US" sz="1400">
                <a:solidFill>
                  <a:srgbClr val="FF0000"/>
                </a:solidFill>
                <a:latin typeface="Arial Black" pitchFamily="34" charset="0"/>
              </a:rPr>
              <a:t> </a:t>
            </a:r>
            <a:r>
              <a:rPr lang="en-US" sz="1600">
                <a:solidFill>
                  <a:srgbClr val="FF0000"/>
                </a:solidFill>
                <a:latin typeface="Arial Black" pitchFamily="34" charset="0"/>
              </a:rPr>
              <a:t>Tube</a:t>
            </a:r>
          </a:p>
        </p:txBody>
      </p:sp>
      <p:sp>
        <p:nvSpPr>
          <p:cNvPr id="4101" name="Text Box 8"/>
          <p:cNvSpPr txBox="1">
            <a:spLocks noChangeArrowheads="1"/>
          </p:cNvSpPr>
          <p:nvPr/>
        </p:nvSpPr>
        <p:spPr bwMode="auto">
          <a:xfrm>
            <a:off x="1143000" y="2895600"/>
            <a:ext cx="2590800" cy="336550"/>
          </a:xfrm>
          <a:prstGeom prst="rect">
            <a:avLst/>
          </a:prstGeom>
          <a:noFill/>
          <a:ln w="9525">
            <a:noFill/>
            <a:miter lim="800000"/>
            <a:headEnd/>
            <a:tailEnd/>
          </a:ln>
        </p:spPr>
        <p:txBody>
          <a:bodyPr>
            <a:spAutoFit/>
          </a:bodyPr>
          <a:lstStyle/>
          <a:p>
            <a:r>
              <a:rPr lang="en-US" sz="1600">
                <a:solidFill>
                  <a:srgbClr val="FF0000"/>
                </a:solidFill>
                <a:latin typeface="Arial Black" pitchFamily="34" charset="0"/>
              </a:rPr>
              <a:t>Revolving</a:t>
            </a:r>
            <a:r>
              <a:rPr lang="en-US" sz="1400">
                <a:solidFill>
                  <a:srgbClr val="FF0000"/>
                </a:solidFill>
                <a:latin typeface="Arial Black" pitchFamily="34" charset="0"/>
              </a:rPr>
              <a:t> </a:t>
            </a:r>
            <a:r>
              <a:rPr lang="en-US" sz="1600">
                <a:solidFill>
                  <a:srgbClr val="FF0000"/>
                </a:solidFill>
                <a:latin typeface="Arial Black" pitchFamily="34" charset="0"/>
              </a:rPr>
              <a:t>Nosepiece</a:t>
            </a:r>
          </a:p>
        </p:txBody>
      </p:sp>
      <p:sp>
        <p:nvSpPr>
          <p:cNvPr id="4102" name="Text Box 9"/>
          <p:cNvSpPr txBox="1">
            <a:spLocks noChangeArrowheads="1"/>
          </p:cNvSpPr>
          <p:nvPr/>
        </p:nvSpPr>
        <p:spPr bwMode="auto">
          <a:xfrm>
            <a:off x="6781800" y="3124200"/>
            <a:ext cx="701675" cy="336550"/>
          </a:xfrm>
          <a:prstGeom prst="rect">
            <a:avLst/>
          </a:prstGeom>
          <a:noFill/>
          <a:ln w="9525">
            <a:noFill/>
            <a:miter lim="800000"/>
            <a:headEnd/>
            <a:tailEnd/>
          </a:ln>
        </p:spPr>
        <p:txBody>
          <a:bodyPr>
            <a:spAutoFit/>
          </a:bodyPr>
          <a:lstStyle/>
          <a:p>
            <a:r>
              <a:rPr lang="en-US" sz="1600">
                <a:solidFill>
                  <a:srgbClr val="FF0000"/>
                </a:solidFill>
                <a:latin typeface="Arial Black" pitchFamily="34" charset="0"/>
              </a:rPr>
              <a:t>Arm</a:t>
            </a:r>
          </a:p>
        </p:txBody>
      </p:sp>
      <p:sp>
        <p:nvSpPr>
          <p:cNvPr id="4103" name="Text Box 10"/>
          <p:cNvSpPr txBox="1">
            <a:spLocks noChangeArrowheads="1"/>
          </p:cNvSpPr>
          <p:nvPr/>
        </p:nvSpPr>
        <p:spPr bwMode="auto">
          <a:xfrm>
            <a:off x="1447800" y="3352800"/>
            <a:ext cx="1865313" cy="336550"/>
          </a:xfrm>
          <a:prstGeom prst="rect">
            <a:avLst/>
          </a:prstGeom>
          <a:noFill/>
          <a:ln w="9525">
            <a:noFill/>
            <a:miter lim="800000"/>
            <a:headEnd/>
            <a:tailEnd/>
          </a:ln>
        </p:spPr>
        <p:txBody>
          <a:bodyPr>
            <a:spAutoFit/>
          </a:bodyPr>
          <a:lstStyle/>
          <a:p>
            <a:r>
              <a:rPr lang="en-US" sz="1600">
                <a:solidFill>
                  <a:srgbClr val="FF0000"/>
                </a:solidFill>
                <a:latin typeface="Arial Black" pitchFamily="34" charset="0"/>
              </a:rPr>
              <a:t>Objective</a:t>
            </a:r>
            <a:r>
              <a:rPr lang="en-US" sz="1400">
                <a:solidFill>
                  <a:srgbClr val="FF0000"/>
                </a:solidFill>
                <a:latin typeface="Arial Black" pitchFamily="34" charset="0"/>
              </a:rPr>
              <a:t> </a:t>
            </a:r>
            <a:r>
              <a:rPr lang="en-US" sz="1600">
                <a:solidFill>
                  <a:srgbClr val="FF0000"/>
                </a:solidFill>
                <a:latin typeface="Arial Black" pitchFamily="34" charset="0"/>
              </a:rPr>
              <a:t>Lens</a:t>
            </a:r>
          </a:p>
        </p:txBody>
      </p:sp>
      <p:sp>
        <p:nvSpPr>
          <p:cNvPr id="4104" name="Rectangle 12"/>
          <p:cNvSpPr>
            <a:spLocks noChangeArrowheads="1"/>
          </p:cNvSpPr>
          <p:nvPr/>
        </p:nvSpPr>
        <p:spPr bwMode="auto">
          <a:xfrm>
            <a:off x="6781800" y="3860800"/>
            <a:ext cx="825500" cy="336550"/>
          </a:xfrm>
          <a:prstGeom prst="rect">
            <a:avLst/>
          </a:prstGeom>
          <a:noFill/>
          <a:ln w="9525">
            <a:noFill/>
            <a:miter lim="800000"/>
            <a:headEnd/>
            <a:tailEnd/>
          </a:ln>
        </p:spPr>
        <p:txBody>
          <a:bodyPr wrap="none">
            <a:spAutoFit/>
          </a:bodyPr>
          <a:lstStyle/>
          <a:p>
            <a:r>
              <a:rPr lang="en-US" sz="1600">
                <a:solidFill>
                  <a:srgbClr val="FF0000"/>
                </a:solidFill>
                <a:latin typeface="Arial Black" pitchFamily="34" charset="0"/>
              </a:rPr>
              <a:t>Stage</a:t>
            </a:r>
          </a:p>
        </p:txBody>
      </p:sp>
      <p:sp>
        <p:nvSpPr>
          <p:cNvPr id="4105" name="Text Box 13"/>
          <p:cNvSpPr txBox="1">
            <a:spLocks noChangeArrowheads="1"/>
          </p:cNvSpPr>
          <p:nvPr/>
        </p:nvSpPr>
        <p:spPr bwMode="auto">
          <a:xfrm>
            <a:off x="1828800" y="4038600"/>
            <a:ext cx="1438275" cy="336550"/>
          </a:xfrm>
          <a:prstGeom prst="rect">
            <a:avLst/>
          </a:prstGeom>
          <a:noFill/>
          <a:ln w="9525">
            <a:noFill/>
            <a:miter lim="800000"/>
            <a:headEnd/>
            <a:tailEnd/>
          </a:ln>
        </p:spPr>
        <p:txBody>
          <a:bodyPr>
            <a:spAutoFit/>
          </a:bodyPr>
          <a:lstStyle/>
          <a:p>
            <a:r>
              <a:rPr lang="en-US" sz="1600">
                <a:solidFill>
                  <a:srgbClr val="FF0000"/>
                </a:solidFill>
                <a:latin typeface="Arial Black" pitchFamily="34" charset="0"/>
              </a:rPr>
              <a:t>Stage</a:t>
            </a:r>
            <a:r>
              <a:rPr lang="en-US" sz="1400">
                <a:solidFill>
                  <a:srgbClr val="FF0000"/>
                </a:solidFill>
                <a:latin typeface="Arial Black" pitchFamily="34" charset="0"/>
              </a:rPr>
              <a:t> </a:t>
            </a:r>
            <a:r>
              <a:rPr lang="en-US" sz="1600">
                <a:solidFill>
                  <a:srgbClr val="FF0000"/>
                </a:solidFill>
                <a:latin typeface="Arial Black" pitchFamily="34" charset="0"/>
              </a:rPr>
              <a:t>Clips</a:t>
            </a:r>
          </a:p>
        </p:txBody>
      </p:sp>
      <p:sp>
        <p:nvSpPr>
          <p:cNvPr id="4106" name="Text Box 14"/>
          <p:cNvSpPr txBox="1">
            <a:spLocks noChangeArrowheads="1"/>
          </p:cNvSpPr>
          <p:nvPr/>
        </p:nvSpPr>
        <p:spPr bwMode="auto">
          <a:xfrm>
            <a:off x="6553200" y="4343400"/>
            <a:ext cx="2590800" cy="307975"/>
          </a:xfrm>
          <a:prstGeom prst="rect">
            <a:avLst/>
          </a:prstGeom>
          <a:noFill/>
          <a:ln w="9525">
            <a:noFill/>
            <a:miter lim="800000"/>
            <a:headEnd/>
            <a:tailEnd/>
          </a:ln>
        </p:spPr>
        <p:txBody>
          <a:bodyPr>
            <a:spAutoFit/>
          </a:bodyPr>
          <a:lstStyle/>
          <a:p>
            <a:r>
              <a:rPr lang="en-US" sz="1400">
                <a:solidFill>
                  <a:srgbClr val="FF0000"/>
                </a:solidFill>
                <a:latin typeface="Arial Black" pitchFamily="34" charset="0"/>
              </a:rPr>
              <a:t>Coarse adjustment knob</a:t>
            </a:r>
          </a:p>
        </p:txBody>
      </p:sp>
      <p:sp>
        <p:nvSpPr>
          <p:cNvPr id="4107" name="Text Box 15"/>
          <p:cNvSpPr txBox="1">
            <a:spLocks noChangeArrowheads="1"/>
          </p:cNvSpPr>
          <p:nvPr/>
        </p:nvSpPr>
        <p:spPr bwMode="auto">
          <a:xfrm>
            <a:off x="6545263" y="4648200"/>
            <a:ext cx="2598737" cy="338138"/>
          </a:xfrm>
          <a:prstGeom prst="rect">
            <a:avLst/>
          </a:prstGeom>
          <a:noFill/>
          <a:ln w="9525">
            <a:noFill/>
            <a:miter lim="800000"/>
            <a:headEnd/>
            <a:tailEnd/>
          </a:ln>
        </p:spPr>
        <p:txBody>
          <a:bodyPr wrap="none">
            <a:spAutoFit/>
          </a:bodyPr>
          <a:lstStyle/>
          <a:p>
            <a:r>
              <a:rPr lang="en-US" sz="1600">
                <a:solidFill>
                  <a:srgbClr val="FF0000"/>
                </a:solidFill>
                <a:latin typeface="Arial Black" pitchFamily="34" charset="0"/>
              </a:rPr>
              <a:t>Fine</a:t>
            </a:r>
            <a:r>
              <a:rPr lang="en-US" sz="1400">
                <a:solidFill>
                  <a:srgbClr val="FF0000"/>
                </a:solidFill>
                <a:latin typeface="Arial Black" pitchFamily="34" charset="0"/>
              </a:rPr>
              <a:t> </a:t>
            </a:r>
            <a:r>
              <a:rPr lang="en-US" sz="1600">
                <a:solidFill>
                  <a:srgbClr val="FF0000"/>
                </a:solidFill>
                <a:latin typeface="Arial Black" pitchFamily="34" charset="0"/>
              </a:rPr>
              <a:t>adjustment knob</a:t>
            </a:r>
          </a:p>
        </p:txBody>
      </p:sp>
      <p:sp>
        <p:nvSpPr>
          <p:cNvPr id="4108" name="Text Box 16"/>
          <p:cNvSpPr txBox="1">
            <a:spLocks noChangeArrowheads="1"/>
          </p:cNvSpPr>
          <p:nvPr/>
        </p:nvSpPr>
        <p:spPr bwMode="auto">
          <a:xfrm>
            <a:off x="6629400" y="5334000"/>
            <a:ext cx="820738" cy="336550"/>
          </a:xfrm>
          <a:prstGeom prst="rect">
            <a:avLst/>
          </a:prstGeom>
          <a:noFill/>
          <a:ln w="9525">
            <a:noFill/>
            <a:miter lim="800000"/>
            <a:headEnd/>
            <a:tailEnd/>
          </a:ln>
        </p:spPr>
        <p:txBody>
          <a:bodyPr>
            <a:spAutoFit/>
          </a:bodyPr>
          <a:lstStyle/>
          <a:p>
            <a:r>
              <a:rPr lang="en-US" sz="1600">
                <a:solidFill>
                  <a:srgbClr val="FF0000"/>
                </a:solidFill>
                <a:latin typeface="Arial Black" pitchFamily="34" charset="0"/>
              </a:rPr>
              <a:t>Base</a:t>
            </a:r>
          </a:p>
        </p:txBody>
      </p:sp>
      <p:sp>
        <p:nvSpPr>
          <p:cNvPr id="4109" name="Text Box 17"/>
          <p:cNvSpPr txBox="1">
            <a:spLocks noChangeArrowheads="1"/>
          </p:cNvSpPr>
          <p:nvPr/>
        </p:nvSpPr>
        <p:spPr bwMode="auto">
          <a:xfrm>
            <a:off x="1828800" y="4495800"/>
            <a:ext cx="1462088" cy="336550"/>
          </a:xfrm>
          <a:prstGeom prst="rect">
            <a:avLst/>
          </a:prstGeom>
          <a:noFill/>
          <a:ln w="9525">
            <a:noFill/>
            <a:miter lim="800000"/>
            <a:headEnd/>
            <a:tailEnd/>
          </a:ln>
        </p:spPr>
        <p:txBody>
          <a:bodyPr>
            <a:spAutoFit/>
          </a:bodyPr>
          <a:lstStyle/>
          <a:p>
            <a:r>
              <a:rPr lang="en-US" sz="1600">
                <a:solidFill>
                  <a:srgbClr val="FF0000"/>
                </a:solidFill>
                <a:latin typeface="Arial Black" pitchFamily="34" charset="0"/>
              </a:rPr>
              <a:t>Diaphragm</a:t>
            </a:r>
          </a:p>
        </p:txBody>
      </p:sp>
      <p:sp>
        <p:nvSpPr>
          <p:cNvPr id="4110" name="Text Box 18"/>
          <p:cNvSpPr txBox="1">
            <a:spLocks noChangeArrowheads="1"/>
          </p:cNvSpPr>
          <p:nvPr/>
        </p:nvSpPr>
        <p:spPr bwMode="auto">
          <a:xfrm>
            <a:off x="2590800" y="4876800"/>
            <a:ext cx="908050" cy="336550"/>
          </a:xfrm>
          <a:prstGeom prst="rect">
            <a:avLst/>
          </a:prstGeom>
          <a:noFill/>
          <a:ln w="9525">
            <a:noFill/>
            <a:miter lim="800000"/>
            <a:headEnd/>
            <a:tailEnd/>
          </a:ln>
        </p:spPr>
        <p:txBody>
          <a:bodyPr>
            <a:spAutoFit/>
          </a:bodyPr>
          <a:lstStyle/>
          <a:p>
            <a:r>
              <a:rPr lang="en-US" sz="1600">
                <a:solidFill>
                  <a:srgbClr val="FF0000"/>
                </a:solidFill>
                <a:latin typeface="Arial Black" pitchFamily="34" charset="0"/>
              </a:rPr>
              <a:t>Light</a:t>
            </a:r>
          </a:p>
        </p:txBody>
      </p:sp>
      <p:sp>
        <p:nvSpPr>
          <p:cNvPr id="4111"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Microscope Parts</a:t>
            </a:r>
          </a:p>
        </p:txBody>
      </p:sp>
    </p:spTree>
  </p:cSld>
  <p:clrMapOvr>
    <a:masterClrMapping/>
  </p:clrMapOvr>
  <p:transition advClick="0">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WordArt 5"/>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Using High Power</a:t>
            </a:r>
          </a:p>
        </p:txBody>
      </p:sp>
      <p:sp>
        <p:nvSpPr>
          <p:cNvPr id="22531" name="TextBox 6"/>
          <p:cNvSpPr txBox="1">
            <a:spLocks noChangeArrowheads="1"/>
          </p:cNvSpPr>
          <p:nvPr/>
        </p:nvSpPr>
        <p:spPr bwMode="auto">
          <a:xfrm>
            <a:off x="990600" y="1600200"/>
            <a:ext cx="7772400" cy="3970338"/>
          </a:xfrm>
          <a:prstGeom prst="rect">
            <a:avLst/>
          </a:prstGeom>
          <a:noFill/>
          <a:ln w="9525">
            <a:noFill/>
            <a:miter lim="800000"/>
            <a:headEnd/>
            <a:tailEnd/>
          </a:ln>
        </p:spPr>
        <p:txBody>
          <a:bodyPr>
            <a:spAutoFit/>
          </a:bodyPr>
          <a:lstStyle/>
          <a:p>
            <a:r>
              <a:rPr lang="en-US" sz="3600" b="1"/>
              <a:t>Rotate to 40x objective</a:t>
            </a:r>
            <a:r>
              <a:rPr lang="en-US" sz="3600"/>
              <a:t>, locate desired portion of specimen in the center of the field. Refocus very carefully so that the specimen is focused as sharply as </a:t>
            </a:r>
          </a:p>
          <a:p>
            <a:r>
              <a:rPr lang="en-US" sz="3600"/>
              <a:t>possible. </a:t>
            </a:r>
            <a:r>
              <a:rPr lang="en-US" sz="3600" i="1"/>
              <a:t>(Do not </a:t>
            </a:r>
          </a:p>
          <a:p>
            <a:r>
              <a:rPr lang="en-US" sz="3600" i="1"/>
              <a:t>alter focus for the </a:t>
            </a:r>
          </a:p>
          <a:p>
            <a:r>
              <a:rPr lang="en-US" sz="3600" i="1"/>
              <a:t>Following steps</a:t>
            </a:r>
            <a:r>
              <a:rPr lang="en-US" sz="3600"/>
              <a:t> )</a:t>
            </a:r>
          </a:p>
        </p:txBody>
      </p:sp>
      <p:pic>
        <p:nvPicPr>
          <p:cNvPr id="22532" name="Picture 7" descr="40x.jpg"/>
          <p:cNvPicPr>
            <a:picLocks noChangeAspect="1"/>
          </p:cNvPicPr>
          <p:nvPr/>
        </p:nvPicPr>
        <p:blipFill>
          <a:blip r:embed="rId3" cstate="print"/>
          <a:srcRect/>
          <a:stretch>
            <a:fillRect/>
          </a:stretch>
        </p:blipFill>
        <p:spPr bwMode="auto">
          <a:xfrm>
            <a:off x="4800600" y="3857625"/>
            <a:ext cx="3810000" cy="2771775"/>
          </a:xfrm>
          <a:prstGeom prst="rect">
            <a:avLst/>
          </a:prstGeom>
          <a:noFill/>
          <a:ln w="9525">
            <a:noFill/>
            <a:miter lim="800000"/>
            <a:headEnd/>
            <a:tailEnd/>
          </a:ln>
        </p:spPr>
      </p:pic>
    </p:spTree>
  </p:cSld>
  <p:clrMapOvr>
    <a:masterClrMapping/>
  </p:clrMapOvr>
  <p:transition advClick="0">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WordArt 5"/>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Using High Power</a:t>
            </a:r>
          </a:p>
        </p:txBody>
      </p:sp>
      <p:sp>
        <p:nvSpPr>
          <p:cNvPr id="23555" name="TextBox 6"/>
          <p:cNvSpPr txBox="1">
            <a:spLocks noChangeArrowheads="1"/>
          </p:cNvSpPr>
          <p:nvPr/>
        </p:nvSpPr>
        <p:spPr bwMode="auto">
          <a:xfrm>
            <a:off x="990600" y="1600200"/>
            <a:ext cx="7772400" cy="1200150"/>
          </a:xfrm>
          <a:prstGeom prst="rect">
            <a:avLst/>
          </a:prstGeom>
          <a:noFill/>
          <a:ln w="9525">
            <a:noFill/>
            <a:miter lim="800000"/>
            <a:headEnd/>
            <a:tailEnd/>
          </a:ln>
        </p:spPr>
        <p:txBody>
          <a:bodyPr>
            <a:spAutoFit/>
          </a:bodyPr>
          <a:lstStyle/>
          <a:p>
            <a:r>
              <a:rPr lang="en-US" sz="3600"/>
              <a:t>Partially rotate so that 40x and 100x objectives straddle the specimen.</a:t>
            </a:r>
          </a:p>
        </p:txBody>
      </p:sp>
      <p:pic>
        <p:nvPicPr>
          <p:cNvPr id="23556" name="Picture 5" descr="02_straddle_lenses_P1092670.jpg"/>
          <p:cNvPicPr>
            <a:picLocks noChangeAspect="1"/>
          </p:cNvPicPr>
          <p:nvPr/>
        </p:nvPicPr>
        <p:blipFill>
          <a:blip r:embed="rId3" cstate="print"/>
          <a:srcRect/>
          <a:stretch>
            <a:fillRect/>
          </a:stretch>
        </p:blipFill>
        <p:spPr bwMode="auto">
          <a:xfrm>
            <a:off x="1295400" y="2724150"/>
            <a:ext cx="5105400" cy="3829050"/>
          </a:xfrm>
          <a:prstGeom prst="rect">
            <a:avLst/>
          </a:prstGeom>
          <a:noFill/>
          <a:ln w="9525">
            <a:noFill/>
            <a:miter lim="800000"/>
            <a:headEnd/>
            <a:tailEnd/>
          </a:ln>
        </p:spPr>
      </p:pic>
    </p:spTree>
  </p:cSld>
  <p:clrMapOvr>
    <a:masterClrMapping/>
  </p:clrMapOvr>
  <p:transition advClick="0">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WordArt 5"/>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Using High Power</a:t>
            </a:r>
          </a:p>
        </p:txBody>
      </p:sp>
      <p:sp>
        <p:nvSpPr>
          <p:cNvPr id="24579" name="TextBox 6"/>
          <p:cNvSpPr txBox="1">
            <a:spLocks noChangeArrowheads="1"/>
          </p:cNvSpPr>
          <p:nvPr/>
        </p:nvSpPr>
        <p:spPr bwMode="auto">
          <a:xfrm>
            <a:off x="990600" y="1600200"/>
            <a:ext cx="7772400" cy="4524375"/>
          </a:xfrm>
          <a:prstGeom prst="rect">
            <a:avLst/>
          </a:prstGeom>
          <a:noFill/>
          <a:ln w="9525">
            <a:noFill/>
            <a:miter lim="800000"/>
            <a:headEnd/>
            <a:tailEnd/>
          </a:ln>
        </p:spPr>
        <p:txBody>
          <a:bodyPr>
            <a:spAutoFit/>
          </a:bodyPr>
          <a:lstStyle/>
          <a:p>
            <a:r>
              <a:rPr lang="en-US" sz="3600"/>
              <a:t>Place a small drop of oil on the slide in the center of the lighted area. (Take care not to dribble on the stage.)</a:t>
            </a:r>
          </a:p>
          <a:p>
            <a:r>
              <a:rPr lang="en-US" sz="3600"/>
              <a:t>Put the small drop </a:t>
            </a:r>
          </a:p>
          <a:p>
            <a:r>
              <a:rPr lang="en-US" sz="3600"/>
              <a:t>of oil directly over </a:t>
            </a:r>
          </a:p>
          <a:p>
            <a:r>
              <a:rPr lang="en-US" sz="3600"/>
              <a:t>the area of the </a:t>
            </a:r>
          </a:p>
          <a:p>
            <a:r>
              <a:rPr lang="en-US" sz="3600"/>
              <a:t>specimen to be </a:t>
            </a:r>
          </a:p>
          <a:p>
            <a:r>
              <a:rPr lang="en-US" sz="3600"/>
              <a:t>Examined.</a:t>
            </a:r>
          </a:p>
        </p:txBody>
      </p:sp>
      <p:pic>
        <p:nvPicPr>
          <p:cNvPr id="24580" name="Picture 4" descr="04_oil_applied_P1092673crop.jpg"/>
          <p:cNvPicPr>
            <a:picLocks noChangeAspect="1"/>
          </p:cNvPicPr>
          <p:nvPr/>
        </p:nvPicPr>
        <p:blipFill>
          <a:blip r:embed="rId3" cstate="print"/>
          <a:srcRect/>
          <a:stretch>
            <a:fillRect/>
          </a:stretch>
        </p:blipFill>
        <p:spPr bwMode="auto">
          <a:xfrm>
            <a:off x="4843463" y="3581400"/>
            <a:ext cx="3995737" cy="3048000"/>
          </a:xfrm>
          <a:prstGeom prst="rect">
            <a:avLst/>
          </a:prstGeom>
          <a:noFill/>
          <a:ln w="9525">
            <a:noFill/>
            <a:miter lim="800000"/>
            <a:headEnd/>
            <a:tailEnd/>
          </a:ln>
        </p:spPr>
      </p:pic>
    </p:spTree>
  </p:cSld>
  <p:clrMapOvr>
    <a:masterClrMapping/>
  </p:clrMapOvr>
  <p:transition advClick="0">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WordArt 5"/>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Using High Power</a:t>
            </a:r>
          </a:p>
        </p:txBody>
      </p:sp>
      <p:sp>
        <p:nvSpPr>
          <p:cNvPr id="25603" name="TextBox 6"/>
          <p:cNvSpPr txBox="1">
            <a:spLocks noChangeArrowheads="1"/>
          </p:cNvSpPr>
          <p:nvPr/>
        </p:nvSpPr>
        <p:spPr bwMode="auto">
          <a:xfrm>
            <a:off x="990600" y="1600200"/>
            <a:ext cx="7772400" cy="1754188"/>
          </a:xfrm>
          <a:prstGeom prst="rect">
            <a:avLst/>
          </a:prstGeom>
          <a:noFill/>
          <a:ln w="9525">
            <a:noFill/>
            <a:miter lim="800000"/>
            <a:headEnd/>
            <a:tailEnd/>
          </a:ln>
        </p:spPr>
        <p:txBody>
          <a:bodyPr>
            <a:spAutoFit/>
          </a:bodyPr>
          <a:lstStyle/>
          <a:p>
            <a:r>
              <a:rPr lang="en-US" sz="3600"/>
              <a:t>Rotate so that the </a:t>
            </a:r>
            <a:r>
              <a:rPr lang="en-US" sz="3600" b="1"/>
              <a:t>100x oil immersion objective touches the oil</a:t>
            </a:r>
            <a:r>
              <a:rPr lang="en-US" sz="3600"/>
              <a:t> and clicks into place. </a:t>
            </a:r>
          </a:p>
        </p:txBody>
      </p:sp>
      <p:pic>
        <p:nvPicPr>
          <p:cNvPr id="25604" name="Picture 5" descr="05_rotate_100x_lens_in_P1092674crop.jpg"/>
          <p:cNvPicPr>
            <a:picLocks noChangeAspect="1"/>
          </p:cNvPicPr>
          <p:nvPr/>
        </p:nvPicPr>
        <p:blipFill>
          <a:blip r:embed="rId3" cstate="print"/>
          <a:srcRect/>
          <a:stretch>
            <a:fillRect/>
          </a:stretch>
        </p:blipFill>
        <p:spPr bwMode="auto">
          <a:xfrm>
            <a:off x="2819400" y="2819400"/>
            <a:ext cx="4851400" cy="3810000"/>
          </a:xfrm>
          <a:prstGeom prst="rect">
            <a:avLst/>
          </a:prstGeom>
          <a:noFill/>
          <a:ln w="9525">
            <a:noFill/>
            <a:miter lim="800000"/>
            <a:headEnd/>
            <a:tailEnd/>
          </a:ln>
        </p:spPr>
      </p:pic>
    </p:spTree>
  </p:cSld>
  <p:clrMapOvr>
    <a:masterClrMapping/>
  </p:clrMapOvr>
  <p:transition advClick="0">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WordArt 5"/>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Using High Power</a:t>
            </a:r>
          </a:p>
        </p:txBody>
      </p:sp>
      <p:sp>
        <p:nvSpPr>
          <p:cNvPr id="26627" name="TextBox 6"/>
          <p:cNvSpPr txBox="1">
            <a:spLocks noChangeArrowheads="1"/>
          </p:cNvSpPr>
          <p:nvPr/>
        </p:nvSpPr>
        <p:spPr bwMode="auto">
          <a:xfrm>
            <a:off x="990600" y="1600200"/>
            <a:ext cx="7772400" cy="1754188"/>
          </a:xfrm>
          <a:prstGeom prst="rect">
            <a:avLst/>
          </a:prstGeom>
          <a:noFill/>
          <a:ln w="9525">
            <a:noFill/>
            <a:miter lim="800000"/>
            <a:headEnd/>
            <a:tailEnd/>
          </a:ln>
        </p:spPr>
        <p:txBody>
          <a:bodyPr>
            <a:spAutoFit/>
          </a:bodyPr>
          <a:lstStyle/>
          <a:p>
            <a:r>
              <a:rPr lang="en-US" sz="3600"/>
              <a:t>Focus </a:t>
            </a:r>
            <a:r>
              <a:rPr lang="en-US" sz="3600" b="1"/>
              <a:t>only</a:t>
            </a:r>
            <a:r>
              <a:rPr lang="en-US" sz="3600"/>
              <a:t> with fine focus. Hopefully, the specimen will come into focus easily. Do not change focus dramatically.</a:t>
            </a:r>
          </a:p>
        </p:txBody>
      </p:sp>
      <p:pic>
        <p:nvPicPr>
          <p:cNvPr id="26628" name="Picture 5" descr="05_rotate_100x_lens_in_P1092674crop.jpg"/>
          <p:cNvPicPr>
            <a:picLocks noChangeAspect="1"/>
          </p:cNvPicPr>
          <p:nvPr/>
        </p:nvPicPr>
        <p:blipFill>
          <a:blip r:embed="rId3" cstate="print"/>
          <a:srcRect/>
          <a:stretch>
            <a:fillRect/>
          </a:stretch>
        </p:blipFill>
        <p:spPr bwMode="auto">
          <a:xfrm>
            <a:off x="2895600" y="3357563"/>
            <a:ext cx="4165600" cy="3271837"/>
          </a:xfrm>
          <a:prstGeom prst="rect">
            <a:avLst/>
          </a:prstGeom>
          <a:noFill/>
          <a:ln w="9525">
            <a:noFill/>
            <a:miter lim="800000"/>
            <a:headEnd/>
            <a:tailEnd/>
          </a:ln>
        </p:spPr>
      </p:pic>
    </p:spTree>
  </p:cSld>
  <p:clrMapOvr>
    <a:masterClrMapping/>
  </p:clrMapOvr>
  <p:transition advClick="0">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1" name="WordArt 5"/>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defRPr/>
            </a:pP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rPr>
              <a:t>Using </a:t>
            </a:r>
            <a:r>
              <a:rPr lang="en-US" sz="3600" kern="10" dirty="0">
                <a:ln w="19050">
                  <a:solidFill>
                    <a:srgbClr val="99CCFF"/>
                  </a:solidFill>
                  <a:round/>
                  <a:headEnd/>
                  <a:tailEnd/>
                </a:ln>
                <a:solidFill>
                  <a:srgbClr val="0066CC"/>
                </a:solidFill>
                <a:latin typeface="Impact"/>
              </a:rPr>
              <a:t>High</a:t>
            </a:r>
            <a:r>
              <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rPr>
              <a:t> Power</a:t>
            </a:r>
          </a:p>
        </p:txBody>
      </p:sp>
      <p:sp>
        <p:nvSpPr>
          <p:cNvPr id="27651" name="TextBox 6"/>
          <p:cNvSpPr txBox="1">
            <a:spLocks noChangeArrowheads="1"/>
          </p:cNvSpPr>
          <p:nvPr/>
        </p:nvSpPr>
        <p:spPr bwMode="auto">
          <a:xfrm>
            <a:off x="1219200" y="1800225"/>
            <a:ext cx="7772400" cy="4524375"/>
          </a:xfrm>
          <a:prstGeom prst="rect">
            <a:avLst/>
          </a:prstGeom>
          <a:noFill/>
          <a:ln w="9525">
            <a:noFill/>
            <a:miter lim="800000"/>
            <a:headEnd/>
            <a:tailEnd/>
          </a:ln>
        </p:spPr>
        <p:txBody>
          <a:bodyPr>
            <a:spAutoFit/>
          </a:bodyPr>
          <a:lstStyle/>
          <a:p>
            <a:r>
              <a:rPr lang="en-US" sz="3600" b="1"/>
              <a:t>Clean up!: </a:t>
            </a:r>
            <a:r>
              <a:rPr lang="en-US" sz="3600"/>
              <a:t>When you have finished for the day, wipe the 100x oil immersion objective carefully with lens paper to remove all oil. Wipe oil from the slide thoroughly with a Kimwipe. Cleanse stage should any oil have spilled on it. Recap the immersion oil container securely, replace in drawer.</a:t>
            </a:r>
          </a:p>
        </p:txBody>
      </p:sp>
    </p:spTree>
  </p:cSld>
  <p:clrMapOvr>
    <a:masterClrMapping/>
  </p:clrMapOvr>
  <p:transition advClick="0">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122" name="Picture 5" descr="C:\My Documents\My Pictures\MICRO.gif"/>
          <p:cNvPicPr>
            <a:picLocks noChangeAspect="1" noChangeArrowheads="1"/>
          </p:cNvPicPr>
          <p:nvPr/>
        </p:nvPicPr>
        <p:blipFill>
          <a:blip r:embed="rId3" cstate="print"/>
          <a:srcRect l="4510" r="16541"/>
          <a:stretch>
            <a:fillRect/>
          </a:stretch>
        </p:blipFill>
        <p:spPr bwMode="auto">
          <a:xfrm>
            <a:off x="990600" y="2133600"/>
            <a:ext cx="2667000" cy="4343400"/>
          </a:xfrm>
          <a:prstGeom prst="rect">
            <a:avLst/>
          </a:prstGeom>
          <a:noFill/>
          <a:ln w="9525">
            <a:noFill/>
            <a:miter lim="800000"/>
            <a:headEnd/>
            <a:tailEnd/>
          </a:ln>
        </p:spPr>
      </p:pic>
      <p:sp>
        <p:nvSpPr>
          <p:cNvPr id="5123" name="Text Box 6"/>
          <p:cNvSpPr txBox="1">
            <a:spLocks noChangeArrowheads="1"/>
          </p:cNvSpPr>
          <p:nvPr/>
        </p:nvSpPr>
        <p:spPr bwMode="auto">
          <a:xfrm>
            <a:off x="3581400" y="2100263"/>
            <a:ext cx="1460500" cy="338137"/>
          </a:xfrm>
          <a:prstGeom prst="rect">
            <a:avLst/>
          </a:prstGeom>
          <a:noFill/>
          <a:ln w="9525">
            <a:noFill/>
            <a:miter lim="800000"/>
            <a:headEnd/>
            <a:tailEnd/>
          </a:ln>
        </p:spPr>
        <p:txBody>
          <a:bodyPr wrap="none">
            <a:spAutoFit/>
          </a:bodyPr>
          <a:lstStyle/>
          <a:p>
            <a:r>
              <a:rPr lang="en-US" sz="1600">
                <a:solidFill>
                  <a:srgbClr val="FF0000"/>
                </a:solidFill>
                <a:latin typeface="Arial Black" pitchFamily="34" charset="0"/>
              </a:rPr>
              <a:t>Ocular lens</a:t>
            </a:r>
          </a:p>
        </p:txBody>
      </p:sp>
      <p:sp>
        <p:nvSpPr>
          <p:cNvPr id="5124"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ocular lens</a:t>
            </a:r>
          </a:p>
        </p:txBody>
      </p:sp>
      <p:sp>
        <p:nvSpPr>
          <p:cNvPr id="5125" name="TextBox 15"/>
          <p:cNvSpPr txBox="1">
            <a:spLocks noChangeArrowheads="1"/>
          </p:cNvSpPr>
          <p:nvPr/>
        </p:nvSpPr>
        <p:spPr bwMode="auto">
          <a:xfrm>
            <a:off x="4038600" y="2438400"/>
            <a:ext cx="4800600" cy="1754188"/>
          </a:xfrm>
          <a:prstGeom prst="rect">
            <a:avLst/>
          </a:prstGeom>
          <a:noFill/>
          <a:ln w="9525">
            <a:noFill/>
            <a:miter lim="800000"/>
            <a:headEnd/>
            <a:tailEnd/>
          </a:ln>
        </p:spPr>
        <p:txBody>
          <a:bodyPr>
            <a:spAutoFit/>
          </a:bodyPr>
          <a:lstStyle/>
          <a:p>
            <a:r>
              <a:rPr lang="en-US" sz="3600"/>
              <a:t>magnifies; where you look through to see the image of your specimen. </a:t>
            </a:r>
          </a:p>
        </p:txBody>
      </p:sp>
      <p:sp>
        <p:nvSpPr>
          <p:cNvPr id="5126" name="TextBox 16"/>
          <p:cNvSpPr txBox="1">
            <a:spLocks noChangeArrowheads="1"/>
          </p:cNvSpPr>
          <p:nvPr/>
        </p:nvSpPr>
        <p:spPr bwMode="auto">
          <a:xfrm>
            <a:off x="3886200" y="4343400"/>
            <a:ext cx="4876800" cy="2062163"/>
          </a:xfrm>
          <a:prstGeom prst="rect">
            <a:avLst/>
          </a:prstGeom>
          <a:noFill/>
          <a:ln w="9525">
            <a:noFill/>
            <a:miter lim="800000"/>
            <a:headEnd/>
            <a:tailEnd/>
          </a:ln>
        </p:spPr>
        <p:txBody>
          <a:bodyPr>
            <a:spAutoFit/>
          </a:bodyPr>
          <a:lstStyle/>
          <a:p>
            <a:r>
              <a:rPr lang="en-US" sz="3200"/>
              <a:t>They are usually 10X or 15X power.  Our microscopes have an ocular lens power of 10x.</a:t>
            </a:r>
          </a:p>
        </p:txBody>
      </p:sp>
    </p:spTree>
  </p:cSld>
  <p:clrMapOvr>
    <a:masterClrMapping/>
  </p:clrMapOvr>
  <p:transition advClick="0">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6" name="Picture 5" descr="C:\My Documents\My Pictures\MICRO.gif"/>
          <p:cNvPicPr>
            <a:picLocks noChangeAspect="1" noChangeArrowheads="1"/>
          </p:cNvPicPr>
          <p:nvPr/>
        </p:nvPicPr>
        <p:blipFill>
          <a:blip r:embed="rId3" cstate="print"/>
          <a:srcRect l="4510" r="16541"/>
          <a:stretch>
            <a:fillRect/>
          </a:stretch>
        </p:blipFill>
        <p:spPr bwMode="auto">
          <a:xfrm>
            <a:off x="990600" y="2133600"/>
            <a:ext cx="2667000" cy="4343400"/>
          </a:xfrm>
          <a:prstGeom prst="rect">
            <a:avLst/>
          </a:prstGeom>
          <a:noFill/>
          <a:ln w="9525">
            <a:noFill/>
            <a:miter lim="800000"/>
            <a:headEnd/>
            <a:tailEnd/>
          </a:ln>
        </p:spPr>
      </p:pic>
      <p:sp>
        <p:nvSpPr>
          <p:cNvPr id="6147" name="Text Box 6"/>
          <p:cNvSpPr txBox="1">
            <a:spLocks noChangeArrowheads="1"/>
          </p:cNvSpPr>
          <p:nvPr/>
        </p:nvSpPr>
        <p:spPr bwMode="auto">
          <a:xfrm>
            <a:off x="3581400" y="3395663"/>
            <a:ext cx="627063" cy="338137"/>
          </a:xfrm>
          <a:prstGeom prst="rect">
            <a:avLst/>
          </a:prstGeom>
          <a:noFill/>
          <a:ln w="9525">
            <a:noFill/>
            <a:miter lim="800000"/>
            <a:headEnd/>
            <a:tailEnd/>
          </a:ln>
        </p:spPr>
        <p:txBody>
          <a:bodyPr wrap="none">
            <a:spAutoFit/>
          </a:bodyPr>
          <a:lstStyle/>
          <a:p>
            <a:r>
              <a:rPr lang="en-US" sz="1600">
                <a:solidFill>
                  <a:srgbClr val="FF0000"/>
                </a:solidFill>
                <a:latin typeface="Arial Black" pitchFamily="34" charset="0"/>
              </a:rPr>
              <a:t>arm</a:t>
            </a:r>
          </a:p>
        </p:txBody>
      </p:sp>
      <p:sp>
        <p:nvSpPr>
          <p:cNvPr id="6148"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arm</a:t>
            </a:r>
          </a:p>
        </p:txBody>
      </p:sp>
      <p:sp>
        <p:nvSpPr>
          <p:cNvPr id="6149" name="TextBox 15"/>
          <p:cNvSpPr txBox="1">
            <a:spLocks noChangeArrowheads="1"/>
          </p:cNvSpPr>
          <p:nvPr/>
        </p:nvSpPr>
        <p:spPr bwMode="auto">
          <a:xfrm>
            <a:off x="4419600" y="2133600"/>
            <a:ext cx="4114800" cy="1754188"/>
          </a:xfrm>
          <a:prstGeom prst="rect">
            <a:avLst/>
          </a:prstGeom>
          <a:noFill/>
          <a:ln w="9525">
            <a:noFill/>
            <a:miter lim="800000"/>
            <a:headEnd/>
            <a:tailEnd/>
          </a:ln>
        </p:spPr>
        <p:txBody>
          <a:bodyPr>
            <a:spAutoFit/>
          </a:bodyPr>
          <a:lstStyle/>
          <a:p>
            <a:r>
              <a:rPr lang="en-US" sz="3600"/>
              <a:t>supports the tube and connects it to the base</a:t>
            </a:r>
          </a:p>
        </p:txBody>
      </p:sp>
    </p:spTree>
  </p:cSld>
  <p:clrMapOvr>
    <a:masterClrMapping/>
  </p:clrMapOvr>
  <p:transition advClick="0">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170" name="Picture 5" descr="C:\My Documents\My Pictures\MICRO.gif"/>
          <p:cNvPicPr>
            <a:picLocks noChangeAspect="1" noChangeArrowheads="1"/>
          </p:cNvPicPr>
          <p:nvPr/>
        </p:nvPicPr>
        <p:blipFill>
          <a:blip r:embed="rId3" cstate="print"/>
          <a:srcRect l="4510" r="16541"/>
          <a:stretch>
            <a:fillRect/>
          </a:stretch>
        </p:blipFill>
        <p:spPr bwMode="auto">
          <a:xfrm>
            <a:off x="990600" y="2133600"/>
            <a:ext cx="2667000" cy="4343400"/>
          </a:xfrm>
          <a:prstGeom prst="rect">
            <a:avLst/>
          </a:prstGeom>
          <a:noFill/>
          <a:ln w="9525">
            <a:noFill/>
            <a:miter lim="800000"/>
            <a:headEnd/>
            <a:tailEnd/>
          </a:ln>
        </p:spPr>
      </p:pic>
      <p:sp>
        <p:nvSpPr>
          <p:cNvPr id="7171" name="Text Box 6"/>
          <p:cNvSpPr txBox="1">
            <a:spLocks noChangeArrowheads="1"/>
          </p:cNvSpPr>
          <p:nvPr/>
        </p:nvSpPr>
        <p:spPr bwMode="auto">
          <a:xfrm>
            <a:off x="3581400" y="4114800"/>
            <a:ext cx="812800" cy="338138"/>
          </a:xfrm>
          <a:prstGeom prst="rect">
            <a:avLst/>
          </a:prstGeom>
          <a:noFill/>
          <a:ln w="9525">
            <a:noFill/>
            <a:miter lim="800000"/>
            <a:headEnd/>
            <a:tailEnd/>
          </a:ln>
        </p:spPr>
        <p:txBody>
          <a:bodyPr wrap="none">
            <a:spAutoFit/>
          </a:bodyPr>
          <a:lstStyle/>
          <a:p>
            <a:r>
              <a:rPr lang="en-US" sz="1600">
                <a:solidFill>
                  <a:srgbClr val="FF0000"/>
                </a:solidFill>
                <a:latin typeface="Arial Black" pitchFamily="34" charset="0"/>
              </a:rPr>
              <a:t>stage</a:t>
            </a:r>
          </a:p>
        </p:txBody>
      </p:sp>
      <p:sp>
        <p:nvSpPr>
          <p:cNvPr id="7172"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stage</a:t>
            </a:r>
          </a:p>
        </p:txBody>
      </p:sp>
      <p:sp>
        <p:nvSpPr>
          <p:cNvPr id="7173" name="TextBox 15"/>
          <p:cNvSpPr txBox="1">
            <a:spLocks noChangeArrowheads="1"/>
          </p:cNvSpPr>
          <p:nvPr/>
        </p:nvSpPr>
        <p:spPr bwMode="auto">
          <a:xfrm>
            <a:off x="4419600" y="2133600"/>
            <a:ext cx="4114800" cy="1754188"/>
          </a:xfrm>
          <a:prstGeom prst="rect">
            <a:avLst/>
          </a:prstGeom>
          <a:noFill/>
          <a:ln w="9525">
            <a:noFill/>
            <a:miter lim="800000"/>
            <a:headEnd/>
            <a:tailEnd/>
          </a:ln>
        </p:spPr>
        <p:txBody>
          <a:bodyPr>
            <a:spAutoFit/>
          </a:bodyPr>
          <a:lstStyle/>
          <a:p>
            <a:r>
              <a:rPr lang="en-US" sz="3600"/>
              <a:t>the flat platform where you place your slides</a:t>
            </a:r>
          </a:p>
        </p:txBody>
      </p:sp>
    </p:spTree>
  </p:cSld>
  <p:clrMapOvr>
    <a:masterClrMapping/>
  </p:clrMapOvr>
  <p:transition advClick="0">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4" name="Picture 5" descr="C:\My Documents\My Pictures\MICRO.gif"/>
          <p:cNvPicPr>
            <a:picLocks noChangeAspect="1" noChangeArrowheads="1"/>
          </p:cNvPicPr>
          <p:nvPr/>
        </p:nvPicPr>
        <p:blipFill>
          <a:blip r:embed="rId3" cstate="print"/>
          <a:srcRect l="4510" r="16541"/>
          <a:stretch>
            <a:fillRect/>
          </a:stretch>
        </p:blipFill>
        <p:spPr bwMode="auto">
          <a:xfrm>
            <a:off x="990600" y="2133600"/>
            <a:ext cx="2667000" cy="4343400"/>
          </a:xfrm>
          <a:prstGeom prst="rect">
            <a:avLst/>
          </a:prstGeom>
          <a:noFill/>
          <a:ln w="9525">
            <a:noFill/>
            <a:miter lim="800000"/>
            <a:headEnd/>
            <a:tailEnd/>
          </a:ln>
        </p:spPr>
      </p:pic>
      <p:sp>
        <p:nvSpPr>
          <p:cNvPr id="8195" name="Text Box 6"/>
          <p:cNvSpPr txBox="1">
            <a:spLocks noChangeArrowheads="1"/>
          </p:cNvSpPr>
          <p:nvPr/>
        </p:nvSpPr>
        <p:spPr bwMode="auto">
          <a:xfrm>
            <a:off x="3581400" y="4503738"/>
            <a:ext cx="45720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coarse adjustment knob</a:t>
            </a:r>
          </a:p>
          <a:p>
            <a:endParaRPr lang="en-US">
              <a:solidFill>
                <a:srgbClr val="FF0000"/>
              </a:solidFill>
              <a:latin typeface="Arial Black" pitchFamily="34" charset="0"/>
            </a:endParaRPr>
          </a:p>
        </p:txBody>
      </p:sp>
      <p:sp>
        <p:nvSpPr>
          <p:cNvPr id="8196"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coarse adjustment knob</a:t>
            </a:r>
          </a:p>
        </p:txBody>
      </p:sp>
      <p:sp>
        <p:nvSpPr>
          <p:cNvPr id="8197" name="TextBox 15"/>
          <p:cNvSpPr txBox="1">
            <a:spLocks noChangeArrowheads="1"/>
          </p:cNvSpPr>
          <p:nvPr/>
        </p:nvSpPr>
        <p:spPr bwMode="auto">
          <a:xfrm>
            <a:off x="4495800" y="1981200"/>
            <a:ext cx="4114800" cy="1200150"/>
          </a:xfrm>
          <a:prstGeom prst="rect">
            <a:avLst/>
          </a:prstGeom>
          <a:noFill/>
          <a:ln w="9525">
            <a:noFill/>
            <a:miter lim="800000"/>
            <a:headEnd/>
            <a:tailEnd/>
          </a:ln>
        </p:spPr>
        <p:txBody>
          <a:bodyPr>
            <a:spAutoFit/>
          </a:bodyPr>
          <a:lstStyle/>
          <a:p>
            <a:r>
              <a:rPr lang="en-US" sz="3600"/>
              <a:t>moves stage (or body tube) up and down</a:t>
            </a:r>
          </a:p>
        </p:txBody>
      </p:sp>
    </p:spTree>
  </p:cSld>
  <p:clrMapOvr>
    <a:masterClrMapping/>
  </p:clrMapOvr>
  <p:transition advClick="0">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5" descr="C:\My Documents\My Pictures\MICRO.gif"/>
          <p:cNvPicPr>
            <a:picLocks noChangeAspect="1" noChangeArrowheads="1"/>
          </p:cNvPicPr>
          <p:nvPr/>
        </p:nvPicPr>
        <p:blipFill>
          <a:blip r:embed="rId3" cstate="print"/>
          <a:srcRect l="4510" r="16541"/>
          <a:stretch>
            <a:fillRect/>
          </a:stretch>
        </p:blipFill>
        <p:spPr bwMode="auto">
          <a:xfrm>
            <a:off x="990600" y="2133600"/>
            <a:ext cx="2667000" cy="4343400"/>
          </a:xfrm>
          <a:prstGeom prst="rect">
            <a:avLst/>
          </a:prstGeom>
          <a:noFill/>
          <a:ln w="9525">
            <a:noFill/>
            <a:miter lim="800000"/>
            <a:headEnd/>
            <a:tailEnd/>
          </a:ln>
        </p:spPr>
      </p:pic>
      <p:sp>
        <p:nvSpPr>
          <p:cNvPr id="9219" name="Text Box 6"/>
          <p:cNvSpPr txBox="1">
            <a:spLocks noChangeArrowheads="1"/>
          </p:cNvSpPr>
          <p:nvPr/>
        </p:nvSpPr>
        <p:spPr bwMode="auto">
          <a:xfrm>
            <a:off x="3581400" y="4808538"/>
            <a:ext cx="45720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fine adjustment knob</a:t>
            </a:r>
          </a:p>
          <a:p>
            <a:endParaRPr lang="en-US">
              <a:solidFill>
                <a:srgbClr val="FF0000"/>
              </a:solidFill>
              <a:latin typeface="Arial Black" pitchFamily="34" charset="0"/>
            </a:endParaRPr>
          </a:p>
        </p:txBody>
      </p:sp>
      <p:sp>
        <p:nvSpPr>
          <p:cNvPr id="9220"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fine adjustment knob</a:t>
            </a:r>
          </a:p>
        </p:txBody>
      </p:sp>
      <p:sp>
        <p:nvSpPr>
          <p:cNvPr id="9221" name="TextBox 15"/>
          <p:cNvSpPr txBox="1">
            <a:spLocks noChangeArrowheads="1"/>
          </p:cNvSpPr>
          <p:nvPr/>
        </p:nvSpPr>
        <p:spPr bwMode="auto">
          <a:xfrm>
            <a:off x="4267200" y="1952625"/>
            <a:ext cx="4191000" cy="4524375"/>
          </a:xfrm>
          <a:prstGeom prst="rect">
            <a:avLst/>
          </a:prstGeom>
          <a:noFill/>
          <a:ln w="9525">
            <a:noFill/>
            <a:miter lim="800000"/>
            <a:headEnd/>
            <a:tailEnd/>
          </a:ln>
        </p:spPr>
        <p:txBody>
          <a:bodyPr>
            <a:spAutoFit/>
          </a:bodyPr>
          <a:lstStyle/>
          <a:p>
            <a:r>
              <a:rPr lang="en-US" sz="3600"/>
              <a:t>small, round knob on the side of the microscope used to fine-tune the focus of your specimen </a:t>
            </a:r>
          </a:p>
          <a:p>
            <a:endParaRPr lang="en-US" sz="3600"/>
          </a:p>
          <a:p>
            <a:r>
              <a:rPr lang="en-US" sz="3600"/>
              <a:t>after using the coarse adjustment knob</a:t>
            </a:r>
          </a:p>
        </p:txBody>
      </p:sp>
    </p:spTree>
  </p:cSld>
  <p:clrMapOvr>
    <a:masterClrMapping/>
  </p:clrMapOvr>
  <p:transition advClick="0">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42" name="Picture 5" descr="C:\My Documents\My Pictures\MICRO.gif"/>
          <p:cNvPicPr>
            <a:picLocks noChangeAspect="1" noChangeArrowheads="1"/>
          </p:cNvPicPr>
          <p:nvPr/>
        </p:nvPicPr>
        <p:blipFill>
          <a:blip r:embed="rId3" cstate="print"/>
          <a:srcRect l="4510" r="16541"/>
          <a:stretch>
            <a:fillRect/>
          </a:stretch>
        </p:blipFill>
        <p:spPr bwMode="auto">
          <a:xfrm>
            <a:off x="990600" y="2133600"/>
            <a:ext cx="2667000" cy="4343400"/>
          </a:xfrm>
          <a:prstGeom prst="rect">
            <a:avLst/>
          </a:prstGeom>
          <a:noFill/>
          <a:ln w="9525">
            <a:noFill/>
            <a:miter lim="800000"/>
            <a:headEnd/>
            <a:tailEnd/>
          </a:ln>
        </p:spPr>
      </p:pic>
      <p:sp>
        <p:nvSpPr>
          <p:cNvPr id="10243" name="Text Box 6"/>
          <p:cNvSpPr txBox="1">
            <a:spLocks noChangeArrowheads="1"/>
          </p:cNvSpPr>
          <p:nvPr/>
        </p:nvSpPr>
        <p:spPr bwMode="auto">
          <a:xfrm>
            <a:off x="3581400" y="5494338"/>
            <a:ext cx="45720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base</a:t>
            </a:r>
          </a:p>
          <a:p>
            <a:endParaRPr lang="en-US">
              <a:solidFill>
                <a:srgbClr val="FF0000"/>
              </a:solidFill>
              <a:latin typeface="Arial Black" pitchFamily="34" charset="0"/>
            </a:endParaRPr>
          </a:p>
        </p:txBody>
      </p:sp>
      <p:sp>
        <p:nvSpPr>
          <p:cNvPr id="10244"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base</a:t>
            </a:r>
          </a:p>
        </p:txBody>
      </p:sp>
      <p:sp>
        <p:nvSpPr>
          <p:cNvPr id="10245" name="TextBox 15"/>
          <p:cNvSpPr txBox="1">
            <a:spLocks noChangeArrowheads="1"/>
          </p:cNvSpPr>
          <p:nvPr/>
        </p:nvSpPr>
        <p:spPr bwMode="auto">
          <a:xfrm>
            <a:off x="4648200" y="2589213"/>
            <a:ext cx="4191000" cy="1754187"/>
          </a:xfrm>
          <a:prstGeom prst="rect">
            <a:avLst/>
          </a:prstGeom>
          <a:noFill/>
          <a:ln w="9525">
            <a:noFill/>
            <a:miter lim="800000"/>
            <a:headEnd/>
            <a:tailEnd/>
          </a:ln>
        </p:spPr>
        <p:txBody>
          <a:bodyPr>
            <a:spAutoFit/>
          </a:bodyPr>
          <a:lstStyle/>
          <a:p>
            <a:r>
              <a:rPr lang="en-US" sz="3600"/>
              <a:t>the bottom of the microscope, used for support</a:t>
            </a:r>
          </a:p>
        </p:txBody>
      </p:sp>
    </p:spTree>
  </p:cSld>
  <p:clrMapOvr>
    <a:masterClrMapping/>
  </p:clrMapOvr>
  <p:transition advClick="0">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5" descr="C:\My Documents\My Pictures\MICRO.gif"/>
          <p:cNvPicPr>
            <a:picLocks noChangeAspect="1" noChangeArrowheads="1"/>
          </p:cNvPicPr>
          <p:nvPr/>
        </p:nvPicPr>
        <p:blipFill>
          <a:blip r:embed="rId3" cstate="print"/>
          <a:srcRect l="4510" r="16541"/>
          <a:stretch>
            <a:fillRect/>
          </a:stretch>
        </p:blipFill>
        <p:spPr bwMode="auto">
          <a:xfrm>
            <a:off x="6477000" y="2514600"/>
            <a:ext cx="2667000" cy="4343400"/>
          </a:xfrm>
          <a:prstGeom prst="rect">
            <a:avLst/>
          </a:prstGeom>
          <a:noFill/>
          <a:ln w="9525">
            <a:noFill/>
            <a:miter lim="800000"/>
            <a:headEnd/>
            <a:tailEnd/>
          </a:ln>
        </p:spPr>
      </p:pic>
      <p:sp>
        <p:nvSpPr>
          <p:cNvPr id="11267" name="Text Box 6"/>
          <p:cNvSpPr txBox="1">
            <a:spLocks noChangeArrowheads="1"/>
          </p:cNvSpPr>
          <p:nvPr/>
        </p:nvSpPr>
        <p:spPr bwMode="auto">
          <a:xfrm>
            <a:off x="4724400" y="2751138"/>
            <a:ext cx="1828800" cy="830262"/>
          </a:xfrm>
          <a:prstGeom prst="rect">
            <a:avLst/>
          </a:prstGeom>
          <a:noFill/>
          <a:ln w="9525">
            <a:noFill/>
            <a:miter lim="800000"/>
            <a:headEnd/>
            <a:tailEnd/>
          </a:ln>
        </p:spPr>
        <p:txBody>
          <a:bodyPr>
            <a:spAutoFit/>
          </a:bodyPr>
          <a:lstStyle/>
          <a:p>
            <a:r>
              <a:rPr lang="en-US">
                <a:solidFill>
                  <a:srgbClr val="FF0000"/>
                </a:solidFill>
                <a:latin typeface="Arial Black" pitchFamily="34" charset="0"/>
              </a:rPr>
              <a:t>body tube</a:t>
            </a:r>
          </a:p>
          <a:p>
            <a:endParaRPr lang="en-US">
              <a:solidFill>
                <a:srgbClr val="FF0000"/>
              </a:solidFill>
              <a:latin typeface="Arial Black" pitchFamily="34" charset="0"/>
            </a:endParaRPr>
          </a:p>
        </p:txBody>
      </p:sp>
      <p:sp>
        <p:nvSpPr>
          <p:cNvPr id="11268" name="WordArt 20"/>
          <p:cNvSpPr>
            <a:spLocks noChangeArrowheads="1" noChangeShapeType="1"/>
          </p:cNvSpPr>
          <p:nvPr/>
        </p:nvSpPr>
        <p:spPr bwMode="auto">
          <a:xfrm>
            <a:off x="1066800" y="381000"/>
            <a:ext cx="7620000" cy="1143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body tube</a:t>
            </a:r>
          </a:p>
        </p:txBody>
      </p:sp>
      <p:sp>
        <p:nvSpPr>
          <p:cNvPr id="11269" name="TextBox 15"/>
          <p:cNvSpPr txBox="1">
            <a:spLocks noChangeArrowheads="1"/>
          </p:cNvSpPr>
          <p:nvPr/>
        </p:nvSpPr>
        <p:spPr bwMode="auto">
          <a:xfrm>
            <a:off x="1524000" y="4037013"/>
            <a:ext cx="4191000" cy="1754187"/>
          </a:xfrm>
          <a:prstGeom prst="rect">
            <a:avLst/>
          </a:prstGeom>
          <a:noFill/>
          <a:ln w="9525">
            <a:noFill/>
            <a:miter lim="800000"/>
            <a:headEnd/>
            <a:tailEnd/>
          </a:ln>
        </p:spPr>
        <p:txBody>
          <a:bodyPr>
            <a:spAutoFit/>
          </a:bodyPr>
          <a:lstStyle/>
          <a:p>
            <a:r>
              <a:rPr lang="en-US" sz="3600"/>
              <a:t>connects the eyepiece to the objective lenses</a:t>
            </a:r>
          </a:p>
        </p:txBody>
      </p:sp>
    </p:spTree>
  </p:cSld>
  <p:clrMapOvr>
    <a:masterClrMapping/>
  </p:clrMapOvr>
  <p:transition advClick="0">
    <p:pull/>
  </p:transition>
  <p:timing>
    <p:tnLst>
      <p:par>
        <p:cTn id="1" dur="indefinite" restart="never" nodeType="tmRoot"/>
      </p:par>
    </p:tnLst>
  </p:timing>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4353</TotalTime>
  <Words>675</Words>
  <Application>Microsoft Office PowerPoint</Application>
  <PresentationFormat>On-screen Show (4:3)</PresentationFormat>
  <Paragraphs>131</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Times New Roman</vt:lpstr>
      <vt:lpstr>Arial</vt:lpstr>
      <vt:lpstr>Arial Black</vt:lpstr>
      <vt:lpstr>Notebook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Microscope</dc:title>
  <dc:creator>GCHS District #9</dc:creator>
  <cp:lastModifiedBy>Peggy Jo Stanley</cp:lastModifiedBy>
  <cp:revision>156</cp:revision>
  <dcterms:created xsi:type="dcterms:W3CDTF">2001-07-14T21:52:14Z</dcterms:created>
  <dcterms:modified xsi:type="dcterms:W3CDTF">2014-09-11T12:57:55Z</dcterms:modified>
</cp:coreProperties>
</file>