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67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CC7BD-A573-4601-BFC2-5CE744DE8C40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B93AB-887F-4A2F-BDFB-70182FAA6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95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B93AB-887F-4A2F-BDFB-70182FAA6C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0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 Lesson Op-SD_2LnH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8" y="1592818"/>
            <a:ext cx="722058" cy="72205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839619" y="1711306"/>
            <a:ext cx="6378523" cy="124145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20000"/>
              </a:lnSpc>
              <a:buFont typeface="Arial"/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2pPr>
            <a:lvl3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3pPr>
            <a:lvl4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4pPr>
            <a:lvl5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839619" y="2952763"/>
            <a:ext cx="6378523" cy="180025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20000"/>
              </a:lnSpc>
              <a:buFont typeface="Arial"/>
              <a:buNone/>
              <a:defRPr sz="2200" b="0" i="1">
                <a:solidFill>
                  <a:srgbClr val="FF0000"/>
                </a:solidFill>
                <a:latin typeface="Proxima Nova"/>
                <a:cs typeface="Proxima Nova"/>
              </a:defRPr>
            </a:lvl1pPr>
            <a:lvl2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2pPr>
            <a:lvl3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3pPr>
            <a:lvl4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4pPr>
            <a:lvl5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 rot="16200000">
            <a:off x="97925" y="587323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23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104" y="291159"/>
            <a:ext cx="7833899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24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CHAPTER WRAP-UP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68615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dea-S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_inquiry-8880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18451" r="14708" b="26889"/>
          <a:stretch/>
        </p:blipFill>
        <p:spPr>
          <a:xfrm>
            <a:off x="770467" y="1575062"/>
            <a:ext cx="1058334" cy="759350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925671" y="1713944"/>
            <a:ext cx="6252098" cy="538622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2400"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 sz="2800" b="1" i="0">
                <a:latin typeface="Verdana"/>
                <a:cs typeface="Verdana"/>
              </a:defRPr>
            </a:lvl2pPr>
            <a:lvl3pPr marL="914400" indent="0">
              <a:buNone/>
              <a:defRPr sz="2800" b="1" i="0">
                <a:latin typeface="Verdana"/>
                <a:cs typeface="Verdana"/>
              </a:defRPr>
            </a:lvl3pPr>
            <a:lvl4pPr marL="1371600" indent="0">
              <a:buNone/>
              <a:defRPr sz="2800" b="1" i="0">
                <a:latin typeface="Verdana"/>
                <a:cs typeface="Verdana"/>
              </a:defRPr>
            </a:lvl4pPr>
            <a:lvl5pPr marL="1828800" indent="0">
              <a:buNone/>
              <a:defRPr sz="2800" b="1" i="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925671" y="2252565"/>
            <a:ext cx="6252097" cy="394503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20000"/>
              </a:lnSpc>
              <a:buFontTx/>
              <a:buNone/>
              <a:defRPr sz="24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2pPr>
            <a:lvl3pPr marL="9144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3pPr>
            <a:lvl4pPr marL="13716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4pPr>
            <a:lvl5pPr marL="18288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0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CHAPTER INTRODUCTION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 rot="16200000">
            <a:off x="97925" y="587323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104" y="291159"/>
            <a:ext cx="7833899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29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 Lesson Op-DD_2LnH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056103" y="1905865"/>
            <a:ext cx="7080363" cy="538622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2400"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 sz="2800" b="1" i="0">
                <a:latin typeface="Verdana"/>
                <a:cs typeface="Verdana"/>
              </a:defRPr>
            </a:lvl2pPr>
            <a:lvl3pPr marL="914400" indent="0">
              <a:buNone/>
              <a:defRPr sz="2800" b="1" i="0">
                <a:latin typeface="Verdana"/>
                <a:cs typeface="Verdana"/>
              </a:defRPr>
            </a:lvl3pPr>
            <a:lvl4pPr marL="1371600" indent="0">
              <a:buNone/>
              <a:defRPr sz="2800" b="1" i="0">
                <a:latin typeface="Verdana"/>
                <a:cs typeface="Verdana"/>
              </a:defRPr>
            </a:lvl4pPr>
            <a:lvl5pPr marL="1828800" indent="0">
              <a:buNone/>
              <a:defRPr sz="2800" b="1" i="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056104" y="2444486"/>
            <a:ext cx="7080362" cy="3214461"/>
          </a:xfrm>
          <a:prstGeom prst="rect">
            <a:avLst/>
          </a:prstGeom>
        </p:spPr>
        <p:txBody>
          <a:bodyPr vert="horz" lIns="0" tIns="0"/>
          <a:lstStyle>
            <a:lvl1pPr marL="342900" indent="-342900">
              <a:lnSpc>
                <a:spcPct val="120000"/>
              </a:lnSpc>
              <a:buFont typeface="Arial"/>
              <a:buChar char="•"/>
              <a:defRPr sz="20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2pPr>
            <a:lvl3pPr marL="9144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3pPr>
            <a:lvl4pPr marL="13716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4pPr>
            <a:lvl5pPr marL="18288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97925" y="587323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15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104" y="291159"/>
            <a:ext cx="7833899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16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CHAPTER WRAP-UP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78630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sson 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1056106" y="1650989"/>
            <a:ext cx="2762362" cy="1159934"/>
          </a:xfrm>
          <a:prstGeom prst="roundRect">
            <a:avLst>
              <a:gd name="adj" fmla="val 20803"/>
            </a:avLst>
          </a:prstGeom>
          <a:solidFill>
            <a:srgbClr val="2D88E1"/>
          </a:solidFill>
          <a:ln w="44450">
            <a:solidFill>
              <a:srgbClr val="2D88E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>
            <a:off x="1056105" y="2099727"/>
            <a:ext cx="7325222" cy="4368806"/>
          </a:xfrm>
          <a:prstGeom prst="roundRect">
            <a:avLst>
              <a:gd name="adj" fmla="val 5553"/>
            </a:avLst>
          </a:prstGeom>
          <a:solidFill>
            <a:schemeClr val="bg1"/>
          </a:solidFill>
          <a:ln w="44450">
            <a:solidFill>
              <a:srgbClr val="2D88E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56104" y="1620556"/>
            <a:ext cx="2762363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sz="2400" b="1" i="0" dirty="0" smtClean="0">
                <a:solidFill>
                  <a:schemeClr val="bg1"/>
                </a:solidFill>
                <a:latin typeface="Proxima Nova"/>
                <a:cs typeface="Proxima Nova"/>
              </a:rPr>
              <a:t>Lesson Review</a:t>
            </a:r>
            <a:endParaRPr lang="en-US" sz="2400" b="1" i="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301640" y="3158067"/>
            <a:ext cx="6868693" cy="123613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None/>
              <a:tabLst>
                <a:tab pos="2273300" algn="l"/>
              </a:tabLst>
              <a:defRPr sz="24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>
                <a:latin typeface="Verdana"/>
                <a:cs typeface="Verdana"/>
              </a:defRPr>
            </a:lvl2pPr>
            <a:lvl3pPr marL="914400" indent="0">
              <a:buNone/>
              <a:defRPr>
                <a:latin typeface="Verdana"/>
                <a:cs typeface="Verdana"/>
              </a:defRPr>
            </a:lvl3pPr>
            <a:lvl4pPr marL="1371600" indent="0">
              <a:buNone/>
              <a:defRPr>
                <a:latin typeface="Verdana"/>
                <a:cs typeface="Verdana"/>
              </a:defRPr>
            </a:lvl4pPr>
            <a:lvl5pPr marL="1828800" indent="0">
              <a:buNone/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861465" y="121824"/>
            <a:ext cx="535536" cy="73958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00" b="1" i="0">
                <a:latin typeface="Proxima Nova"/>
                <a:cs typeface="Proxima Nova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 rot="16200000">
            <a:off x="97925" y="519587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LESSON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20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LESSON</a:t>
            </a:r>
            <a:r>
              <a:rPr lang="en-US" sz="1300" b="0" i="0" kern="0" spc="3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 </a:t>
            </a:r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WRAP-UP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  <p:sp>
        <p:nvSpPr>
          <p:cNvPr id="21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409221" y="316202"/>
            <a:ext cx="7218705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Lesson Title</a:t>
            </a:r>
            <a:endParaRPr lang="en-US" dirty="0"/>
          </a:p>
        </p:txBody>
      </p:sp>
      <p:pic>
        <p:nvPicPr>
          <p:cNvPr id="8" name="Picture 7" descr="MA_now--888002Rev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26621" r="9166" b="34722"/>
          <a:stretch/>
        </p:blipFill>
        <p:spPr>
          <a:xfrm>
            <a:off x="1363133" y="2269065"/>
            <a:ext cx="3571619" cy="626535"/>
          </a:xfrm>
          <a:prstGeom prst="rect">
            <a:avLst/>
          </a:prstGeom>
        </p:spPr>
      </p:pic>
      <p:sp>
        <p:nvSpPr>
          <p:cNvPr id="2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845733" y="4394201"/>
            <a:ext cx="6324600" cy="167640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20000"/>
              </a:lnSpc>
              <a:buFont typeface="Arial"/>
              <a:buNone/>
              <a:defRPr sz="2200" b="0" i="1">
                <a:solidFill>
                  <a:srgbClr val="FF0000"/>
                </a:solidFill>
                <a:latin typeface="Proxima Nova"/>
                <a:cs typeface="Proxima Nova"/>
              </a:defRPr>
            </a:lvl1pPr>
            <a:lvl2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2pPr>
            <a:lvl3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3pPr>
            <a:lvl4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4pPr>
            <a:lvl5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01640" y="2804583"/>
            <a:ext cx="686869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00" b="1" dirty="0" smtClean="0">
                <a:solidFill>
                  <a:srgbClr val="EA0000"/>
                </a:solidFill>
                <a:latin typeface="Proxima Nova" pitchFamily="50" charset="0"/>
              </a:rPr>
              <a:t>Do you agree or disagree?</a:t>
            </a:r>
          </a:p>
        </p:txBody>
      </p:sp>
    </p:spTree>
    <p:extLst>
      <p:ext uri="{BB962C8B-B14F-4D97-AF65-F5344CB8AC3E}">
        <p14:creationId xmlns:p14="http://schemas.microsoft.com/office/powerpoint/2010/main" val="418276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 Idea-S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861465" y="121824"/>
            <a:ext cx="535536" cy="73958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00" b="1" i="0">
                <a:latin typeface="Proxima Nova"/>
                <a:cs typeface="Proxima Nova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 rot="16200000">
            <a:off x="97925" y="519587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LESSON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22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LESSON</a:t>
            </a:r>
            <a:r>
              <a:rPr lang="en-US" sz="1300" b="0" i="0" kern="0" spc="3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 </a:t>
            </a:r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INTRODUCTION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  <p:sp>
        <p:nvSpPr>
          <p:cNvPr id="23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409221" y="316202"/>
            <a:ext cx="7218705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Lesson Title</a:t>
            </a:r>
            <a:endParaRPr lang="en-US" dirty="0"/>
          </a:p>
        </p:txBody>
      </p:sp>
      <p:pic>
        <p:nvPicPr>
          <p:cNvPr id="24" name="Picture 23" descr="MA_inquiry-8880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18451" r="14708" b="26889"/>
          <a:stretch/>
        </p:blipFill>
        <p:spPr>
          <a:xfrm>
            <a:off x="770467" y="1575062"/>
            <a:ext cx="1058334" cy="759350"/>
          </a:xfrm>
          <a:prstGeom prst="rect">
            <a:avLst/>
          </a:prstGeom>
        </p:spPr>
      </p:pic>
      <p:sp>
        <p:nvSpPr>
          <p:cNvPr id="2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925671" y="1713944"/>
            <a:ext cx="6252098" cy="538622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2400"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 sz="2800" b="1" i="0">
                <a:latin typeface="Verdana"/>
                <a:cs typeface="Verdana"/>
              </a:defRPr>
            </a:lvl2pPr>
            <a:lvl3pPr marL="914400" indent="0">
              <a:buNone/>
              <a:defRPr sz="2800" b="1" i="0">
                <a:latin typeface="Verdana"/>
                <a:cs typeface="Verdana"/>
              </a:defRPr>
            </a:lvl3pPr>
            <a:lvl4pPr marL="1371600" indent="0">
              <a:buNone/>
              <a:defRPr sz="2800" b="1" i="0">
                <a:latin typeface="Verdana"/>
                <a:cs typeface="Verdana"/>
              </a:defRPr>
            </a:lvl4pPr>
            <a:lvl5pPr marL="1828800" indent="0">
              <a:buNone/>
              <a:defRPr sz="2800" b="1" i="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925671" y="2252565"/>
            <a:ext cx="6252097" cy="394503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20000"/>
              </a:lnSpc>
              <a:buFontTx/>
              <a:buNone/>
              <a:defRPr sz="24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2pPr>
            <a:lvl3pPr marL="9144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3pPr>
            <a:lvl4pPr marL="13716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4pPr>
            <a:lvl5pPr marL="18288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45336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989955" y="1645957"/>
            <a:ext cx="4685978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400" b="1" i="0" dirty="0" smtClean="0">
                <a:latin typeface="Proxima Nova"/>
                <a:cs typeface="Proxima Nova"/>
              </a:rPr>
              <a:t>Vocabulary</a:t>
            </a:r>
            <a:endParaRPr lang="en-US" sz="2400" b="1" i="0" dirty="0">
              <a:latin typeface="Proxima Nova"/>
              <a:cs typeface="Proxima Nova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989955" y="2309303"/>
            <a:ext cx="58388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Watch out for these words!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84659" y="2836322"/>
            <a:ext cx="6834117" cy="3090779"/>
          </a:xfrm>
          <a:prstGeom prst="rect">
            <a:avLst/>
          </a:prstGeom>
        </p:spPr>
        <p:txBody>
          <a:bodyPr vert="horz" lIns="0" numCol="2" spcCol="15240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800100" indent="-342900">
              <a:buFont typeface="Arial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2pPr>
            <a:lvl3pPr marL="1257300" indent="-342900">
              <a:buFont typeface="Arial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3pPr>
            <a:lvl4pPr marL="1714500" indent="-342900">
              <a:buFont typeface="Arial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4pPr>
            <a:lvl5pPr marL="2171700" indent="-342900">
              <a:buFont typeface="Arial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text</a:t>
            </a:r>
          </a:p>
          <a:p>
            <a:pPr lvl="0"/>
            <a:endParaRPr lang="en-US" dirty="0" smtClean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861465" y="121824"/>
            <a:ext cx="535536" cy="73958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00" b="1" i="0">
                <a:latin typeface="Proxima Nova"/>
                <a:cs typeface="Proxima Nova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97925" y="519587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LESSON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20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LESSON</a:t>
            </a:r>
            <a:r>
              <a:rPr lang="en-US" sz="1300" b="0" i="0" kern="0" spc="3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 </a:t>
            </a:r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INTRODUCTION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  <p:sp>
        <p:nvSpPr>
          <p:cNvPr id="21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409221" y="316202"/>
            <a:ext cx="7218705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Lesson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28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science/cellularlifeandgenetics/mitosi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1/3/18 Wednesday Warm Up 5 minutes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382000" cy="5105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763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At the end of the cell cycle, the original cell no longer exists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Cell Cycle and Cell Division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573686" y="4191000"/>
            <a:ext cx="6324600" cy="1676400"/>
          </a:xfrm>
        </p:spPr>
        <p:txBody>
          <a:bodyPr/>
          <a:lstStyle/>
          <a:p>
            <a:r>
              <a:rPr lang="en-US" dirty="0" smtClean="0"/>
              <a:t>Agree. The mitotic phase of the cell cycle transforms the original cell into two separate new cells.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01640" y="2804583"/>
            <a:ext cx="686869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00" b="1" dirty="0" smtClean="0">
                <a:solidFill>
                  <a:srgbClr val="EA0000"/>
                </a:solidFill>
                <a:latin typeface="Proxima Nova" pitchFamily="50" charset="0"/>
              </a:rPr>
              <a:t>Do you agree or disagree?</a:t>
            </a:r>
          </a:p>
        </p:txBody>
      </p:sp>
    </p:spTree>
    <p:extLst>
      <p:ext uri="{BB962C8B-B14F-4D97-AF65-F5344CB8AC3E}">
        <p14:creationId xmlns:p14="http://schemas.microsoft.com/office/powerpoint/2010/main" val="69038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Cell Cycle and Cell Division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Time to Split?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381000" y="2252565"/>
            <a:ext cx="3810001" cy="394503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Look at the photo at the beginning of the lesson. </a:t>
            </a:r>
            <a:r>
              <a:rPr lang="en-US" dirty="0"/>
              <a:t>Unicellular organisms such as these reproduce </a:t>
            </a:r>
            <a:r>
              <a:rPr lang="en-US" dirty="0" smtClean="0"/>
              <a:t>when one </a:t>
            </a:r>
            <a:r>
              <a:rPr lang="en-US" dirty="0"/>
              <a:t>cell divides into two new cells. The two cells </a:t>
            </a:r>
            <a:r>
              <a:rPr lang="en-US" dirty="0" smtClean="0"/>
              <a:t>are identical </a:t>
            </a:r>
            <a:r>
              <a:rPr lang="en-US" dirty="0"/>
              <a:t>to each other. </a:t>
            </a:r>
            <a:r>
              <a:rPr lang="en-US" dirty="0" smtClean="0"/>
              <a:t>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What </a:t>
            </a:r>
            <a:r>
              <a:rPr lang="en-US" dirty="0"/>
              <a:t>do you think happened </a:t>
            </a:r>
            <a:r>
              <a:rPr lang="en-US" dirty="0" smtClean="0"/>
              <a:t>to the </a:t>
            </a:r>
            <a:r>
              <a:rPr lang="en-US" dirty="0"/>
              <a:t>contents of the original cell before it divided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1" y="1752600"/>
            <a:ext cx="42862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8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cell cycle</a:t>
            </a:r>
          </a:p>
          <a:p>
            <a:r>
              <a:rPr lang="en-US" dirty="0" smtClean="0"/>
              <a:t>interphase</a:t>
            </a:r>
          </a:p>
          <a:p>
            <a:r>
              <a:rPr lang="en-US" dirty="0" smtClean="0"/>
              <a:t>sister chromatid</a:t>
            </a:r>
          </a:p>
          <a:p>
            <a:r>
              <a:rPr lang="en-US" dirty="0" smtClean="0"/>
              <a:t>centromere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mitosis</a:t>
            </a:r>
          </a:p>
          <a:p>
            <a:r>
              <a:rPr lang="en-US" dirty="0" smtClean="0"/>
              <a:t>cytokinesis</a:t>
            </a:r>
          </a:p>
          <a:p>
            <a:r>
              <a:rPr lang="en-US" dirty="0" smtClean="0"/>
              <a:t>daughter cells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Cell Cycle and Cell </a:t>
            </a:r>
            <a:r>
              <a:rPr lang="en-US" dirty="0" smtClean="0"/>
              <a:t>Division- Definition will be next slide.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</a:t>
            </a:r>
            <a:r>
              <a:rPr lang="en-US" dirty="0" smtClean="0"/>
              <a:t>1 Vocabulary- Classwork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Cell cycle:  </a:t>
            </a:r>
            <a:r>
              <a:rPr lang="en-US" dirty="0"/>
              <a:t>growth, development, and division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Centromere</a:t>
            </a:r>
            <a:r>
              <a:rPr lang="en-US" dirty="0" smtClean="0"/>
              <a:t> </a:t>
            </a:r>
            <a:r>
              <a:rPr lang="en-US" dirty="0"/>
              <a:t>structure that holds sister chromatids together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Cytokinesis</a:t>
            </a:r>
            <a:r>
              <a:rPr lang="en-US" dirty="0" smtClean="0"/>
              <a:t> </a:t>
            </a:r>
            <a:r>
              <a:rPr lang="en-US" dirty="0"/>
              <a:t>division of a cell’s cytoplasm and contents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Daughter </a:t>
            </a:r>
            <a:r>
              <a:rPr lang="en-US" b="1" dirty="0"/>
              <a:t>cells</a:t>
            </a:r>
            <a:r>
              <a:rPr lang="en-US" dirty="0"/>
              <a:t> two new cells that result from mitosis and cytokinesis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E</a:t>
            </a:r>
            <a:r>
              <a:rPr lang="en-US" b="1" dirty="0" smtClean="0"/>
              <a:t>ukaryotic</a:t>
            </a:r>
            <a:r>
              <a:rPr lang="en-US" dirty="0" smtClean="0"/>
              <a:t> </a:t>
            </a:r>
            <a:r>
              <a:rPr lang="en-US" dirty="0"/>
              <a:t>cell with </a:t>
            </a:r>
            <a:r>
              <a:rPr lang="en-US" dirty="0" smtClean="0"/>
              <a:t>membrane bound </a:t>
            </a:r>
            <a:r>
              <a:rPr lang="en-US" dirty="0"/>
              <a:t>structures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Interphase</a:t>
            </a:r>
            <a:r>
              <a:rPr lang="en-US" dirty="0" smtClean="0"/>
              <a:t> cell’s </a:t>
            </a:r>
            <a:r>
              <a:rPr lang="en-US" dirty="0"/>
              <a:t>period of growth and development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Mitosis</a:t>
            </a:r>
            <a:r>
              <a:rPr lang="en-US" dirty="0" smtClean="0"/>
              <a:t> </a:t>
            </a:r>
            <a:r>
              <a:rPr lang="en-US" dirty="0"/>
              <a:t>division of a cell’s nucleus and contents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Sister </a:t>
            </a:r>
            <a:r>
              <a:rPr lang="en-US" b="1" dirty="0"/>
              <a:t>chromatids </a:t>
            </a:r>
            <a:r>
              <a:rPr lang="en-US" dirty="0"/>
              <a:t>one of the two identical strands of DNA that make up a duplicated chromosome</a:t>
            </a:r>
          </a:p>
        </p:txBody>
      </p:sp>
    </p:spTree>
    <p:extLst>
      <p:ext uri="{BB962C8B-B14F-4D97-AF65-F5344CB8AC3E}">
        <p14:creationId xmlns:p14="http://schemas.microsoft.com/office/powerpoint/2010/main" val="31022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Brain Pop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1) </a:t>
            </a:r>
            <a:r>
              <a:rPr lang="en-US" dirty="0"/>
              <a:t>Like a car, a new cell must be made from </a:t>
            </a:r>
            <a:r>
              <a:rPr lang="en-US" dirty="0" smtClean="0"/>
              <a:t>many parts </a:t>
            </a:r>
            <a:r>
              <a:rPr lang="en-US" dirty="0"/>
              <a:t>that are put together in the proper </a:t>
            </a:r>
            <a:r>
              <a:rPr lang="en-US" dirty="0" smtClean="0"/>
              <a:t>way. For </a:t>
            </a:r>
            <a:r>
              <a:rPr lang="en-US" dirty="0"/>
              <a:t>both cars and cells, a plan for assembly </a:t>
            </a:r>
            <a:r>
              <a:rPr lang="en-US" dirty="0" smtClean="0"/>
              <a:t>must exist </a:t>
            </a:r>
            <a:r>
              <a:rPr lang="en-US" dirty="0"/>
              <a:t>and be followed.</a:t>
            </a:r>
          </a:p>
          <a:p>
            <a:r>
              <a:rPr lang="en-US" b="1" dirty="0" smtClean="0"/>
              <a:t>2) </a:t>
            </a:r>
            <a:r>
              <a:rPr lang="en-US" dirty="0"/>
              <a:t>Cells are very small, and a large organism </a:t>
            </a:r>
            <a:r>
              <a:rPr lang="en-US" dirty="0" smtClean="0"/>
              <a:t>is composed </a:t>
            </a:r>
            <a:r>
              <a:rPr lang="en-US" dirty="0"/>
              <a:t>of a huge number of cells. As old </a:t>
            </a:r>
            <a:r>
              <a:rPr lang="en-US" dirty="0" smtClean="0"/>
              <a:t>cells wear </a:t>
            </a:r>
            <a:r>
              <a:rPr lang="en-US" dirty="0"/>
              <a:t>out, copies are made to replace them.</a:t>
            </a:r>
          </a:p>
          <a:p>
            <a:r>
              <a:rPr lang="en-US" b="1" dirty="0" smtClean="0"/>
              <a:t>3) </a:t>
            </a:r>
            <a:r>
              <a:rPr lang="en-US" dirty="0"/>
              <a:t>Yes, cells are always being copied in the </a:t>
            </a:r>
            <a:r>
              <a:rPr lang="en-US" dirty="0" smtClean="0"/>
              <a:t>human body</a:t>
            </a:r>
            <a:r>
              <a:rPr lang="en-US" dirty="0"/>
              <a:t>. In children and teens, copies of cells </a:t>
            </a:r>
            <a:r>
              <a:rPr lang="en-US" dirty="0" smtClean="0"/>
              <a:t>allow the </a:t>
            </a:r>
            <a:r>
              <a:rPr lang="en-US" dirty="0"/>
              <a:t>growth of bones, muscles, and other </a:t>
            </a:r>
            <a:r>
              <a:rPr lang="en-US" dirty="0" smtClean="0"/>
              <a:t>body tissues</a:t>
            </a:r>
            <a:r>
              <a:rPr lang="en-US" dirty="0"/>
              <a:t>. In people of all ages, copies of cells </a:t>
            </a:r>
            <a:r>
              <a:rPr lang="en-US" dirty="0" smtClean="0"/>
              <a:t>replace old </a:t>
            </a:r>
            <a:r>
              <a:rPr lang="en-US" dirty="0"/>
              <a:t>cells that the body sheds or destroys.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Warm Up 5 minutes </a:t>
            </a:r>
          </a:p>
          <a:p>
            <a:r>
              <a:rPr lang="en-US" dirty="0" smtClean="0"/>
              <a:t>2) Lesson 1 Introduction (Science Journal-Taking Notes)- 25 minutes</a:t>
            </a:r>
          </a:p>
          <a:p>
            <a:r>
              <a:rPr lang="en-US" dirty="0" smtClean="0"/>
              <a:t>3) Lesson Vocabulary- Classwork 5 minutes</a:t>
            </a:r>
          </a:p>
          <a:p>
            <a:r>
              <a:rPr lang="en-US" dirty="0" smtClean="0"/>
              <a:t>4) Video 5 minutes (Brain Pop) </a:t>
            </a:r>
          </a:p>
          <a:p>
            <a:r>
              <a:rPr lang="en-US" dirty="0" smtClean="0"/>
              <a:t>5) Homework </a:t>
            </a:r>
          </a:p>
          <a:p>
            <a:r>
              <a:rPr lang="en-US" dirty="0" smtClean="0"/>
              <a:t>Field Trip Money Due 1/5/18 (This Friday)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9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Quarter Agenda (January 19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-Last Day)</a:t>
            </a:r>
            <a:br>
              <a:rPr lang="en-US" sz="3600" dirty="0" smtClean="0"/>
            </a:br>
            <a:r>
              <a:rPr lang="en-US" sz="3600" dirty="0" smtClean="0"/>
              <a:t>Write Science Journal-Great Reminder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dirty="0" smtClean="0"/>
              <a:t>Lesson </a:t>
            </a:r>
            <a:r>
              <a:rPr lang="en-US" dirty="0"/>
              <a:t>1:  The Cell Cycle and Cell </a:t>
            </a:r>
            <a:r>
              <a:rPr lang="en-US" dirty="0" smtClean="0"/>
              <a:t>Division (3 days)</a:t>
            </a:r>
            <a:endParaRPr lang="en-US" dirty="0"/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dirty="0"/>
              <a:t>Lesson 2: Levels of </a:t>
            </a:r>
            <a:r>
              <a:rPr lang="en-US" dirty="0" smtClean="0"/>
              <a:t>Organization (3 days) 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dirty="0" smtClean="0"/>
              <a:t>Lesson 3; Genetic disorder (2 days) </a:t>
            </a:r>
            <a:endParaRPr lang="en-US" dirty="0"/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dirty="0"/>
              <a:t>Chapter </a:t>
            </a:r>
            <a:r>
              <a:rPr lang="en-US" dirty="0" smtClean="0"/>
              <a:t>Wrap-Up and Unit Test and Benchmark 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dirty="0" smtClean="0"/>
              <a:t>1/17/18- Unit Test 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3000" dirty="0" smtClean="0"/>
              <a:t>1/18/18 or 1/19/18 (Science 2</a:t>
            </a:r>
            <a:r>
              <a:rPr lang="en-US" sz="3000" baseline="30000" dirty="0" smtClean="0"/>
              <a:t>nd</a:t>
            </a:r>
            <a:r>
              <a:rPr lang="en-US" sz="3000" dirty="0" smtClean="0"/>
              <a:t> Quarter Benchmark) 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What’s happening inside?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52401" y="2362200"/>
            <a:ext cx="4495799" cy="3945035"/>
          </a:xfrm>
        </p:spPr>
        <p:txBody>
          <a:bodyPr>
            <a:normAutofit fontScale="85000" lnSpcReduction="10000"/>
          </a:bodyPr>
          <a:lstStyle/>
          <a:p>
            <a:r>
              <a:rPr lang="en-US" sz="2100" dirty="0" smtClean="0"/>
              <a:t>Look at the photo at the beginning of the chapter. </a:t>
            </a:r>
            <a:r>
              <a:rPr lang="en-US" sz="2100" dirty="0"/>
              <a:t>From the outside, a chicken egg </a:t>
            </a:r>
            <a:r>
              <a:rPr lang="en-US" sz="2100" dirty="0" smtClean="0"/>
              <a:t>looks </a:t>
            </a:r>
            <a:r>
              <a:rPr lang="en-US" sz="2100" dirty="0"/>
              <a:t>like a simple oval object. But </a:t>
            </a:r>
            <a:r>
              <a:rPr lang="en-US" sz="2100" dirty="0" smtClean="0"/>
              <a:t>big changes </a:t>
            </a:r>
            <a:r>
              <a:rPr lang="en-US" sz="2100" dirty="0"/>
              <a:t>are taking place inside the egg. </a:t>
            </a:r>
            <a:r>
              <a:rPr lang="en-US" sz="2100" dirty="0" smtClean="0"/>
              <a:t>Over several </a:t>
            </a:r>
            <a:r>
              <a:rPr lang="en-US" sz="2100" dirty="0"/>
              <a:t>weeks, the </a:t>
            </a:r>
            <a:r>
              <a:rPr lang="en-US" sz="2100" dirty="0" smtClean="0"/>
              <a:t>one cell </a:t>
            </a:r>
            <a:r>
              <a:rPr lang="en-US" sz="2100" dirty="0"/>
              <a:t>in the egg </a:t>
            </a:r>
            <a:r>
              <a:rPr lang="en-US" sz="2100" dirty="0" smtClean="0"/>
              <a:t>will grow </a:t>
            </a:r>
            <a:r>
              <a:rPr lang="en-US" sz="2100" dirty="0"/>
              <a:t>and divide and become a chick</a:t>
            </a:r>
            <a:r>
              <a:rPr lang="en-US" sz="21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How did the original cell change over time?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What might have happened to the chick’s cells as the chick grew?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How can one cell become a multicellular chick?</a:t>
            </a:r>
            <a:endParaRPr lang="en-US" sz="21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From a Cell to an </a:t>
            </a:r>
            <a:r>
              <a:rPr lang="en-US" dirty="0" smtClean="0"/>
              <a:t>Organism- Science Journal (Q&amp;A)	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4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How can one cell become a multicellular organism?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Through cell division, one cell can produce new cells to grow and develop into a multicellular </a:t>
            </a:r>
            <a:r>
              <a:rPr lang="en-US" dirty="0" smtClean="0"/>
              <a:t>organism.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From a Cell to an </a:t>
            </a:r>
            <a:r>
              <a:rPr lang="en-US" dirty="0" smtClean="0"/>
              <a:t>Organism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6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Lesson 1: The Cell Cycle and Cell Division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cell cycle consists of two phases. During interphase, a cell grows and its chromosomes and organelles replicate. During the mitotic phase of the cell cycle, the nucleus divides during mitosis, and the cytoplasm divides during </a:t>
            </a:r>
            <a:r>
              <a:rPr lang="en-US" dirty="0" smtClean="0"/>
              <a:t>cytokinesis.</a:t>
            </a:r>
          </a:p>
          <a:p>
            <a:r>
              <a:rPr lang="en-US" dirty="0"/>
              <a:t>The cell cycle results in two genetically identical daughter cells. The original parent cell no longer </a:t>
            </a:r>
            <a:r>
              <a:rPr lang="en-US" dirty="0" smtClean="0"/>
              <a:t>exists.</a:t>
            </a:r>
          </a:p>
          <a:p>
            <a:r>
              <a:rPr lang="en-US" dirty="0"/>
              <a:t>The cell cycle is important for growth in multicellular organisms, reproduction in some organisms, replacement of worn-out cells, and repair of damaged </a:t>
            </a:r>
            <a:r>
              <a:rPr lang="en-US" dirty="0" smtClean="0"/>
              <a:t>cells.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From a Cell to an </a:t>
            </a:r>
            <a:r>
              <a:rPr lang="en-US" dirty="0" smtClean="0"/>
              <a:t>Organism- Science Journal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Cell division produces two identical cells.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Cell Cycle and Cell Division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Agree. The mitotic phase of the cell cycle creates two identical cells.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01640" y="2804583"/>
            <a:ext cx="686869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00" b="1" dirty="0" smtClean="0">
                <a:solidFill>
                  <a:srgbClr val="EA0000"/>
                </a:solidFill>
                <a:latin typeface="Proxima Nova" pitchFamily="50" charset="0"/>
              </a:rPr>
              <a:t>Do you agree or disagree?</a:t>
            </a:r>
          </a:p>
        </p:txBody>
      </p:sp>
    </p:spTree>
    <p:extLst>
      <p:ext uri="{BB962C8B-B14F-4D97-AF65-F5344CB8AC3E}">
        <p14:creationId xmlns:p14="http://schemas.microsoft.com/office/powerpoint/2010/main" val="250893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Cell division is important for growth.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Cell Cycle and Cell Division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Agree. Growth depends on cells dividing and creating more and more cells.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01640" y="2804583"/>
            <a:ext cx="686869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00" b="1" dirty="0" smtClean="0">
                <a:solidFill>
                  <a:srgbClr val="EA0000"/>
                </a:solidFill>
                <a:latin typeface="Proxima Nova" pitchFamily="50" charset="0"/>
              </a:rPr>
              <a:t>Do you agree or disagree?</a:t>
            </a:r>
          </a:p>
        </p:txBody>
      </p:sp>
    </p:spTree>
    <p:extLst>
      <p:ext uri="{BB962C8B-B14F-4D97-AF65-F5344CB8AC3E}">
        <p14:creationId xmlns:p14="http://schemas.microsoft.com/office/powerpoint/2010/main" val="206836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764</Words>
  <Application>Microsoft Office PowerPoint</Application>
  <PresentationFormat>On-screen Show (4:3)</PresentationFormat>
  <Paragraphs>76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1/3/18 Wednesday Warm Up 5 minutes</vt:lpstr>
      <vt:lpstr>Warm Up Answer </vt:lpstr>
      <vt:lpstr>Today Agenda</vt:lpstr>
      <vt:lpstr>2nd Quarter Agenda (January 19th-Last Day) Write Science Journal-Great Reminder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1 Vocabulary- Classwork</vt:lpstr>
      <vt:lpstr>Video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1/3/18 Wednesday Warm Up 5 minutes</dc:title>
  <dc:creator>ailbay</dc:creator>
  <cp:lastModifiedBy>TMSA</cp:lastModifiedBy>
  <cp:revision>9</cp:revision>
  <dcterms:created xsi:type="dcterms:W3CDTF">2006-08-16T00:00:00Z</dcterms:created>
  <dcterms:modified xsi:type="dcterms:W3CDTF">2018-01-02T17:49:50Z</dcterms:modified>
</cp:coreProperties>
</file>