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688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 5 minutes 1/8/18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763000" cy="4876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 smtClean="0"/>
              <a:t>What are the two main phase for cell cycle?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What are four main phase for mitotic cell cycle?</a:t>
            </a:r>
          </a:p>
          <a:p>
            <a:r>
              <a:rPr lang="en-US" dirty="0" smtClean="0"/>
              <a:t>Answer; 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Interphase and Mitotic cell cycle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Prophase, Metaphase, Anaphase, Telophase</a:t>
            </a:r>
          </a:p>
        </p:txBody>
      </p:sp>
    </p:spTree>
    <p:extLst>
      <p:ext uri="{BB962C8B-B14F-4D97-AF65-F5344CB8AC3E}">
        <p14:creationId xmlns:p14="http://schemas.microsoft.com/office/powerpoint/2010/main" val="136255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Key Concept Builder Lesson 1( 15 minutes)</a:t>
            </a:r>
          </a:p>
          <a:p>
            <a:r>
              <a:rPr lang="en-US" dirty="0" smtClean="0"/>
              <a:t>3) Ck12- Mitosis (15 minutes) </a:t>
            </a:r>
          </a:p>
          <a:p>
            <a:r>
              <a:rPr lang="en-US" dirty="0" smtClean="0"/>
              <a:t>4) Plicker (Quiz) – 7 minutes </a:t>
            </a:r>
          </a:p>
          <a:p>
            <a:r>
              <a:rPr lang="en-US" dirty="0" smtClean="0"/>
              <a:t>5)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Concept Builder (page 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interphase</a:t>
            </a:r>
          </a:p>
          <a:p>
            <a:r>
              <a:rPr lang="en-US" b="1" dirty="0"/>
              <a:t>2. </a:t>
            </a:r>
            <a:r>
              <a:rPr lang="en-US" dirty="0"/>
              <a:t>mitotic phase</a:t>
            </a:r>
          </a:p>
          <a:p>
            <a:r>
              <a:rPr lang="en-US" b="1" dirty="0"/>
              <a:t>3. </a:t>
            </a:r>
            <a:r>
              <a:rPr lang="en-US" dirty="0"/>
              <a:t>interphase</a:t>
            </a:r>
          </a:p>
          <a:p>
            <a:r>
              <a:rPr lang="en-US" b="1" dirty="0"/>
              <a:t>4. </a:t>
            </a:r>
            <a:r>
              <a:rPr lang="en-US" dirty="0"/>
              <a:t>mitotic phase</a:t>
            </a:r>
          </a:p>
          <a:p>
            <a:r>
              <a:rPr lang="en-US" b="1" dirty="0"/>
              <a:t>5. </a:t>
            </a:r>
            <a:r>
              <a:rPr lang="en-US" dirty="0"/>
              <a:t>3 stages in interphase; 2 stages in the </a:t>
            </a:r>
            <a:r>
              <a:rPr lang="en-US" dirty="0" smtClean="0"/>
              <a:t>mitotic phase</a:t>
            </a:r>
            <a:endParaRPr lang="en-US" dirty="0"/>
          </a:p>
          <a:p>
            <a:r>
              <a:rPr lang="en-US" b="1" dirty="0"/>
              <a:t>6. </a:t>
            </a:r>
            <a:r>
              <a:rPr lang="en-US" dirty="0"/>
              <a:t>Possible answer: At the end of the first phase </a:t>
            </a:r>
            <a:r>
              <a:rPr lang="en-US" dirty="0" smtClean="0"/>
              <a:t>of the </a:t>
            </a:r>
            <a:r>
              <a:rPr lang="en-US" dirty="0"/>
              <a:t>cell cycle, a cell has grown, its </a:t>
            </a:r>
            <a:r>
              <a:rPr lang="en-US" dirty="0" smtClean="0"/>
              <a:t>organelles have </a:t>
            </a:r>
            <a:r>
              <a:rPr lang="en-US" dirty="0"/>
              <a:t>been replicated, and its </a:t>
            </a:r>
            <a:r>
              <a:rPr lang="en-US" dirty="0" smtClean="0"/>
              <a:t>chromosomes have </a:t>
            </a:r>
            <a:r>
              <a:rPr lang="en-US" dirty="0"/>
              <a:t>been replicated and are composed </a:t>
            </a:r>
            <a:r>
              <a:rPr lang="en-US" dirty="0" smtClean="0"/>
              <a:t>of sister </a:t>
            </a:r>
            <a:r>
              <a:rPr lang="en-US" dirty="0"/>
              <a:t>chromatids. At the end of the </a:t>
            </a:r>
            <a:r>
              <a:rPr lang="en-US" dirty="0" smtClean="0"/>
              <a:t>second phase </a:t>
            </a:r>
            <a:r>
              <a:rPr lang="en-US" dirty="0"/>
              <a:t>of the cell cycle, the cell’s </a:t>
            </a:r>
            <a:r>
              <a:rPr lang="en-US" dirty="0" smtClean="0"/>
              <a:t>chromosomes and </a:t>
            </a:r>
            <a:r>
              <a:rPr lang="en-US" dirty="0"/>
              <a:t>cytoplasm have been divided,</a:t>
            </a:r>
          </a:p>
        </p:txBody>
      </p:sp>
    </p:spTree>
    <p:extLst>
      <p:ext uri="{BB962C8B-B14F-4D97-AF65-F5344CB8AC3E}">
        <p14:creationId xmlns:p14="http://schemas.microsoft.com/office/powerpoint/2010/main" val="177973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20)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growth and cellular functions; </a:t>
            </a:r>
            <a:r>
              <a:rPr lang="en-US" dirty="0" smtClean="0"/>
              <a:t>organelle replication</a:t>
            </a:r>
            <a:endParaRPr lang="en-US" dirty="0"/>
          </a:p>
          <a:p>
            <a:r>
              <a:rPr lang="en-US" b="1" dirty="0"/>
              <a:t>2. </a:t>
            </a:r>
            <a:r>
              <a:rPr lang="en-US" dirty="0"/>
              <a:t>growth and chromosome </a:t>
            </a:r>
            <a:r>
              <a:rPr lang="en-US" dirty="0" smtClean="0"/>
              <a:t>replication; organelle </a:t>
            </a:r>
            <a:r>
              <a:rPr lang="en-US" dirty="0"/>
              <a:t>replication</a:t>
            </a:r>
          </a:p>
          <a:p>
            <a:r>
              <a:rPr lang="en-US" b="1" dirty="0"/>
              <a:t>3. </a:t>
            </a:r>
            <a:r>
              <a:rPr lang="en-US" dirty="0"/>
              <a:t>growth and cellular functions; </a:t>
            </a:r>
            <a:r>
              <a:rPr lang="en-US" dirty="0" smtClean="0"/>
              <a:t>organelle replication</a:t>
            </a:r>
            <a:endParaRPr lang="en-US" dirty="0"/>
          </a:p>
          <a:p>
            <a:r>
              <a:rPr lang="en-US" b="1" dirty="0"/>
              <a:t>4. </a:t>
            </a:r>
            <a:r>
              <a:rPr lang="en-US" dirty="0"/>
              <a:t>division of nucleus</a:t>
            </a:r>
          </a:p>
          <a:p>
            <a:r>
              <a:rPr lang="en-US" b="1" dirty="0"/>
              <a:t>5. </a:t>
            </a:r>
            <a:r>
              <a:rPr lang="en-US" dirty="0"/>
              <a:t>division of cytoplasm</a:t>
            </a:r>
          </a:p>
          <a:p>
            <a:r>
              <a:rPr lang="en-US" b="1" dirty="0"/>
              <a:t>6. </a:t>
            </a:r>
            <a:r>
              <a:rPr lang="en-US" dirty="0"/>
              <a:t>chromatin; It looks like tangled strands </a:t>
            </a:r>
            <a:r>
              <a:rPr lang="en-US" dirty="0" smtClean="0"/>
              <a:t>of spaghetti</a:t>
            </a:r>
            <a:r>
              <a:rPr lang="en-US" dirty="0"/>
              <a:t>.</a:t>
            </a:r>
          </a:p>
          <a:p>
            <a:r>
              <a:rPr lang="en-US" b="1" dirty="0"/>
              <a:t>7. </a:t>
            </a:r>
            <a:r>
              <a:rPr lang="en-US" dirty="0"/>
              <a:t>S stage of interphase</a:t>
            </a:r>
          </a:p>
          <a:p>
            <a:r>
              <a:rPr lang="en-US" b="1" dirty="0"/>
              <a:t>8. </a:t>
            </a:r>
            <a:r>
              <a:rPr lang="en-US" dirty="0"/>
              <a:t>a chromosome; It looks like an X.</a:t>
            </a:r>
          </a:p>
          <a:p>
            <a:r>
              <a:rPr lang="en-US" b="1" dirty="0"/>
              <a:t>9. </a:t>
            </a:r>
            <a:r>
              <a:rPr lang="en-US" dirty="0"/>
              <a:t>Mitochondria make copies of themselves </a:t>
            </a:r>
            <a:r>
              <a:rPr lang="en-US" dirty="0" smtClean="0"/>
              <a:t>on their </a:t>
            </a:r>
            <a:r>
              <a:rPr lang="en-US" dirty="0"/>
              <a:t>own. A cell makes copies of </a:t>
            </a:r>
            <a:r>
              <a:rPr lang="en-US" dirty="0" smtClean="0"/>
              <a:t>organelles that </a:t>
            </a:r>
            <a:r>
              <a:rPr lang="en-US" dirty="0"/>
              <a:t>do not have their own DNA by </a:t>
            </a:r>
            <a:r>
              <a:rPr lang="en-US" dirty="0" smtClean="0"/>
              <a:t>using information </a:t>
            </a:r>
            <a:r>
              <a:rPr lang="en-US" dirty="0"/>
              <a:t>contained in the DNA inside </a:t>
            </a:r>
            <a:r>
              <a:rPr lang="en-US" dirty="0" smtClean="0"/>
              <a:t>the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8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21)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metaphase</a:t>
            </a:r>
          </a:p>
          <a:p>
            <a:r>
              <a:rPr lang="en-US" b="1" dirty="0"/>
              <a:t>2. </a:t>
            </a:r>
            <a:r>
              <a:rPr lang="en-US" dirty="0"/>
              <a:t>anaphase</a:t>
            </a:r>
          </a:p>
          <a:p>
            <a:r>
              <a:rPr lang="en-US" b="1" dirty="0"/>
              <a:t>3. </a:t>
            </a:r>
            <a:r>
              <a:rPr lang="en-US" dirty="0"/>
              <a:t>prophase</a:t>
            </a:r>
          </a:p>
          <a:p>
            <a:r>
              <a:rPr lang="en-US" b="1" dirty="0"/>
              <a:t>4. </a:t>
            </a:r>
            <a:r>
              <a:rPr lang="en-US" dirty="0"/>
              <a:t>anaphase</a:t>
            </a:r>
          </a:p>
          <a:p>
            <a:r>
              <a:rPr lang="en-US" b="1" dirty="0"/>
              <a:t>5. </a:t>
            </a:r>
            <a:r>
              <a:rPr lang="en-US" dirty="0"/>
              <a:t>prophase</a:t>
            </a:r>
          </a:p>
          <a:p>
            <a:r>
              <a:rPr lang="en-US" b="1" dirty="0"/>
              <a:t>6. </a:t>
            </a:r>
            <a:r>
              <a:rPr lang="en-US" dirty="0"/>
              <a:t>telophase</a:t>
            </a:r>
          </a:p>
          <a:p>
            <a:r>
              <a:rPr lang="en-US" b="1" dirty="0"/>
              <a:t>7. </a:t>
            </a:r>
            <a:r>
              <a:rPr lang="en-US" dirty="0"/>
              <a:t>telophase</a:t>
            </a:r>
          </a:p>
          <a:p>
            <a:r>
              <a:rPr lang="en-US" b="1" dirty="0"/>
              <a:t>8. </a:t>
            </a:r>
            <a:r>
              <a:rPr lang="en-US" dirty="0"/>
              <a:t>metaphase</a:t>
            </a:r>
          </a:p>
          <a:p>
            <a:r>
              <a:rPr lang="en-US" b="1" dirty="0"/>
              <a:t>9. </a:t>
            </a:r>
            <a:r>
              <a:rPr lang="en-US" dirty="0"/>
              <a:t>telophase</a:t>
            </a:r>
          </a:p>
          <a:p>
            <a:r>
              <a:rPr lang="en-US" b="1" dirty="0"/>
              <a:t>10. </a:t>
            </a:r>
            <a:r>
              <a:rPr lang="en-US" dirty="0"/>
              <a:t>anaphase</a:t>
            </a:r>
          </a:p>
          <a:p>
            <a:r>
              <a:rPr lang="en-US" b="1" dirty="0"/>
              <a:t>11. </a:t>
            </a:r>
            <a:r>
              <a:rPr lang="en-US" dirty="0"/>
              <a:t>mitosis and cytokinesis</a:t>
            </a:r>
          </a:p>
          <a:p>
            <a:r>
              <a:rPr lang="en-US" b="1" dirty="0"/>
              <a:t>12. </a:t>
            </a:r>
            <a:r>
              <a:rPr lang="en-US" dirty="0"/>
              <a:t>The cytoplasm and its contents divide </a:t>
            </a:r>
            <a:r>
              <a:rPr lang="en-US" dirty="0" smtClean="0"/>
              <a:t>and form </a:t>
            </a:r>
            <a:r>
              <a:rPr lang="en-US" dirty="0"/>
              <a:t>two identical cells.</a:t>
            </a:r>
          </a:p>
        </p:txBody>
      </p:sp>
    </p:spTree>
    <p:extLst>
      <p:ext uri="{BB962C8B-B14F-4D97-AF65-F5344CB8AC3E}">
        <p14:creationId xmlns:p14="http://schemas.microsoft.com/office/powerpoint/2010/main" val="139438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22)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Possible answer</a:t>
            </a:r>
            <a:r>
              <a:rPr lang="en-US" b="1" dirty="0"/>
              <a:t>: Each daughter cell will </a:t>
            </a:r>
            <a:r>
              <a:rPr lang="en-US" b="1" dirty="0" smtClean="0"/>
              <a:t>have 24 </a:t>
            </a:r>
            <a:r>
              <a:rPr lang="en-US" b="1" dirty="0"/>
              <a:t>chromosomes because</a:t>
            </a:r>
            <a:r>
              <a:rPr lang="en-US" dirty="0"/>
              <a:t> the </a:t>
            </a:r>
            <a:r>
              <a:rPr lang="en-US" dirty="0" smtClean="0"/>
              <a:t>chromosomes in </a:t>
            </a:r>
            <a:r>
              <a:rPr lang="en-US" dirty="0"/>
              <a:t>the parent cell are duplicated and </a:t>
            </a:r>
            <a:r>
              <a:rPr lang="en-US" dirty="0" smtClean="0"/>
              <a:t>divided between </a:t>
            </a:r>
            <a:r>
              <a:rPr lang="en-US" dirty="0"/>
              <a:t>two daughter cells. The </a:t>
            </a:r>
            <a:r>
              <a:rPr lang="en-US" dirty="0" smtClean="0"/>
              <a:t>chromosomes in </a:t>
            </a:r>
            <a:r>
              <a:rPr lang="en-US" dirty="0"/>
              <a:t>the daughter cells are identical to </a:t>
            </a:r>
            <a:r>
              <a:rPr lang="en-US" dirty="0" smtClean="0"/>
              <a:t>the chromosomes </a:t>
            </a:r>
            <a:r>
              <a:rPr lang="en-US" dirty="0"/>
              <a:t>in the parent cell.</a:t>
            </a:r>
          </a:p>
          <a:p>
            <a:r>
              <a:rPr lang="en-US" b="1" dirty="0"/>
              <a:t>2. </a:t>
            </a:r>
            <a:r>
              <a:rPr lang="en-US" dirty="0"/>
              <a:t>Possible answer: </a:t>
            </a:r>
            <a:r>
              <a:rPr lang="en-US" b="1" dirty="0"/>
              <a:t>A unicellular organism </a:t>
            </a:r>
            <a:r>
              <a:rPr lang="en-US" b="1" dirty="0" smtClean="0"/>
              <a:t>might use </a:t>
            </a:r>
            <a:r>
              <a:rPr lang="en-US" b="1" dirty="0"/>
              <a:t>cell division as a form of </a:t>
            </a:r>
            <a:r>
              <a:rPr lang="en-US" b="1" dirty="0" smtClean="0"/>
              <a:t>reproduction </a:t>
            </a:r>
            <a:r>
              <a:rPr lang="en-US" dirty="0" smtClean="0"/>
              <a:t>because </a:t>
            </a:r>
            <a:r>
              <a:rPr lang="en-US" dirty="0"/>
              <a:t>the one cell that makes up </a:t>
            </a:r>
            <a:r>
              <a:rPr lang="en-US" dirty="0" smtClean="0"/>
              <a:t>the organism </a:t>
            </a:r>
            <a:r>
              <a:rPr lang="en-US" dirty="0"/>
              <a:t>duplicates its chromosomes </a:t>
            </a:r>
            <a:r>
              <a:rPr lang="en-US" dirty="0" smtClean="0"/>
              <a:t>and divides </a:t>
            </a:r>
            <a:r>
              <a:rPr lang="en-US" dirty="0"/>
              <a:t>into two identical daughter cells. </a:t>
            </a:r>
            <a:r>
              <a:rPr lang="en-US" dirty="0" smtClean="0"/>
              <a:t>The one </a:t>
            </a:r>
            <a:r>
              <a:rPr lang="en-US" dirty="0"/>
              <a:t>organism becomes two organisms.</a:t>
            </a:r>
          </a:p>
          <a:p>
            <a:r>
              <a:rPr lang="en-US" b="1" dirty="0"/>
              <a:t>3. The baby grows and develops as cells </a:t>
            </a:r>
            <a:r>
              <a:rPr lang="en-US" b="1" dirty="0" smtClean="0"/>
              <a:t>divide and </a:t>
            </a:r>
            <a:r>
              <a:rPr lang="en-US" b="1" dirty="0"/>
              <a:t>increase </a:t>
            </a:r>
            <a:r>
              <a:rPr lang="en-US" dirty="0"/>
              <a:t>in number.</a:t>
            </a:r>
          </a:p>
          <a:p>
            <a:r>
              <a:rPr lang="en-US" b="1" dirty="0"/>
              <a:t>4. When cells such as skin cells wear out, </a:t>
            </a:r>
            <a:r>
              <a:rPr lang="en-US" b="1" dirty="0" smtClean="0"/>
              <a:t>new skin </a:t>
            </a:r>
            <a:r>
              <a:rPr lang="en-US" b="1" dirty="0"/>
              <a:t>cells are made by cell division to </a:t>
            </a:r>
            <a:r>
              <a:rPr lang="en-US" b="1" dirty="0" smtClean="0"/>
              <a:t>replace</a:t>
            </a:r>
            <a:r>
              <a:rPr lang="en-US" dirty="0" smtClean="0"/>
              <a:t> the </a:t>
            </a:r>
            <a:r>
              <a:rPr lang="en-US" dirty="0"/>
              <a:t>worn-out cells. Cell division is </a:t>
            </a:r>
            <a:r>
              <a:rPr lang="en-US" dirty="0" smtClean="0"/>
              <a:t>important for </a:t>
            </a:r>
            <a:r>
              <a:rPr lang="en-US" dirty="0"/>
              <a:t>repairing damage. For example, </a:t>
            </a:r>
            <a:r>
              <a:rPr lang="en-US" dirty="0" smtClean="0"/>
              <a:t>cell division </a:t>
            </a:r>
            <a:r>
              <a:rPr lang="en-US" dirty="0"/>
              <a:t>produces new bone cells to </a:t>
            </a:r>
            <a:r>
              <a:rPr lang="en-US" dirty="0" smtClean="0"/>
              <a:t>patch the </a:t>
            </a:r>
            <a:r>
              <a:rPr lang="en-US" dirty="0"/>
              <a:t>broken pieces of a bone together.</a:t>
            </a:r>
          </a:p>
        </p:txBody>
      </p:sp>
    </p:spTree>
    <p:extLst>
      <p:ext uri="{BB962C8B-B14F-4D97-AF65-F5344CB8AC3E}">
        <p14:creationId xmlns:p14="http://schemas.microsoft.com/office/powerpoint/2010/main" val="11677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CK12-15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Click sign in (username </a:t>
            </a:r>
            <a:r>
              <a:rPr lang="en-US" dirty="0" err="1" smtClean="0"/>
              <a:t>firstnametmsa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You have an assignment Cell Cycle and Cell Division (4 subtopic) </a:t>
            </a:r>
          </a:p>
          <a:p>
            <a:r>
              <a:rPr lang="en-US" dirty="0" smtClean="0"/>
              <a:t>Due date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question –Cell Cycle and Cell Division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541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 5 minutes 1/8/18 </vt:lpstr>
      <vt:lpstr>Today Agenda</vt:lpstr>
      <vt:lpstr>Key Concept Builder (page 19)</vt:lpstr>
      <vt:lpstr>Key Concept Builder (page 20) </vt:lpstr>
      <vt:lpstr>Key Concept Builder (page 21) </vt:lpstr>
      <vt:lpstr>Key Concept Builder (page 22) </vt:lpstr>
      <vt:lpstr>CK12-15 minutes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5 minutes 1/8/18 </dc:title>
  <dc:creator>ailbay</dc:creator>
  <cp:lastModifiedBy>TMSA</cp:lastModifiedBy>
  <cp:revision>8</cp:revision>
  <dcterms:created xsi:type="dcterms:W3CDTF">2006-08-16T00:00:00Z</dcterms:created>
  <dcterms:modified xsi:type="dcterms:W3CDTF">2018-01-08T16:26:37Z</dcterms:modified>
</cp:coreProperties>
</file>