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19"/>
  </p:handoutMasterIdLst>
  <p:sldIdLst>
    <p:sldId id="284" r:id="rId2"/>
    <p:sldId id="296" r:id="rId3"/>
    <p:sldId id="274" r:id="rId4"/>
    <p:sldId id="282" r:id="rId5"/>
    <p:sldId id="283" r:id="rId6"/>
    <p:sldId id="286" r:id="rId7"/>
    <p:sldId id="287" r:id="rId8"/>
    <p:sldId id="288" r:id="rId9"/>
    <p:sldId id="298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E07B042-82D0-294C-8549-39398D687281}">
          <p14:sldIdLst>
            <p14:sldId id="284"/>
            <p14:sldId id="296"/>
            <p14:sldId id="274"/>
            <p14:sldId id="282"/>
            <p14:sldId id="283"/>
            <p14:sldId id="286"/>
            <p14:sldId id="287"/>
            <p14:sldId id="288"/>
            <p14:sldId id="298"/>
            <p14:sldId id="300"/>
            <p14:sldId id="301"/>
            <p14:sldId id="302"/>
            <p14:sldId id="303"/>
            <p14:sldId id="304"/>
            <p14:sldId id="305"/>
            <p14:sldId id="306"/>
            <p14:sldId id="2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BC4"/>
    <a:srgbClr val="0092D2"/>
    <a:srgbClr val="60B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484" autoAdjust="0"/>
  </p:normalViewPr>
  <p:slideViewPr>
    <p:cSldViewPr snapToGrid="0" snapToObjects="1">
      <p:cViewPr>
        <p:scale>
          <a:sx n="94" d="100"/>
          <a:sy n="94" d="100"/>
        </p:scale>
        <p:origin x="-72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AC17-A1DC-AF42-A388-8FB393FACF8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EA779-4C0C-EA4A-9EDD-DD0C3937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6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56104" y="1598353"/>
            <a:ext cx="7432843" cy="4925435"/>
          </a:xfrm>
          <a:prstGeom prst="rect">
            <a:avLst/>
          </a:prstGeom>
        </p:spPr>
        <p:txBody>
          <a:bodyPr vert="horz"/>
          <a:lstStyle>
            <a:lvl1pPr marL="0" marR="0" indent="100584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273300" algn="l"/>
              </a:tabLst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>
                <a:latin typeface="Verdana"/>
                <a:cs typeface="Verdana"/>
              </a:defRPr>
            </a:lvl2pPr>
            <a:lvl3pPr marL="914400" indent="0">
              <a:buNone/>
              <a:defRPr>
                <a:latin typeface="Verdana"/>
                <a:cs typeface="Verdana"/>
              </a:defRPr>
            </a:lvl3pPr>
            <a:lvl4pPr marL="1371600" indent="0">
              <a:buNone/>
              <a:defRPr>
                <a:latin typeface="Verdana"/>
                <a:cs typeface="Verdana"/>
              </a:defRPr>
            </a:lvl4pPr>
            <a:lvl5pPr marL="1828800" indent="0">
              <a:buNone/>
              <a:defRPr>
                <a:latin typeface="Verdana"/>
                <a:cs typeface="Verdana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Chapter Introduction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Lesson 1: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Lesson 2: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Lesson 3: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Lesson 4: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Chapter Wrap-Up</a:t>
            </a:r>
          </a:p>
        </p:txBody>
      </p:sp>
      <p:sp>
        <p:nvSpPr>
          <p:cNvPr id="7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72197" y="3290500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77891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 Lesson Op-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8" y="1592818"/>
            <a:ext cx="722058" cy="722058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39619" y="1711306"/>
            <a:ext cx="6378523" cy="12414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839619" y="2952763"/>
            <a:ext cx="6378523" cy="18002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200" b="0" i="1">
                <a:solidFill>
                  <a:srgbClr val="FF0000"/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Box 25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8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104007"/>
            <a:ext cx="7833899" cy="871888"/>
          </a:xfrm>
          <a:prstGeom prst="rect">
            <a:avLst/>
          </a:prstGeom>
        </p:spPr>
        <p:txBody>
          <a:bodyPr vert="horz" lIns="91440"/>
          <a:lstStyle>
            <a:lvl1pPr marL="0" indent="0">
              <a:spcBef>
                <a:spcPts val="0"/>
              </a:spcBef>
              <a:buNone/>
              <a:defRPr sz="2400" b="0" i="0" baseline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 Lesson Op-D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056103" y="1905865"/>
            <a:ext cx="7080363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56104" y="2444486"/>
            <a:ext cx="7080362" cy="3214461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lnSpc>
                <a:spcPct val="120000"/>
              </a:lnSpc>
              <a:buFont typeface="Arial"/>
              <a:buChar char="•"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6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72706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4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5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056104" y="1905865"/>
            <a:ext cx="7080362" cy="886189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Click to edit Master Title</a:t>
            </a:r>
          </a:p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53875" y="2792054"/>
            <a:ext cx="7080362" cy="3214461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lnSpc>
                <a:spcPct val="120000"/>
              </a:lnSpc>
              <a:buFont typeface="Arial"/>
              <a:buChar char="•"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105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3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104007"/>
            <a:ext cx="7833899" cy="871888"/>
          </a:xfrm>
          <a:prstGeom prst="rect">
            <a:avLst/>
          </a:prstGeom>
        </p:spPr>
        <p:txBody>
          <a:bodyPr vert="horz" lIns="91440"/>
          <a:lstStyle>
            <a:lvl1pPr marL="0" indent="0">
              <a:spcBef>
                <a:spcPts val="0"/>
              </a:spcBef>
              <a:buNone/>
              <a:defRPr sz="2400" b="0" i="0" baseline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056103" y="1905865"/>
            <a:ext cx="7080363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56104" y="2444486"/>
            <a:ext cx="7080362" cy="3214461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lnSpc>
                <a:spcPct val="120000"/>
              </a:lnSpc>
              <a:buFont typeface="Arial"/>
              <a:buChar char="•"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5016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056104" y="1905865"/>
            <a:ext cx="7080362" cy="886189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Click to edit Master Title</a:t>
            </a:r>
          </a:p>
          <a:p>
            <a:pPr lvl="0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53875" y="2792054"/>
            <a:ext cx="7080362" cy="3214461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lnSpc>
                <a:spcPct val="120000"/>
              </a:lnSpc>
              <a:buFont typeface="Arial"/>
              <a:buChar char="•"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7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104007"/>
            <a:ext cx="7833899" cy="871888"/>
          </a:xfrm>
          <a:prstGeom prst="rect">
            <a:avLst/>
          </a:prstGeom>
        </p:spPr>
        <p:txBody>
          <a:bodyPr vert="horz" lIns="91440"/>
          <a:lstStyle>
            <a:lvl1pPr marL="0" indent="0">
              <a:spcBef>
                <a:spcPts val="0"/>
              </a:spcBef>
              <a:buNone/>
              <a:defRPr sz="2400" b="0" i="0" baseline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5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Op-SD-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 userDrawn="1"/>
        </p:nvSpPr>
        <p:spPr>
          <a:xfrm>
            <a:off x="1056105" y="1650989"/>
            <a:ext cx="2195095" cy="1159934"/>
          </a:xfrm>
          <a:prstGeom prst="roundRect">
            <a:avLst>
              <a:gd name="adj" fmla="val 21003"/>
            </a:avLst>
          </a:prstGeom>
          <a:solidFill>
            <a:srgbClr val="8EB013"/>
          </a:solidFill>
          <a:ln w="44450">
            <a:solidFill>
              <a:srgbClr val="8EB0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056105" y="1620556"/>
            <a:ext cx="2195095" cy="47917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bg1"/>
                </a:solidFill>
                <a:latin typeface="Proxima Nova"/>
                <a:cs typeface="Proxima Nova"/>
              </a:rPr>
              <a:t>Get Ready</a:t>
            </a:r>
            <a:endParaRPr lang="en-US" sz="2400" b="1" i="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1056105" y="2099727"/>
            <a:ext cx="7325222" cy="4368806"/>
          </a:xfrm>
          <a:prstGeom prst="roundRect">
            <a:avLst>
              <a:gd name="adj" fmla="val 5553"/>
            </a:avLst>
          </a:prstGeom>
          <a:solidFill>
            <a:schemeClr val="bg1"/>
          </a:solidFill>
          <a:ln w="44450">
            <a:solidFill>
              <a:srgbClr val="8EB0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301640" y="2328333"/>
            <a:ext cx="6868693" cy="63499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 sz="2400" b="1" i="0">
                <a:solidFill>
                  <a:srgbClr val="E40000"/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>
                <a:latin typeface="Verdana"/>
                <a:cs typeface="Verdana"/>
              </a:defRPr>
            </a:lvl2pPr>
            <a:lvl3pPr marL="914400" indent="0">
              <a:buNone/>
              <a:defRPr>
                <a:latin typeface="Verdana"/>
                <a:cs typeface="Verdana"/>
              </a:defRPr>
            </a:lvl3pPr>
            <a:lvl4pPr marL="1371600" indent="0">
              <a:buNone/>
              <a:defRPr>
                <a:latin typeface="Verdana"/>
                <a:cs typeface="Verdana"/>
              </a:defRPr>
            </a:lvl4pPr>
            <a:lvl5pPr marL="1828800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Do you agree or disagree?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301640" y="2963329"/>
            <a:ext cx="6868693" cy="3285072"/>
          </a:xfrm>
          <a:prstGeom prst="rect">
            <a:avLst/>
          </a:prstGeom>
        </p:spPr>
        <p:txBody>
          <a:bodyPr vert="horz"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73300" algn="l"/>
              </a:tabLst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>
                <a:latin typeface="Verdana"/>
                <a:cs typeface="Verdana"/>
              </a:defRPr>
            </a:lvl2pPr>
            <a:lvl3pPr marL="914400" indent="0">
              <a:buNone/>
              <a:defRPr>
                <a:latin typeface="Verdana"/>
                <a:cs typeface="Verdana"/>
              </a:defRPr>
            </a:lvl3pPr>
            <a:lvl4pPr marL="1371600" indent="0">
              <a:buNone/>
              <a:defRPr>
                <a:latin typeface="Verdana"/>
                <a:cs typeface="Verdana"/>
              </a:defRPr>
            </a:lvl4pPr>
            <a:lvl5pPr marL="1828800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4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 rot="16200000">
            <a:off x="97925" y="519587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2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LESSON</a:t>
            </a:r>
            <a:r>
              <a:rPr lang="en-US" sz="1300" b="0" i="0" kern="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 </a:t>
            </a:r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6202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0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Op-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874309" y="1629023"/>
            <a:ext cx="6118227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300" b="1" i="0" dirty="0" smtClean="0">
                <a:latin typeface="Proxima Nova"/>
                <a:cs typeface="Proxima Nova"/>
              </a:rPr>
              <a:t>Key</a:t>
            </a:r>
            <a:r>
              <a:rPr lang="en-US" sz="2300" b="1" i="0" baseline="0" dirty="0" smtClean="0">
                <a:latin typeface="Proxima Nova"/>
                <a:cs typeface="Proxima Nova"/>
              </a:rPr>
              <a:t> Concepts/</a:t>
            </a:r>
            <a:r>
              <a:rPr lang="en-US" sz="2300" b="1" i="0" dirty="0" smtClean="0">
                <a:latin typeface="Proxima Nova"/>
                <a:cs typeface="Proxima Nova"/>
              </a:rPr>
              <a:t>Essential Question</a:t>
            </a:r>
            <a:r>
              <a:rPr lang="en-US" sz="2300" b="1" i="0" baseline="0" dirty="0" smtClean="0">
                <a:latin typeface="Proxima Nova"/>
                <a:cs typeface="Proxima Nova"/>
              </a:rPr>
              <a:t>s</a:t>
            </a:r>
            <a:endParaRPr lang="en-US" sz="2300" b="1" i="0" dirty="0">
              <a:latin typeface="Proxima Nova"/>
              <a:cs typeface="Proxima Nova"/>
            </a:endParaRP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4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97925" y="519587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3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LESSON</a:t>
            </a:r>
            <a:r>
              <a:rPr lang="en-US" sz="1300" b="0" i="0" kern="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 </a:t>
            </a:r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6202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786109" y="2271304"/>
            <a:ext cx="6384226" cy="389242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</p:txBody>
      </p:sp>
      <p:pic>
        <p:nvPicPr>
          <p:cNvPr id="22" name="Picture 21" descr="MA_Key-Concept_no-check-8880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t="50494" r="26627" b="33951"/>
          <a:stretch/>
        </p:blipFill>
        <p:spPr>
          <a:xfrm>
            <a:off x="924729" y="1719409"/>
            <a:ext cx="827871" cy="3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989955" y="1645957"/>
            <a:ext cx="468597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1" i="0" dirty="0" smtClean="0">
                <a:latin typeface="Proxima Nova"/>
                <a:cs typeface="Proxima Nova"/>
              </a:rPr>
              <a:t>Vocabulary</a:t>
            </a:r>
            <a:endParaRPr lang="en-US" sz="2400" b="1" i="0" dirty="0">
              <a:latin typeface="Proxima Nova"/>
              <a:cs typeface="Proxima Nov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989955" y="2309303"/>
            <a:ext cx="5838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Watch out for these words!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84659" y="2836322"/>
            <a:ext cx="6834117" cy="3090779"/>
          </a:xfrm>
          <a:prstGeom prst="rect">
            <a:avLst/>
          </a:prstGeom>
        </p:spPr>
        <p:txBody>
          <a:bodyPr vert="horz" lIns="0" numCol="2" spcCol="15240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 marL="1257300" indent="-342900"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 marL="1714500" indent="-342900"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 marL="2171700" indent="-342900"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4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97925" y="519587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0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LESSON</a:t>
            </a:r>
            <a:r>
              <a:rPr lang="en-US" sz="1300" b="0" i="0" kern="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 </a:t>
            </a:r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6202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0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Idea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4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 rot="16200000">
            <a:off x="97925" y="519587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2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LESSON</a:t>
            </a:r>
            <a:r>
              <a:rPr lang="en-US" sz="1300" b="0" i="0" kern="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 </a:t>
            </a:r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6202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  <p:pic>
        <p:nvPicPr>
          <p:cNvPr id="24" name="Picture 23" descr="MA_inquiry-8880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8451" r="14708" b="26889"/>
          <a:stretch/>
        </p:blipFill>
        <p:spPr>
          <a:xfrm>
            <a:off x="770467" y="1575062"/>
            <a:ext cx="1058334" cy="759350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25671" y="1713944"/>
            <a:ext cx="6252098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25671" y="2252565"/>
            <a:ext cx="6252097" cy="394503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8362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68302" y="1905865"/>
            <a:ext cx="7068165" cy="3970002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6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97925" y="519588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1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2" y="316204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1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-SD-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104007"/>
            <a:ext cx="7833899" cy="871888"/>
          </a:xfrm>
          <a:prstGeom prst="rect">
            <a:avLst/>
          </a:prstGeom>
        </p:spPr>
        <p:txBody>
          <a:bodyPr vert="horz" lIns="91440"/>
          <a:lstStyle>
            <a:lvl1pPr marL="0" indent="0">
              <a:spcBef>
                <a:spcPts val="0"/>
              </a:spcBef>
              <a:buNone/>
              <a:defRPr sz="2400" b="0" i="0" baseline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9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56104" y="1598353"/>
            <a:ext cx="7432843" cy="492543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>
                <a:latin typeface="Verdana"/>
                <a:cs typeface="Verdana"/>
              </a:defRPr>
            </a:lvl2pPr>
            <a:lvl3pPr marL="914400" indent="0">
              <a:buNone/>
              <a:defRPr>
                <a:latin typeface="Verdana"/>
                <a:cs typeface="Verdana"/>
              </a:defRPr>
            </a:lvl3pPr>
            <a:lvl4pPr marL="1371600" indent="0">
              <a:buNone/>
              <a:defRPr>
                <a:latin typeface="Verdana"/>
                <a:cs typeface="Verdana"/>
              </a:defRPr>
            </a:lvl4pPr>
            <a:lvl5pPr marL="1828800" indent="0">
              <a:buNone/>
              <a:defRPr>
                <a:latin typeface="Verdana"/>
                <a:cs typeface="Verdana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Chapter Introduction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Lesson 1: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Lesson 2: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Lesson 3: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Lesson 4: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Chapter Wrap-Up</a:t>
            </a:r>
          </a:p>
        </p:txBody>
      </p:sp>
    </p:spTree>
    <p:extLst>
      <p:ext uri="{BB962C8B-B14F-4D97-AF65-F5344CB8AC3E}">
        <p14:creationId xmlns:p14="http://schemas.microsoft.com/office/powerpoint/2010/main" val="198347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-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92026" y="2968129"/>
            <a:ext cx="6203706" cy="146842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10000"/>
              </a:lnSpc>
              <a:buFont typeface="Arial"/>
              <a:buNone/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2pPr>
            <a:lvl3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3pPr>
            <a:lvl4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4pPr>
            <a:lvl5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8" y="2845934"/>
            <a:ext cx="1057250" cy="1057250"/>
          </a:xfrm>
          <a:prstGeom prst="rect">
            <a:avLst/>
          </a:prstGeom>
        </p:spPr>
      </p:pic>
      <p:sp>
        <p:nvSpPr>
          <p:cNvPr id="27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5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-D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104007"/>
            <a:ext cx="7833899" cy="871888"/>
          </a:xfrm>
          <a:prstGeom prst="rect">
            <a:avLst/>
          </a:prstGeom>
        </p:spPr>
        <p:txBody>
          <a:bodyPr vert="horz" lIns="91440"/>
          <a:lstStyle>
            <a:lvl1pPr marL="0" indent="0">
              <a:spcBef>
                <a:spcPts val="0"/>
              </a:spcBef>
              <a:buNone/>
              <a:defRPr sz="2400" b="0" i="0" baseline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992026" y="2968129"/>
            <a:ext cx="6203706" cy="146842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10000"/>
              </a:lnSpc>
              <a:buFont typeface="Arial"/>
              <a:buNone/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2pPr>
            <a:lvl3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3pPr>
            <a:lvl4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4pPr>
            <a:lvl5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8" y="2845934"/>
            <a:ext cx="1057250" cy="10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3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_inquiry-8880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8451" r="14708" b="26889"/>
          <a:stretch/>
        </p:blipFill>
        <p:spPr>
          <a:xfrm>
            <a:off x="770467" y="1575062"/>
            <a:ext cx="1058334" cy="75935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25671" y="1713944"/>
            <a:ext cx="6252098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25671" y="2252565"/>
            <a:ext cx="6252097" cy="394503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0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3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-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25671" y="1713944"/>
            <a:ext cx="6243073" cy="886189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Click to edit Master Title</a:t>
            </a:r>
          </a:p>
          <a:p>
            <a:pPr lvl="0"/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25671" y="2600134"/>
            <a:ext cx="6243073" cy="3597466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2" name="Picture 11" descr="MA_inquiry-8880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8451" r="14708" b="26889"/>
          <a:stretch/>
        </p:blipFill>
        <p:spPr>
          <a:xfrm>
            <a:off x="770467" y="1583529"/>
            <a:ext cx="1058334" cy="759350"/>
          </a:xfrm>
          <a:prstGeom prst="rect">
            <a:avLst/>
          </a:prstGeom>
        </p:spPr>
      </p:pic>
      <p:sp>
        <p:nvSpPr>
          <p:cNvPr id="22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5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104007"/>
            <a:ext cx="7833899" cy="871888"/>
          </a:xfrm>
          <a:prstGeom prst="rect">
            <a:avLst/>
          </a:prstGeom>
        </p:spPr>
        <p:txBody>
          <a:bodyPr vert="horz" lIns="91440"/>
          <a:lstStyle>
            <a:lvl1pPr marL="0" indent="0">
              <a:spcBef>
                <a:spcPts val="0"/>
              </a:spcBef>
              <a:buNone/>
              <a:defRPr sz="2400" b="0" i="0" baseline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4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6104" y="3166963"/>
            <a:ext cx="7080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Begin the lesson presentations for this chapter</a:t>
            </a:r>
            <a:br>
              <a:rPr lang="en-US" sz="2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</a:br>
            <a:r>
              <a:rPr lang="en-US" sz="2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before returning to the Chapter Wrap-Up.</a:t>
            </a:r>
            <a:endParaRPr lang="en-US" sz="2400" b="0" i="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03313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 Lesson Op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104007"/>
            <a:ext cx="7833899" cy="871888"/>
          </a:xfrm>
          <a:prstGeom prst="rect">
            <a:avLst/>
          </a:prstGeom>
        </p:spPr>
        <p:txBody>
          <a:bodyPr vert="horz" lIns="91440"/>
          <a:lstStyle>
            <a:lvl1pPr marL="0" indent="0">
              <a:spcBef>
                <a:spcPts val="0"/>
              </a:spcBef>
              <a:buNone/>
              <a:defRPr sz="2400" b="0" i="0" baseline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56104" y="3166963"/>
            <a:ext cx="7080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Begin the lesson presentations for this chapter</a:t>
            </a:r>
            <a:br>
              <a:rPr lang="en-US" sz="2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</a:br>
            <a:r>
              <a:rPr lang="en-US" sz="2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before returning to the Chapter Wrap-Up.</a:t>
            </a:r>
            <a:endParaRPr lang="en-US" sz="2400" b="0" i="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29964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 Lesson Op-S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8" y="1592818"/>
            <a:ext cx="722058" cy="72205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39619" y="1711306"/>
            <a:ext cx="6378523" cy="12414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839619" y="2952763"/>
            <a:ext cx="6378523" cy="18002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200" b="0" i="1">
                <a:solidFill>
                  <a:srgbClr val="FF0000"/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24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7182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071"/>
            <a:ext cx="9143999" cy="6855857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 rot="10800000">
            <a:off x="577734" y="1071"/>
            <a:ext cx="258641" cy="128607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5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6" r:id="rId2"/>
    <p:sldLayoutId id="2147483697" r:id="rId3"/>
    <p:sldLayoutId id="2147483727" r:id="rId4"/>
    <p:sldLayoutId id="2147483709" r:id="rId5"/>
    <p:sldLayoutId id="2147483708" r:id="rId6"/>
    <p:sldLayoutId id="2147483712" r:id="rId7"/>
    <p:sldLayoutId id="2147483710" r:id="rId8"/>
    <p:sldLayoutId id="2147483745" r:id="rId9"/>
    <p:sldLayoutId id="2147483711" r:id="rId10"/>
    <p:sldLayoutId id="2147483746" r:id="rId11"/>
    <p:sldLayoutId id="2147483747" r:id="rId12"/>
    <p:sldLayoutId id="2147483713" r:id="rId13"/>
    <p:sldLayoutId id="2147483748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887"/>
            <a:ext cx="8873411" cy="57972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Warm Up 5 minutes 10-20-17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Lesson Outline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A. What are living things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3138" y="2252566"/>
            <a:ext cx="7595877" cy="394503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All </a:t>
            </a:r>
            <a:r>
              <a:rPr lang="en-US" b="1" dirty="0"/>
              <a:t>living things </a:t>
            </a:r>
            <a:r>
              <a:rPr lang="en-US" dirty="0"/>
              <a:t>have some characteristics in common.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. They are made of </a:t>
            </a:r>
            <a:r>
              <a:rPr lang="en-US" b="1" dirty="0"/>
              <a:t>cells. </a:t>
            </a:r>
            <a:endParaRPr lang="en-US" b="1" dirty="0" smtClean="0"/>
          </a:p>
          <a:p>
            <a:r>
              <a:rPr lang="en-US" dirty="0" smtClean="0"/>
              <a:t>b</a:t>
            </a:r>
            <a:r>
              <a:rPr lang="en-US" dirty="0"/>
              <a:t>. They are </a:t>
            </a:r>
            <a:r>
              <a:rPr lang="en-US" b="1" dirty="0" smtClean="0"/>
              <a:t>organized</a:t>
            </a:r>
            <a:r>
              <a:rPr lang="en-US" dirty="0" smtClean="0"/>
              <a:t> </a:t>
            </a:r>
            <a:r>
              <a:rPr lang="en-US" dirty="0"/>
              <a:t>into different structures.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. They </a:t>
            </a:r>
            <a:r>
              <a:rPr lang="en-US" b="1" dirty="0"/>
              <a:t>grow</a:t>
            </a:r>
            <a:r>
              <a:rPr lang="en-US" dirty="0"/>
              <a:t> and develop. </a:t>
            </a:r>
            <a:endParaRPr lang="en-US" dirty="0" smtClean="0"/>
          </a:p>
          <a:p>
            <a:r>
              <a:rPr lang="en-US" dirty="0" smtClean="0"/>
              <a:t>d. </a:t>
            </a:r>
            <a:r>
              <a:rPr lang="en-US" dirty="0"/>
              <a:t>They </a:t>
            </a:r>
            <a:r>
              <a:rPr lang="en-US" b="1" dirty="0"/>
              <a:t>respond</a:t>
            </a:r>
            <a:r>
              <a:rPr lang="en-US" dirty="0"/>
              <a:t> to their environment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</a:t>
            </a:r>
            <a:r>
              <a:rPr lang="en-US" dirty="0"/>
              <a:t>. They </a:t>
            </a:r>
            <a:r>
              <a:rPr lang="en-US" b="1" dirty="0"/>
              <a:t>reproduce</a:t>
            </a:r>
            <a:r>
              <a:rPr lang="en-US" dirty="0"/>
              <a:t>, or form new organisms.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/>
              <a:t>. They use </a:t>
            </a:r>
            <a:r>
              <a:rPr lang="en-US" b="1" dirty="0"/>
              <a:t>energy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5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What are living things?</a:t>
            </a:r>
          </a:p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273133" y="2145687"/>
            <a:ext cx="8354793" cy="4712313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b="1" dirty="0"/>
              <a:t>Macromolecules</a:t>
            </a:r>
            <a:r>
              <a:rPr lang="en-US" dirty="0"/>
              <a:t> in cells are organized into different structures that help cells function.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The four types of macromolecules in cells are nucleic </a:t>
            </a:r>
            <a:r>
              <a:rPr lang="en-US" b="1" dirty="0"/>
              <a:t>acids</a:t>
            </a:r>
            <a:r>
              <a:rPr lang="en-US" dirty="0"/>
              <a:t>, lipids, proteins, and </a:t>
            </a:r>
            <a:r>
              <a:rPr lang="en-US" b="1" dirty="0"/>
              <a:t>carbohydrates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b="1" dirty="0"/>
              <a:t>Unicellular</a:t>
            </a:r>
            <a:r>
              <a:rPr lang="en-US" dirty="0"/>
              <a:t> organisms are made up of only one cell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5. Multicellular organisms have different types of cells that carry out specialized </a:t>
            </a:r>
            <a:r>
              <a:rPr lang="en-US" b="1" dirty="0" smtClean="0"/>
              <a:t>functions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6</a:t>
            </a:r>
            <a:r>
              <a:rPr lang="en-US" dirty="0"/>
              <a:t>. The different levels of organization in multicellular organisms are: cell, </a:t>
            </a:r>
            <a:r>
              <a:rPr lang="en-US" b="1" dirty="0"/>
              <a:t>tissue</a:t>
            </a:r>
            <a:r>
              <a:rPr lang="en-US" dirty="0"/>
              <a:t>, organ, and organ system. 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/>
              <a:t>. Living things grow, or increase in </a:t>
            </a:r>
            <a:r>
              <a:rPr lang="en-US" b="1" dirty="0"/>
              <a:t>size</a:t>
            </a:r>
            <a:r>
              <a:rPr lang="en-US" dirty="0"/>
              <a:t>, during their lifetimes.</a:t>
            </a:r>
          </a:p>
        </p:txBody>
      </p:sp>
    </p:spTree>
    <p:extLst>
      <p:ext uri="{BB962C8B-B14F-4D97-AF65-F5344CB8AC3E}">
        <p14:creationId xmlns:p14="http://schemas.microsoft.com/office/powerpoint/2010/main" val="12895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213756" y="1514557"/>
            <a:ext cx="8414171" cy="4874368"/>
          </a:xfrm>
        </p:spPr>
        <p:txBody>
          <a:bodyPr/>
          <a:lstStyle/>
          <a:p>
            <a:r>
              <a:rPr lang="en-US" dirty="0"/>
              <a:t>8. Adult organisms form new organisms by </a:t>
            </a:r>
            <a:r>
              <a:rPr lang="en-US" b="1" dirty="0"/>
              <a:t>reproducing</a:t>
            </a:r>
            <a:r>
              <a:rPr lang="en-US" dirty="0"/>
              <a:t> asexually or sexually. 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Bacteria </a:t>
            </a:r>
            <a:r>
              <a:rPr lang="en-US" dirty="0"/>
              <a:t>and other </a:t>
            </a:r>
            <a:r>
              <a:rPr lang="en-US" b="1" dirty="0"/>
              <a:t>unicellular</a:t>
            </a:r>
            <a:r>
              <a:rPr lang="en-US" dirty="0"/>
              <a:t> organisms reproduce asexually when one cell divides and forms two new organisms. 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b</a:t>
            </a:r>
            <a:r>
              <a:rPr lang="en-US" dirty="0"/>
              <a:t>. Sexual reproduction occurs when the </a:t>
            </a:r>
            <a:r>
              <a:rPr lang="en-US" b="1" dirty="0"/>
              <a:t>reproductive</a:t>
            </a:r>
            <a:r>
              <a:rPr lang="en-US" dirty="0"/>
              <a:t> cells of one or two parent organisms join and form a new organism</a:t>
            </a:r>
            <a:r>
              <a:rPr lang="en-US" dirty="0" smtClean="0"/>
              <a:t>.</a:t>
            </a:r>
          </a:p>
          <a:p>
            <a:pPr marL="457200" indent="-457200">
              <a:buAutoNum type="alphaLcPeriod"/>
            </a:pPr>
            <a:r>
              <a:rPr lang="en-US" dirty="0" smtClean="0"/>
              <a:t> </a:t>
            </a:r>
            <a:r>
              <a:rPr lang="en-US" dirty="0"/>
              <a:t>c. Humans and other multicellular organisms reproduce </a:t>
            </a:r>
            <a:r>
              <a:rPr lang="en-US" b="1" dirty="0"/>
              <a:t>sexually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What are living things?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83128" y="1235034"/>
            <a:ext cx="8395854" cy="5248893"/>
          </a:xfrm>
        </p:spPr>
        <p:txBody>
          <a:bodyPr/>
          <a:lstStyle/>
          <a:p>
            <a:r>
              <a:rPr lang="en-US" dirty="0"/>
              <a:t>9. </a:t>
            </a:r>
            <a:r>
              <a:rPr lang="en-US" b="1" dirty="0"/>
              <a:t>Autotrophs</a:t>
            </a:r>
            <a:r>
              <a:rPr lang="en-US" dirty="0"/>
              <a:t> are organisms that convert light energy into usable energy. 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Many </a:t>
            </a:r>
            <a:r>
              <a:rPr lang="en-US" b="1" dirty="0"/>
              <a:t>autotrophs</a:t>
            </a:r>
            <a:r>
              <a:rPr lang="en-US" dirty="0"/>
              <a:t> use energy from light to convert carbon dioxide and </a:t>
            </a:r>
            <a:r>
              <a:rPr lang="en-US" b="1" dirty="0"/>
              <a:t>water</a:t>
            </a:r>
            <a:r>
              <a:rPr lang="en-US" dirty="0"/>
              <a:t> into carbohydrates, or sugars. 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b</a:t>
            </a:r>
            <a:r>
              <a:rPr lang="en-US" dirty="0"/>
              <a:t>. Organisms that grow on energy released by chemical reactions of inorganic substances such as sulfur and ammonia are called </a:t>
            </a:r>
            <a:r>
              <a:rPr lang="en-US" b="1" dirty="0" smtClean="0"/>
              <a:t>chemoautotrophs</a:t>
            </a:r>
          </a:p>
          <a:p>
            <a:r>
              <a:rPr lang="en-US" dirty="0" smtClean="0"/>
              <a:t>10</a:t>
            </a:r>
            <a:r>
              <a:rPr lang="en-US" dirty="0"/>
              <a:t>. Organisms that obtain energy from other organisms are called </a:t>
            </a:r>
            <a:r>
              <a:rPr lang="en-US" b="1" dirty="0"/>
              <a:t>heterotrophs</a:t>
            </a:r>
            <a:r>
              <a:rPr lang="en-US" dirty="0"/>
              <a:t>; they eat autotrophs or other </a:t>
            </a:r>
            <a:r>
              <a:rPr lang="en-US" b="1" dirty="0"/>
              <a:t>heterotrophs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11</a:t>
            </a:r>
            <a:r>
              <a:rPr lang="en-US" dirty="0"/>
              <a:t>. Organisms respond and adapt to changes in their external </a:t>
            </a:r>
            <a:r>
              <a:rPr lang="en-US" b="1" dirty="0"/>
              <a:t>environments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What are living things?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All </a:t>
            </a:r>
            <a:r>
              <a:rPr lang="en-US" dirty="0"/>
              <a:t>living things need energy, food, </a:t>
            </a:r>
            <a:r>
              <a:rPr lang="en-US" b="1" dirty="0"/>
              <a:t>water</a:t>
            </a:r>
            <a:r>
              <a:rPr lang="en-US" dirty="0"/>
              <a:t>, and a place to live.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organism’s </a:t>
            </a:r>
            <a:r>
              <a:rPr lang="en-US" b="1" dirty="0"/>
              <a:t>habitat</a:t>
            </a:r>
            <a:r>
              <a:rPr lang="en-US" dirty="0"/>
              <a:t> is the specific environment where it lives.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Food provides organisms with energy, and </a:t>
            </a:r>
            <a:r>
              <a:rPr lang="en-US" b="1" dirty="0"/>
              <a:t>water</a:t>
            </a:r>
            <a:r>
              <a:rPr lang="en-US" dirty="0"/>
              <a:t> is essential for survival.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The type of </a:t>
            </a:r>
            <a:r>
              <a:rPr lang="en-US" b="1" dirty="0"/>
              <a:t>food</a:t>
            </a:r>
            <a:r>
              <a:rPr lang="en-US" dirty="0"/>
              <a:t> an organism eats depends its habitat.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What do living things need?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068303" y="1905865"/>
            <a:ext cx="7054420" cy="461368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Classifying </a:t>
            </a:r>
            <a:r>
              <a:rPr lang="en-US" dirty="0"/>
              <a:t>living things makes it easier to </a:t>
            </a:r>
            <a:r>
              <a:rPr lang="en-US" b="1" dirty="0"/>
              <a:t>organize</a:t>
            </a:r>
            <a:r>
              <a:rPr lang="en-US" dirty="0"/>
              <a:t> organisms and to see how they are </a:t>
            </a:r>
            <a:r>
              <a:rPr lang="en-US" b="1" dirty="0"/>
              <a:t>similar</a:t>
            </a:r>
            <a:r>
              <a:rPr lang="en-US" dirty="0"/>
              <a:t> and different.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The naming system that gives each living thing a two-word scientific name is called </a:t>
            </a:r>
            <a:r>
              <a:rPr lang="en-US" b="1" dirty="0"/>
              <a:t>binomial</a:t>
            </a:r>
            <a:r>
              <a:rPr lang="en-US" dirty="0"/>
              <a:t> </a:t>
            </a:r>
            <a:r>
              <a:rPr lang="en-US" b="1" dirty="0"/>
              <a:t>nomenclature</a:t>
            </a:r>
            <a:r>
              <a:rPr lang="en-US" dirty="0"/>
              <a:t> and was created by </a:t>
            </a:r>
            <a:r>
              <a:rPr lang="en-US" b="1" dirty="0"/>
              <a:t>Carolus </a:t>
            </a:r>
            <a:r>
              <a:rPr lang="en-US" b="1" dirty="0" err="1"/>
              <a:t>Linneaus</a:t>
            </a:r>
            <a:r>
              <a:rPr lang="en-US" b="1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Taxonomy</a:t>
            </a:r>
            <a:r>
              <a:rPr lang="en-US" dirty="0" smtClean="0"/>
              <a:t> </a:t>
            </a:r>
            <a:r>
              <a:rPr lang="en-US" dirty="0"/>
              <a:t>is the branch of science that classifies living things.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A(n) </a:t>
            </a:r>
            <a:r>
              <a:rPr lang="en-US" b="1" dirty="0"/>
              <a:t>taxon</a:t>
            </a:r>
            <a:r>
              <a:rPr lang="en-US" dirty="0"/>
              <a:t> is a group of organisms.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C. How are living things classified?</a:t>
            </a:r>
          </a:p>
        </p:txBody>
      </p:sp>
    </p:spTree>
    <p:extLst>
      <p:ext uri="{BB962C8B-B14F-4D97-AF65-F5344CB8AC3E}">
        <p14:creationId xmlns:p14="http://schemas.microsoft.com/office/powerpoint/2010/main" val="14751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261257" y="1294411"/>
            <a:ext cx="8098972" cy="5272644"/>
          </a:xfrm>
        </p:spPr>
        <p:txBody>
          <a:bodyPr/>
          <a:lstStyle/>
          <a:p>
            <a:r>
              <a:rPr lang="en-US" dirty="0"/>
              <a:t>5. All living things on Earth are divided into three groups called </a:t>
            </a:r>
            <a:r>
              <a:rPr lang="en-US" b="1" dirty="0"/>
              <a:t>domains</a:t>
            </a:r>
            <a:r>
              <a:rPr lang="en-US" dirty="0"/>
              <a:t>. 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Domains </a:t>
            </a:r>
            <a:r>
              <a:rPr lang="en-US" dirty="0"/>
              <a:t>are divided into </a:t>
            </a:r>
            <a:r>
              <a:rPr lang="en-US" b="1" dirty="0"/>
              <a:t>kingdoms</a:t>
            </a:r>
            <a:r>
              <a:rPr lang="en-US" dirty="0"/>
              <a:t> and then phyla, classes, </a:t>
            </a:r>
            <a:r>
              <a:rPr lang="en-US" b="1" dirty="0"/>
              <a:t>orders</a:t>
            </a:r>
            <a:r>
              <a:rPr lang="en-US" dirty="0"/>
              <a:t>, families, genera, and </a:t>
            </a:r>
            <a:r>
              <a:rPr lang="en-US" b="1" dirty="0"/>
              <a:t>species</a:t>
            </a:r>
            <a:r>
              <a:rPr lang="en-US" dirty="0"/>
              <a:t>. </a:t>
            </a:r>
          </a:p>
          <a:p>
            <a:pPr marL="457200" indent="-457200">
              <a:buAutoNum type="alphaLcPeriod"/>
            </a:pPr>
            <a:r>
              <a:rPr lang="en-US" dirty="0" smtClean="0"/>
              <a:t> </a:t>
            </a:r>
            <a:r>
              <a:rPr lang="en-US" dirty="0"/>
              <a:t>A(n) </a:t>
            </a:r>
            <a:r>
              <a:rPr lang="en-US" b="1" dirty="0"/>
              <a:t>species</a:t>
            </a:r>
            <a:r>
              <a:rPr lang="en-US" dirty="0"/>
              <a:t> is made of all organisms that can mate with one another and produce </a:t>
            </a:r>
            <a:r>
              <a:rPr lang="en-US" b="1" dirty="0"/>
              <a:t>offspring</a:t>
            </a:r>
            <a:r>
              <a:rPr lang="en-US" dirty="0"/>
              <a:t> that can reproduce. </a:t>
            </a:r>
          </a:p>
          <a:p>
            <a:r>
              <a:rPr lang="en-US" dirty="0" smtClean="0"/>
              <a:t>6</a:t>
            </a:r>
            <a:r>
              <a:rPr lang="en-US" dirty="0"/>
              <a:t>. Scientists today group organisms based on similarities such as how organisms reproduce, how they process </a:t>
            </a:r>
            <a:r>
              <a:rPr lang="en-US" b="1" dirty="0"/>
              <a:t>energy</a:t>
            </a:r>
            <a:r>
              <a:rPr lang="en-US" dirty="0"/>
              <a:t>, and the types of genes they have. 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/>
              <a:t>. A(n) </a:t>
            </a:r>
            <a:r>
              <a:rPr lang="en-US" b="1" dirty="0"/>
              <a:t>dichotomous key </a:t>
            </a:r>
            <a:r>
              <a:rPr lang="en-US" dirty="0"/>
              <a:t>is a tool used to identify an organism based on its characteristics.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C. How are living things classified?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Classwork - Vocabulary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There are 8 questions.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14400" y="1116281"/>
            <a:ext cx="7338951" cy="5260768"/>
          </a:xfrm>
        </p:spPr>
        <p:txBody>
          <a:bodyPr/>
          <a:lstStyle/>
          <a:p>
            <a:r>
              <a:rPr lang="en-US" sz="2800" dirty="0"/>
              <a:t>1 </a:t>
            </a:r>
            <a:r>
              <a:rPr lang="en-US" sz="2800" dirty="0" smtClean="0"/>
              <a:t>The </a:t>
            </a:r>
            <a:r>
              <a:rPr lang="en-US" sz="2800" dirty="0"/>
              <a:t>porcupine is brown and gray, walks on the ground, and eats </a:t>
            </a:r>
            <a:r>
              <a:rPr lang="en-US" sz="2800" dirty="0" smtClean="0"/>
              <a:t>plants</a:t>
            </a:r>
          </a:p>
          <a:p>
            <a:r>
              <a:rPr lang="en-US" sz="2800" dirty="0" smtClean="0"/>
              <a:t>2 </a:t>
            </a:r>
            <a:r>
              <a:rPr lang="en-US" sz="2800" dirty="0"/>
              <a:t>By using an animal’s scientific name, scientists can identify an animal precisely and can better communicate with colleagues. </a:t>
            </a:r>
            <a:endParaRPr lang="en-US" sz="2800" dirty="0" smtClean="0"/>
          </a:p>
          <a:p>
            <a:r>
              <a:rPr lang="en-US" sz="2800" dirty="0" smtClean="0"/>
              <a:t>3 </a:t>
            </a:r>
            <a:r>
              <a:rPr lang="en-US" sz="2800" dirty="0"/>
              <a:t>The photo shows several plants or parts of plants, including the flowers that the porcupine </a:t>
            </a:r>
            <a:r>
              <a:rPr lang="en-US" sz="2800"/>
              <a:t>is </a:t>
            </a:r>
            <a:r>
              <a:rPr lang="en-US" sz="2800" smtClean="0"/>
              <a:t>eating</a:t>
            </a:r>
            <a:r>
              <a:rPr lang="en-US" sz="2800"/>
              <a:t>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Warm Up 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008645" y="1614341"/>
            <a:ext cx="5757817" cy="44895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is the classification of living things related to the structure of their cells?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Answer; </a:t>
            </a:r>
            <a:r>
              <a:rPr lang="en-US" dirty="0">
                <a:solidFill>
                  <a:srgbClr val="FF0000"/>
                </a:solidFill>
              </a:rPr>
              <a:t>Organisms are classified based on similar characteristics, including cell structure and function.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Life’s Classification and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Lesson 1: Classifying Living Things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en-US" dirty="0"/>
              <a:t>Living things are organized, process energy, grow, reproduce, respond to stimuli, and contain </a:t>
            </a:r>
            <a:r>
              <a:rPr lang="en-US" altLang="en-US" dirty="0" smtClean="0"/>
              <a:t>cells.</a:t>
            </a:r>
          </a:p>
          <a:p>
            <a:r>
              <a:rPr lang="en-US" altLang="en-US" dirty="0"/>
              <a:t>Living things need food, water, and a </a:t>
            </a:r>
            <a:r>
              <a:rPr lang="en-US" altLang="en-US" dirty="0" smtClean="0"/>
              <a:t>habitat.</a:t>
            </a:r>
          </a:p>
          <a:p>
            <a:r>
              <a:rPr lang="en-US" altLang="en-US" dirty="0"/>
              <a:t>Organisms are classified based on similar </a:t>
            </a:r>
            <a:r>
              <a:rPr lang="en-US" altLang="en-US" dirty="0" smtClean="0"/>
              <a:t>characteristics.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Life’s Classification and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Lesson 2: Cells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en-US" dirty="0"/>
              <a:t>Cells are made of water and macromolecules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Different parts of a cell enable it to perform special functions</a:t>
            </a:r>
            <a:r>
              <a:rPr lang="en-US" altLang="en-US" dirty="0" smtClean="0"/>
              <a:t>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Life’s Classification and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301640" y="2789997"/>
            <a:ext cx="6868693" cy="3693929"/>
          </a:xfrm>
        </p:spPr>
        <p:txBody>
          <a:bodyPr/>
          <a:lstStyle/>
          <a:p>
            <a:r>
              <a:rPr lang="en-US" sz="2000" dirty="0" smtClean="0"/>
              <a:t>All living things are made of cells.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Answer; Agree. Some living things are made of only one cell, but many living things are made of more than one cell.</a:t>
            </a:r>
          </a:p>
          <a:p>
            <a:r>
              <a:rPr lang="en-US" sz="2000" dirty="0" smtClean="0"/>
              <a:t>A group of organs that works together to perform a function is called a tissue.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Disagree. A group of organs that works together to carry out a specific function is called an organ system.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Living things are classified based on similar characteristics.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Agree. Scientists use a classification system to group organisms with similar traits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Classifying Living Things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1640" y="2249849"/>
            <a:ext cx="686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EA0000"/>
                </a:solidFill>
                <a:latin typeface="Proxima Nova" pitchFamily="50" charset="0"/>
              </a:rPr>
              <a:t>Do you 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11859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Classifying Living Things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691105" y="2057548"/>
            <a:ext cx="6455367" cy="4402629"/>
          </a:xfrm>
        </p:spPr>
        <p:txBody>
          <a:bodyPr/>
          <a:lstStyle/>
          <a:p>
            <a:r>
              <a:rPr lang="en-US" altLang="en-US" dirty="0"/>
              <a:t>What </a:t>
            </a:r>
            <a:r>
              <a:rPr lang="en-US" altLang="en-US" dirty="0" smtClean="0"/>
              <a:t>are living things?</a:t>
            </a:r>
          </a:p>
          <a:p>
            <a:r>
              <a:rPr lang="en-US" dirty="0" smtClean="0"/>
              <a:t>What do living things need?</a:t>
            </a:r>
          </a:p>
          <a:p>
            <a:r>
              <a:rPr lang="en-US" dirty="0" smtClean="0"/>
              <a:t>How are living things classified?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Answer 1; </a:t>
            </a:r>
            <a:r>
              <a:rPr lang="en-US" altLang="en-US" dirty="0">
                <a:solidFill>
                  <a:srgbClr val="FF0000"/>
                </a:solidFill>
              </a:rPr>
              <a:t>Living things are organized, process energy, grow, reproduce, respond to stimuli, and contain cells.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2)</a:t>
            </a:r>
            <a:r>
              <a:rPr lang="en-US" altLang="en-US" dirty="0">
                <a:solidFill>
                  <a:srgbClr val="FF0000"/>
                </a:solidFill>
              </a:rPr>
              <a:t> Living things need food, water, and a habitat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3) </a:t>
            </a:r>
            <a:r>
              <a:rPr lang="en-US" altLang="en-US" dirty="0">
                <a:solidFill>
                  <a:srgbClr val="FF0000"/>
                </a:solidFill>
              </a:rPr>
              <a:t>Organisms are classified based on similar characteristics.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autotroph</a:t>
            </a:r>
          </a:p>
          <a:p>
            <a:r>
              <a:rPr lang="en-US" dirty="0" smtClean="0"/>
              <a:t>heterotroph</a:t>
            </a:r>
          </a:p>
          <a:p>
            <a:r>
              <a:rPr lang="en-US" dirty="0" smtClean="0"/>
              <a:t>habitat</a:t>
            </a:r>
          </a:p>
          <a:p>
            <a:r>
              <a:rPr lang="en-US" dirty="0" smtClean="0"/>
              <a:t>binomial nomenclature</a:t>
            </a:r>
          </a:p>
          <a:p>
            <a:r>
              <a:rPr lang="en-US" dirty="0" smtClean="0"/>
              <a:t>taxon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Classifying Living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Vocabulary Definition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983179" y="1246909"/>
            <a:ext cx="6194590" cy="100565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267698" y="1943806"/>
            <a:ext cx="8360228" cy="4813254"/>
          </a:xfrm>
        </p:spPr>
        <p:txBody>
          <a:bodyPr/>
          <a:lstStyle/>
          <a:p>
            <a:r>
              <a:rPr lang="en-US" b="1" dirty="0"/>
              <a:t>Autotroph</a:t>
            </a:r>
            <a:r>
              <a:rPr lang="en-US" dirty="0"/>
              <a:t> organism that converts light energy into usable energy </a:t>
            </a:r>
          </a:p>
          <a:p>
            <a:r>
              <a:rPr lang="en-US" b="1" dirty="0"/>
              <a:t>Heterotroph </a:t>
            </a:r>
            <a:r>
              <a:rPr lang="en-US" dirty="0"/>
              <a:t>organism that obtains energy from other organisms</a:t>
            </a:r>
          </a:p>
          <a:p>
            <a:r>
              <a:rPr lang="en-US" b="1" dirty="0"/>
              <a:t>Habitat </a:t>
            </a:r>
            <a:r>
              <a:rPr lang="en-US" dirty="0"/>
              <a:t>specific environment where an organism </a:t>
            </a:r>
            <a:r>
              <a:rPr lang="en-US" dirty="0" smtClean="0"/>
              <a:t>lives</a:t>
            </a:r>
            <a:endParaRPr lang="en-US" b="1" dirty="0"/>
          </a:p>
          <a:p>
            <a:r>
              <a:rPr lang="en-US" b="1" dirty="0"/>
              <a:t>Binomial nomenclature </a:t>
            </a:r>
            <a:r>
              <a:rPr lang="en-US" dirty="0"/>
              <a:t>naming system that gives each living thing a two-word scientific name </a:t>
            </a:r>
          </a:p>
          <a:p>
            <a:r>
              <a:rPr lang="en-US" b="1" dirty="0"/>
              <a:t>Taxon </a:t>
            </a:r>
            <a:r>
              <a:rPr lang="en-US" dirty="0"/>
              <a:t>group of organisms</a:t>
            </a:r>
          </a:p>
          <a:p>
            <a:r>
              <a:rPr lang="en-US" b="1" dirty="0"/>
              <a:t>Macromolecule</a:t>
            </a:r>
            <a:r>
              <a:rPr lang="en-US" dirty="0"/>
              <a:t> substance in a cell that forms from joining many small molecules </a:t>
            </a:r>
            <a:r>
              <a:rPr lang="en-US" dirty="0" smtClean="0"/>
              <a:t>together</a:t>
            </a:r>
          </a:p>
          <a:p>
            <a:r>
              <a:rPr lang="en-US" b="1" dirty="0" smtClean="0"/>
              <a:t>Key</a:t>
            </a:r>
            <a:r>
              <a:rPr lang="en-US" dirty="0" smtClean="0"/>
              <a:t> </a:t>
            </a:r>
            <a:r>
              <a:rPr lang="en-US" dirty="0"/>
              <a:t>aid to </a:t>
            </a:r>
            <a:r>
              <a:rPr lang="en-US" dirty="0" smtClean="0"/>
              <a:t>identification</a:t>
            </a:r>
          </a:p>
          <a:p>
            <a:r>
              <a:rPr lang="en-US" b="1" dirty="0" smtClean="0"/>
              <a:t>Unique</a:t>
            </a:r>
            <a:r>
              <a:rPr lang="en-US" dirty="0" smtClean="0"/>
              <a:t> </a:t>
            </a:r>
            <a:r>
              <a:rPr lang="en-US" dirty="0"/>
              <a:t>without an equal, distinctive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T_MSS_National_LS_Chpt_TempRE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CPT_MSS_National_LS_Chpt_TempREV</Template>
  <TotalTime>381</TotalTime>
  <Words>1022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CPT_MSS_National_LS_Chpt_TempREV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Martin</dc:creator>
  <cp:lastModifiedBy>TMSA</cp:lastModifiedBy>
  <cp:revision>12</cp:revision>
  <cp:lastPrinted>2013-06-05T15:35:16Z</cp:lastPrinted>
  <dcterms:created xsi:type="dcterms:W3CDTF">2014-05-16T18:20:26Z</dcterms:created>
  <dcterms:modified xsi:type="dcterms:W3CDTF">2017-10-20T16:12:51Z</dcterms:modified>
</cp:coreProperties>
</file>