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-S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56104" y="1598353"/>
            <a:ext cx="7432843" cy="4925435"/>
          </a:xfrm>
          <a:prstGeom prst="rect">
            <a:avLst/>
          </a:prstGeom>
        </p:spPr>
        <p:txBody>
          <a:bodyPr vert="horz"/>
          <a:lstStyle>
            <a:lvl1pPr marL="0" marR="0" indent="100584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273300" algn="l"/>
              </a:tabLst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>
                <a:latin typeface="Verdana"/>
                <a:cs typeface="Verdana"/>
              </a:defRPr>
            </a:lvl2pPr>
            <a:lvl3pPr marL="914400" indent="0">
              <a:buNone/>
              <a:defRPr>
                <a:latin typeface="Verdana"/>
                <a:cs typeface="Verdana"/>
              </a:defRPr>
            </a:lvl3pPr>
            <a:lvl4pPr marL="1371600" indent="0">
              <a:buNone/>
              <a:defRPr>
                <a:latin typeface="Verdana"/>
                <a:cs typeface="Verdana"/>
              </a:defRPr>
            </a:lvl4pPr>
            <a:lvl5pPr marL="1828800" indent="0">
              <a:buNone/>
              <a:defRPr>
                <a:latin typeface="Verdana"/>
                <a:cs typeface="Verdana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2273300" algn="l"/>
              </a:tabLst>
              <a:defRPr/>
            </a:pPr>
            <a:r>
              <a:rPr lang="en-US" dirty="0" smtClean="0"/>
              <a:t>Chapter Introduction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2273300" algn="l"/>
              </a:tabLst>
              <a:defRPr/>
            </a:pPr>
            <a:r>
              <a:rPr lang="en-US" dirty="0" smtClean="0"/>
              <a:t>Lesson 1: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>
                <a:tab pos="2273300" algn="l"/>
              </a:tabLst>
              <a:defRPr/>
            </a:pPr>
            <a:r>
              <a:rPr lang="en-US" dirty="0" smtClean="0"/>
              <a:t>Lesson 2: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Lesson 3: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Lesson 4: Title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Chapter Wrap-Up</a:t>
            </a:r>
          </a:p>
        </p:txBody>
      </p:sp>
      <p:sp>
        <p:nvSpPr>
          <p:cNvPr id="7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72197" y="3290500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56661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-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992026" y="2968129"/>
            <a:ext cx="6203706" cy="146842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10000"/>
              </a:lnSpc>
              <a:buFont typeface="Arial"/>
              <a:buNone/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>
              <a:lnSpc>
                <a:spcPct val="110000"/>
              </a:lnSpc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2pPr>
            <a:lvl3pPr>
              <a:lnSpc>
                <a:spcPct val="110000"/>
              </a:lnSpc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3pPr>
            <a:lvl4pPr>
              <a:lnSpc>
                <a:spcPct val="110000"/>
              </a:lnSpc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4pPr>
            <a:lvl5pPr>
              <a:lnSpc>
                <a:spcPct val="110000"/>
              </a:lnSpc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8" y="2845934"/>
            <a:ext cx="1057250" cy="1057250"/>
          </a:xfrm>
          <a:prstGeom prst="rect">
            <a:avLst/>
          </a:prstGeom>
        </p:spPr>
      </p:pic>
      <p:sp>
        <p:nvSpPr>
          <p:cNvPr id="27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0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dea-S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_inquiry-8880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18451" r="14708" b="26889"/>
          <a:stretch/>
        </p:blipFill>
        <p:spPr>
          <a:xfrm>
            <a:off x="770467" y="1575062"/>
            <a:ext cx="1058334" cy="75935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925671" y="1713944"/>
            <a:ext cx="6252098" cy="53862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25671" y="2252565"/>
            <a:ext cx="6252097" cy="394503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Tx/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0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0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 Lesson Op-SD_2Ln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8" y="1592818"/>
            <a:ext cx="722058" cy="72205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839619" y="1711306"/>
            <a:ext cx="6378523" cy="124145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 typeface="Arial"/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839619" y="2952763"/>
            <a:ext cx="6378523" cy="180025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 typeface="Arial"/>
              <a:buNone/>
              <a:defRPr sz="2200" b="0" i="1">
                <a:solidFill>
                  <a:srgbClr val="FF0000"/>
                </a:solidFill>
                <a:latin typeface="Proxima Nova"/>
                <a:cs typeface="Proxima Nova"/>
              </a:defRPr>
            </a:lvl1pPr>
            <a:lvl2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24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WRAP-UP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3750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 Lesson Op-DD_2Ln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056103" y="1905865"/>
            <a:ext cx="7080363" cy="53862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056104" y="2444486"/>
            <a:ext cx="7080362" cy="3214461"/>
          </a:xfrm>
          <a:prstGeom prst="rect">
            <a:avLst/>
          </a:prstGeom>
        </p:spPr>
        <p:txBody>
          <a:bodyPr vert="horz" lIns="0" tIns="0"/>
          <a:lstStyle>
            <a:lvl1pPr marL="342900" indent="-342900">
              <a:lnSpc>
                <a:spcPct val="120000"/>
              </a:lnSpc>
              <a:buFont typeface="Arial"/>
              <a:buChar char="•"/>
              <a:defRPr sz="2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97925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104" y="291159"/>
            <a:ext cx="78338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16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WRAP-UP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99410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189023098/sexual-reproduction-flash-card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smtClean="0"/>
              <a:t>Warm Up 5 minutes 11/13/17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3505200" cy="44958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Stripes of a Different Color</a:t>
            </a:r>
          </a:p>
          <a:p>
            <a:r>
              <a:rPr lang="en-US" b="1" dirty="0"/>
              <a:t>As these kittens prove,</a:t>
            </a:r>
          </a:p>
          <a:p>
            <a:r>
              <a:rPr lang="en-US" b="1" dirty="0"/>
              <a:t>brothers and sisters can look</a:t>
            </a:r>
          </a:p>
          <a:p>
            <a:r>
              <a:rPr lang="en-US" b="1" dirty="0"/>
              <a:t>very different from one another.</a:t>
            </a:r>
          </a:p>
          <a:p>
            <a:r>
              <a:rPr lang="en-US" b="1" dirty="0"/>
              <a:t>And although the kittens</a:t>
            </a:r>
          </a:p>
          <a:p>
            <a:r>
              <a:rPr lang="en-US" b="1" dirty="0"/>
              <a:t>resemble their parents, they are</a:t>
            </a:r>
          </a:p>
          <a:p>
            <a:r>
              <a:rPr lang="en-US" b="1" dirty="0"/>
              <a:t>not exact copies of them. Every</a:t>
            </a:r>
          </a:p>
          <a:p>
            <a:r>
              <a:rPr lang="en-US" b="1" dirty="0"/>
              <a:t>cat is unique!</a:t>
            </a:r>
          </a:p>
          <a:p>
            <a:r>
              <a:rPr lang="en-US" b="1" dirty="0" smtClean="0"/>
              <a:t>1) </a:t>
            </a:r>
            <a:r>
              <a:rPr lang="en-US" b="1" dirty="0"/>
              <a:t>Compare the kittens shown</a:t>
            </a:r>
          </a:p>
          <a:p>
            <a:r>
              <a:rPr lang="en-US" b="1" dirty="0"/>
              <a:t>here. How are they alike? How</a:t>
            </a:r>
          </a:p>
          <a:p>
            <a:r>
              <a:rPr lang="en-US" b="1" dirty="0"/>
              <a:t>are they different?</a:t>
            </a:r>
          </a:p>
          <a:p>
            <a:r>
              <a:rPr lang="en-US" b="1" dirty="0" smtClean="0"/>
              <a:t>2) </a:t>
            </a:r>
            <a:r>
              <a:rPr lang="en-US" b="1" dirty="0"/>
              <a:t>What do you think the</a:t>
            </a:r>
          </a:p>
          <a:p>
            <a:r>
              <a:rPr lang="en-US" b="1" dirty="0"/>
              <a:t>parents of these kittens look</a:t>
            </a:r>
          </a:p>
          <a:p>
            <a:r>
              <a:rPr lang="en-US" b="1" dirty="0"/>
              <a:t>like? Discuss.</a:t>
            </a:r>
          </a:p>
          <a:p>
            <a:r>
              <a:rPr lang="en-US" b="1" dirty="0" smtClean="0"/>
              <a:t>3) </a:t>
            </a:r>
            <a:r>
              <a:rPr lang="en-US" b="1" dirty="0"/>
              <a:t>How do brothers, sisters, and</a:t>
            </a:r>
          </a:p>
          <a:p>
            <a:r>
              <a:rPr lang="en-US" b="1" dirty="0"/>
              <a:t>parents compare in human</a:t>
            </a:r>
          </a:p>
          <a:p>
            <a:r>
              <a:rPr lang="en-US" b="1" dirty="0"/>
              <a:t>families?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5153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5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Quizlet/</a:t>
            </a:r>
            <a:r>
              <a:rPr lang="en-US" dirty="0" err="1" smtClean="0"/>
              <a:t>Kahoot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https://quizlet.com/189023098/sexual-reproduction-flash-cards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1)All </a:t>
            </a:r>
            <a:r>
              <a:rPr lang="en-US" dirty="0"/>
              <a:t>the kittens appear to be around the same </a:t>
            </a:r>
            <a:r>
              <a:rPr lang="en-US" dirty="0" smtClean="0"/>
              <a:t>age, have </a:t>
            </a:r>
            <a:r>
              <a:rPr lang="en-US" dirty="0"/>
              <a:t>the same size and body shape, and </a:t>
            </a:r>
            <a:r>
              <a:rPr lang="en-US" dirty="0" smtClean="0"/>
              <a:t>have striped </a:t>
            </a:r>
            <a:r>
              <a:rPr lang="en-US" dirty="0"/>
              <a:t>fur. They differ in that the patterns of </a:t>
            </a:r>
            <a:r>
              <a:rPr lang="en-US" dirty="0" smtClean="0"/>
              <a:t>their fur </a:t>
            </a:r>
            <a:r>
              <a:rPr lang="en-US" dirty="0"/>
              <a:t>vary, and most are gray while one is orange.</a:t>
            </a:r>
          </a:p>
          <a:p>
            <a:r>
              <a:rPr lang="en-US" b="1" dirty="0"/>
              <a:t>2 </a:t>
            </a:r>
            <a:r>
              <a:rPr lang="en-US" dirty="0"/>
              <a:t>Accept all reasonable answers. It is possible </a:t>
            </a:r>
            <a:r>
              <a:rPr lang="en-US" dirty="0" smtClean="0"/>
              <a:t>that one </a:t>
            </a:r>
            <a:r>
              <a:rPr lang="en-US" dirty="0"/>
              <a:t>parent has gray and white stripes, and </a:t>
            </a:r>
            <a:r>
              <a:rPr lang="en-US" dirty="0" smtClean="0"/>
              <a:t>the other </a:t>
            </a:r>
            <a:r>
              <a:rPr lang="en-US" dirty="0"/>
              <a:t>has orange and white stripes.</a:t>
            </a:r>
          </a:p>
          <a:p>
            <a:r>
              <a:rPr lang="en-US" b="1" dirty="0"/>
              <a:t>3 </a:t>
            </a:r>
            <a:r>
              <a:rPr lang="en-US" dirty="0"/>
              <a:t>Like families of cats, human families </a:t>
            </a:r>
            <a:r>
              <a:rPr lang="en-US" dirty="0" smtClean="0"/>
              <a:t>have members </a:t>
            </a:r>
            <a:r>
              <a:rPr lang="en-US" dirty="0"/>
              <a:t>who resemble one another in some </a:t>
            </a:r>
            <a:r>
              <a:rPr lang="en-US" dirty="0" smtClean="0"/>
              <a:t>ways but </a:t>
            </a:r>
            <a:r>
              <a:rPr lang="en-US" dirty="0"/>
              <a:t>differ in other ways.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Warm Up 5 minutes</a:t>
            </a:r>
          </a:p>
          <a:p>
            <a:r>
              <a:rPr lang="en-US" dirty="0" smtClean="0"/>
              <a:t>2) Chapter Introduction-Cellular Reproduction </a:t>
            </a:r>
          </a:p>
          <a:p>
            <a:r>
              <a:rPr lang="en-US"/>
              <a:t>3</a:t>
            </a:r>
            <a:r>
              <a:rPr lang="en-US" smtClean="0"/>
              <a:t>) </a:t>
            </a:r>
            <a:r>
              <a:rPr lang="en-US" dirty="0" err="1" smtClean="0"/>
              <a:t>Kahoot</a:t>
            </a:r>
            <a:r>
              <a:rPr lang="en-US" dirty="0" smtClean="0"/>
              <a:t>/Quizlet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Reproduction of Organisms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056104" y="1598353"/>
            <a:ext cx="7432843" cy="4925435"/>
          </a:xfrm>
        </p:spPr>
        <p:txBody>
          <a:bodyPr/>
          <a:lstStyle/>
          <a:p>
            <a:pPr marL="1541463" indent="-1541463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Chapter Introduction</a:t>
            </a:r>
          </a:p>
          <a:p>
            <a:pPr marL="1298448" indent="-1541463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Lesson 1:  Sexual Reproduction and Meiosis</a:t>
            </a:r>
          </a:p>
          <a:p>
            <a:pPr marL="1362456" indent="-1541463"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Lesson 2</a:t>
            </a:r>
            <a:r>
              <a:rPr lang="en-US" dirty="0" smtClean="0"/>
              <a:t>: Asexual Reproduction</a:t>
            </a:r>
            <a:endParaRPr lang="en-US" dirty="0"/>
          </a:p>
          <a:p>
            <a:pPr marL="1541463" indent="-1541463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Chapter Wrap-Up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do living things reproduce?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Reproduction of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Time to bond?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28601" y="2438400"/>
            <a:ext cx="3276599" cy="3945035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/>
              <a:t>Look at the photo at the beginning of </a:t>
            </a:r>
            <a:r>
              <a:rPr lang="en-US" sz="2200" dirty="0"/>
              <a:t>the chapter. Have you ever seen a family </a:t>
            </a:r>
            <a:r>
              <a:rPr lang="en-US" sz="2200" dirty="0" smtClean="0"/>
              <a:t>of animals</a:t>
            </a:r>
            <a:r>
              <a:rPr lang="en-US" sz="2200" dirty="0"/>
              <a:t>, such as the one of </a:t>
            </a:r>
            <a:r>
              <a:rPr lang="en-US" sz="2200" dirty="0" smtClean="0"/>
              <a:t>penguins shown </a:t>
            </a:r>
            <a:r>
              <a:rPr lang="en-US" sz="2200" dirty="0"/>
              <a:t>here? Notice the baby penguin beside </a:t>
            </a:r>
            <a:r>
              <a:rPr lang="en-US" sz="2200" dirty="0" smtClean="0"/>
              <a:t>its parents</a:t>
            </a:r>
            <a:r>
              <a:rPr lang="en-US" sz="2200" dirty="0"/>
              <a:t>. Like all </a:t>
            </a:r>
            <a:r>
              <a:rPr lang="en-US" sz="2200" dirty="0" smtClean="0"/>
              <a:t>living things</a:t>
            </a:r>
            <a:r>
              <a:rPr lang="en-US" sz="2200" dirty="0"/>
              <a:t>, penguins reproduce</a:t>
            </a:r>
            <a:r>
              <a:rPr lang="en-US" sz="2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Do you think all living things have two parents?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What might happen if the penguins did not reproduce?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Why do living things reproduce?</a:t>
            </a:r>
            <a:endParaRPr lang="en-US" sz="2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Reproduction of Organisms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4" y="2514600"/>
            <a:ext cx="55054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5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Why do living things reproduce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Reproduction ensures the survival of species.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Reproduction of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Lesson 1: Sexual Reproduction and Meiosis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en-US" dirty="0"/>
              <a:t>Sexual reproduction is the production of an offspring from the joining of a sperm and an egg.</a:t>
            </a:r>
          </a:p>
          <a:p>
            <a:r>
              <a:rPr lang="en-US" altLang="en-US" dirty="0"/>
              <a:t>Division of the nucleus and cytokinesis happens twice in meiosis. Meiosis I separates homologous chromosomes. Meiosis II separates sister chromatids.</a:t>
            </a:r>
          </a:p>
          <a:p>
            <a:r>
              <a:rPr lang="en-US" altLang="en-US" dirty="0"/>
              <a:t>Meiosis maintains the chromosome number of a species from one generation to the next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Reproduction of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Lesson 2: Asexual Reproduction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Asexual </a:t>
            </a:r>
            <a:r>
              <a:rPr lang="en-US" altLang="en-US" dirty="0"/>
              <a:t>reproduction is the production of </a:t>
            </a:r>
            <a:r>
              <a:rPr lang="en-US" altLang="en-US" dirty="0" smtClean="0"/>
              <a:t>offspring </a:t>
            </a:r>
            <a:r>
              <a:rPr lang="en-US" altLang="en-US" dirty="0"/>
              <a:t>by one parent, which results in offspring that are genetically identical to the parent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/>
              <a:t>Types of asexual reproduction include fission, mitotic cell division, budding, regeneration, vegetative reproduction, </a:t>
            </a:r>
            <a:br>
              <a:rPr lang="en-US" altLang="en-US" dirty="0"/>
            </a:br>
            <a:r>
              <a:rPr lang="en-US" altLang="en-US" dirty="0"/>
              <a:t>and cloning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/>
              <a:t>Asexual reproduction </a:t>
            </a:r>
            <a:r>
              <a:rPr lang="en-US" altLang="en-US" dirty="0" smtClean="0"/>
              <a:t>is </a:t>
            </a:r>
            <a:r>
              <a:rPr lang="en-US" altLang="en-US" dirty="0"/>
              <a:t>advantageous </a:t>
            </a:r>
            <a:r>
              <a:rPr lang="en-US" altLang="en-US" dirty="0" smtClean="0"/>
              <a:t>because </a:t>
            </a:r>
            <a:r>
              <a:rPr lang="en-US" altLang="en-US" dirty="0"/>
              <a:t>it enables </a:t>
            </a:r>
            <a:r>
              <a:rPr lang="en-US" altLang="en-US" dirty="0" smtClean="0"/>
              <a:t> some </a:t>
            </a:r>
            <a:r>
              <a:rPr lang="en-US" altLang="en-US" dirty="0"/>
              <a:t>organisms to </a:t>
            </a:r>
            <a:r>
              <a:rPr lang="en-US" altLang="en-US" dirty="0" smtClean="0"/>
              <a:t>rapidly </a:t>
            </a:r>
            <a:r>
              <a:rPr lang="en-US" altLang="en-US" dirty="0"/>
              <a:t>produce a large </a:t>
            </a:r>
            <a:r>
              <a:rPr lang="en-US" altLang="en-US" dirty="0" smtClean="0"/>
              <a:t>number of offspring </a:t>
            </a:r>
            <a:r>
              <a:rPr lang="en-US" altLang="en-US" dirty="0"/>
              <a:t>in a </a:t>
            </a:r>
            <a:r>
              <a:rPr lang="en-US" altLang="en-US" dirty="0" smtClean="0"/>
              <a:t>short </a:t>
            </a:r>
            <a:r>
              <a:rPr lang="en-US" altLang="en-US" dirty="0"/>
              <a:t>amount of time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Reproduction of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451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Warm Up 5 minutes 11/13/17</vt:lpstr>
      <vt:lpstr>Warm Up Answer</vt:lpstr>
      <vt:lpstr>Today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Quizlet/Kahoot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5 minutes 11/13/17</dc:title>
  <dc:creator>ailbay</dc:creator>
  <cp:lastModifiedBy>TMSA</cp:lastModifiedBy>
  <cp:revision>4</cp:revision>
  <dcterms:created xsi:type="dcterms:W3CDTF">2006-08-16T00:00:00Z</dcterms:created>
  <dcterms:modified xsi:type="dcterms:W3CDTF">2017-11-13T18:22:12Z</dcterms:modified>
</cp:coreProperties>
</file>