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2" r:id="rId7"/>
    <p:sldId id="263" r:id="rId8"/>
    <p:sldId id="260" r:id="rId9"/>
    <p:sldId id="264"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pter Op-SD-2LnHd">
    <p:spTree>
      <p:nvGrpSpPr>
        <p:cNvPr id="1" name=""/>
        <p:cNvGrpSpPr/>
        <p:nvPr/>
      </p:nvGrpSpPr>
      <p:grpSpPr>
        <a:xfrm>
          <a:off x="0" y="0"/>
          <a:ext cx="0" cy="0"/>
          <a:chOff x="0" y="0"/>
          <a:chExt cx="0" cy="0"/>
        </a:xfrm>
      </p:grpSpPr>
      <p:sp>
        <p:nvSpPr>
          <p:cNvPr id="24" name="Rounded Rectangle 23"/>
          <p:cNvSpPr/>
          <p:nvPr userDrawn="1"/>
        </p:nvSpPr>
        <p:spPr>
          <a:xfrm>
            <a:off x="1056105" y="1650989"/>
            <a:ext cx="2195095" cy="1159934"/>
          </a:xfrm>
          <a:prstGeom prst="roundRect">
            <a:avLst>
              <a:gd name="adj" fmla="val 21003"/>
            </a:avLst>
          </a:prstGeom>
          <a:solidFill>
            <a:srgbClr val="8EB013"/>
          </a:solidFill>
          <a:ln w="44450">
            <a:solidFill>
              <a:srgbClr val="8EB01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userDrawn="1"/>
        </p:nvSpPr>
        <p:spPr>
          <a:xfrm>
            <a:off x="1056105" y="1620556"/>
            <a:ext cx="2195095" cy="479171"/>
          </a:xfrm>
          <a:prstGeom prst="rect">
            <a:avLst/>
          </a:prstGeom>
          <a:noFill/>
        </p:spPr>
        <p:txBody>
          <a:bodyPr wrap="square" lIns="0" rtlCol="0">
            <a:spAutoFit/>
          </a:bodyPr>
          <a:lstStyle/>
          <a:p>
            <a:pPr algn="ctr"/>
            <a:r>
              <a:rPr lang="en-US" sz="2400" b="1" i="0" dirty="0" smtClean="0">
                <a:solidFill>
                  <a:schemeClr val="bg1"/>
                </a:solidFill>
                <a:latin typeface="Proxima Nova"/>
                <a:cs typeface="Proxima Nova"/>
              </a:rPr>
              <a:t>Get Ready</a:t>
            </a:r>
            <a:endParaRPr lang="en-US" sz="2400" b="1" i="0" dirty="0">
              <a:solidFill>
                <a:schemeClr val="bg1"/>
              </a:solidFill>
              <a:latin typeface="Proxima Nova"/>
              <a:cs typeface="Proxima Nova"/>
            </a:endParaRPr>
          </a:p>
        </p:txBody>
      </p:sp>
      <p:sp>
        <p:nvSpPr>
          <p:cNvPr id="16" name="Rounded Rectangle 15"/>
          <p:cNvSpPr/>
          <p:nvPr userDrawn="1"/>
        </p:nvSpPr>
        <p:spPr>
          <a:xfrm>
            <a:off x="1056105" y="2099727"/>
            <a:ext cx="7325222" cy="4368806"/>
          </a:xfrm>
          <a:prstGeom prst="roundRect">
            <a:avLst>
              <a:gd name="adj" fmla="val 5553"/>
            </a:avLst>
          </a:prstGeom>
          <a:solidFill>
            <a:schemeClr val="bg1"/>
          </a:solidFill>
          <a:ln w="44450">
            <a:solidFill>
              <a:srgbClr val="8EB01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 Placeholder 2"/>
          <p:cNvSpPr>
            <a:spLocks noGrp="1"/>
          </p:cNvSpPr>
          <p:nvPr>
            <p:ph type="body" sz="quarter" idx="14" hasCustomPrompt="1"/>
          </p:nvPr>
        </p:nvSpPr>
        <p:spPr>
          <a:xfrm>
            <a:off x="1301640" y="2328333"/>
            <a:ext cx="6868693" cy="634995"/>
          </a:xfrm>
          <a:prstGeom prst="rect">
            <a:avLst/>
          </a:prstGeom>
        </p:spPr>
        <p:txBody>
          <a:bodyPr vert="horz"/>
          <a:lstStyle>
            <a:lvl1pPr marL="0" marR="0" indent="0" algn="l" defTabSz="457200" rtl="0" eaLnBrk="1" fontAlgn="auto" latinLnBrk="0" hangingPunct="1">
              <a:lnSpc>
                <a:spcPct val="100000"/>
              </a:lnSpc>
              <a:spcBef>
                <a:spcPts val="1200"/>
              </a:spcBef>
              <a:spcAft>
                <a:spcPts val="1200"/>
              </a:spcAft>
              <a:buClrTx/>
              <a:buSzTx/>
              <a:buFont typeface="Arial"/>
              <a:buNone/>
              <a:tabLst>
                <a:tab pos="2273300" algn="l"/>
              </a:tabLst>
              <a:defRPr sz="2400" b="1" i="0">
                <a:solidFill>
                  <a:srgbClr val="E40000"/>
                </a:solidFill>
                <a:latin typeface="Proxima Nova"/>
                <a:cs typeface="Proxima Nova"/>
              </a:defRPr>
            </a:lvl1pPr>
            <a:lvl2pPr marL="457200" indent="0">
              <a:buNone/>
              <a:defRPr>
                <a:latin typeface="Verdana"/>
                <a:cs typeface="Verdana"/>
              </a:defRPr>
            </a:lvl2pPr>
            <a:lvl3pPr marL="914400" indent="0">
              <a:buNone/>
              <a:defRPr>
                <a:latin typeface="Verdana"/>
                <a:cs typeface="Verdana"/>
              </a:defRPr>
            </a:lvl3pPr>
            <a:lvl4pPr marL="1371600" indent="0">
              <a:buNone/>
              <a:defRPr>
                <a:latin typeface="Verdana"/>
                <a:cs typeface="Verdana"/>
              </a:defRPr>
            </a:lvl4pPr>
            <a:lvl5pPr marL="1828800" indent="0">
              <a:buNone/>
              <a:defRPr>
                <a:latin typeface="Verdana"/>
                <a:cs typeface="Verdana"/>
              </a:defRPr>
            </a:lvl5pPr>
          </a:lstStyle>
          <a:p>
            <a:pPr lvl="0"/>
            <a:r>
              <a:rPr lang="en-US" dirty="0" smtClean="0"/>
              <a:t>Do you agree or disagree?</a:t>
            </a:r>
          </a:p>
        </p:txBody>
      </p:sp>
      <p:sp>
        <p:nvSpPr>
          <p:cNvPr id="19" name="Text Placeholder 2"/>
          <p:cNvSpPr>
            <a:spLocks noGrp="1"/>
          </p:cNvSpPr>
          <p:nvPr>
            <p:ph type="body" sz="quarter" idx="21" hasCustomPrompt="1"/>
          </p:nvPr>
        </p:nvSpPr>
        <p:spPr>
          <a:xfrm>
            <a:off x="1301640" y="2963329"/>
            <a:ext cx="6868693" cy="3285072"/>
          </a:xfrm>
          <a:prstGeom prst="rect">
            <a:avLst/>
          </a:prstGeom>
        </p:spPr>
        <p:txBody>
          <a:bodyPr vert="horz"/>
          <a:lstStyle>
            <a:lvl1pPr marL="457200" marR="0" indent="-457200" algn="l" defTabSz="457200" rtl="0" eaLnBrk="1" fontAlgn="auto" latinLnBrk="0" hangingPunct="1">
              <a:lnSpc>
                <a:spcPct val="100000"/>
              </a:lnSpc>
              <a:spcBef>
                <a:spcPts val="300"/>
              </a:spcBef>
              <a:spcAft>
                <a:spcPts val="1200"/>
              </a:spcAft>
              <a:buClrTx/>
              <a:buSzTx/>
              <a:buFont typeface="Arial" panose="020B0604020202020204" pitchFamily="34" charset="0"/>
              <a:buChar char="•"/>
              <a:tabLst>
                <a:tab pos="2273300" algn="l"/>
              </a:tabLst>
              <a:defRPr sz="2400" b="0" i="0">
                <a:solidFill>
                  <a:schemeClr val="tx1">
                    <a:lumMod val="65000"/>
                    <a:lumOff val="35000"/>
                  </a:schemeClr>
                </a:solidFill>
                <a:latin typeface="Proxima Nova"/>
                <a:cs typeface="Proxima Nova"/>
              </a:defRPr>
            </a:lvl1pPr>
            <a:lvl2pPr marL="457200" indent="0">
              <a:buNone/>
              <a:defRPr>
                <a:latin typeface="Verdana"/>
                <a:cs typeface="Verdana"/>
              </a:defRPr>
            </a:lvl2pPr>
            <a:lvl3pPr marL="914400" indent="0">
              <a:buNone/>
              <a:defRPr>
                <a:latin typeface="Verdana"/>
                <a:cs typeface="Verdana"/>
              </a:defRPr>
            </a:lvl3pPr>
            <a:lvl4pPr marL="1371600" indent="0">
              <a:buNone/>
              <a:defRPr>
                <a:latin typeface="Verdana"/>
                <a:cs typeface="Verdana"/>
              </a:defRPr>
            </a:lvl4pPr>
            <a:lvl5pPr marL="1828800" indent="0">
              <a:buNone/>
              <a:defRPr>
                <a:latin typeface="Verdana"/>
                <a:cs typeface="Verdana"/>
              </a:defRPr>
            </a:lvl5pPr>
          </a:lstStyle>
          <a:p>
            <a:pPr lvl="0"/>
            <a:r>
              <a:rPr lang="en-US" dirty="0" smtClean="0"/>
              <a:t>Text</a:t>
            </a:r>
          </a:p>
          <a:p>
            <a:pPr lvl="0"/>
            <a:r>
              <a:rPr lang="en-US" dirty="0" smtClean="0"/>
              <a:t>Text</a:t>
            </a:r>
          </a:p>
        </p:txBody>
      </p:sp>
      <p:sp>
        <p:nvSpPr>
          <p:cNvPr id="20" name="Text Placeholder 18"/>
          <p:cNvSpPr>
            <a:spLocks noGrp="1"/>
          </p:cNvSpPr>
          <p:nvPr>
            <p:ph type="body" sz="quarter" idx="15" hasCustomPrompt="1"/>
          </p:nvPr>
        </p:nvSpPr>
        <p:spPr>
          <a:xfrm>
            <a:off x="861465" y="121824"/>
            <a:ext cx="535536" cy="739587"/>
          </a:xfrm>
          <a:prstGeom prst="rect">
            <a:avLst/>
          </a:prstGeom>
        </p:spPr>
        <p:txBody>
          <a:bodyPr vert="horz"/>
          <a:lstStyle>
            <a:lvl1pPr marL="0" indent="0" algn="l">
              <a:buNone/>
              <a:defRPr sz="4800" b="1" i="0">
                <a:latin typeface="Proxima Nova"/>
                <a:cs typeface="Proxima Nova"/>
              </a:defRPr>
            </a:lvl1pPr>
          </a:lstStyle>
          <a:p>
            <a:pPr lvl="0"/>
            <a:r>
              <a:rPr lang="en-US" dirty="0" smtClean="0"/>
              <a:t>0</a:t>
            </a:r>
            <a:endParaRPr lang="en-US" dirty="0"/>
          </a:p>
        </p:txBody>
      </p:sp>
      <p:sp>
        <p:nvSpPr>
          <p:cNvPr id="21" name="TextBox 20"/>
          <p:cNvSpPr txBox="1"/>
          <p:nvPr userDrawn="1"/>
        </p:nvSpPr>
        <p:spPr>
          <a:xfrm rot="16200000">
            <a:off x="97925" y="519587"/>
            <a:ext cx="1216210" cy="276999"/>
          </a:xfrm>
          <a:prstGeom prst="rect">
            <a:avLst/>
          </a:prstGeom>
          <a:noFill/>
        </p:spPr>
        <p:txBody>
          <a:bodyPr wrap="square" rtlCol="0">
            <a:spAutoFit/>
          </a:bodyPr>
          <a:lstStyle/>
          <a:p>
            <a:pPr algn="ctr"/>
            <a:r>
              <a:rPr lang="en-US" sz="1200" b="0" i="0" spc="200" dirty="0" smtClean="0">
                <a:solidFill>
                  <a:schemeClr val="bg1"/>
                </a:solidFill>
                <a:latin typeface="Proxima Nova"/>
                <a:cs typeface="Proxima Nova"/>
              </a:rPr>
              <a:t>LESSON</a:t>
            </a:r>
            <a:endParaRPr lang="en-US" sz="1200" b="0" i="0" spc="200" dirty="0">
              <a:solidFill>
                <a:schemeClr val="bg1"/>
              </a:solidFill>
              <a:latin typeface="Proxima Nova"/>
              <a:cs typeface="Proxima Nova"/>
            </a:endParaRPr>
          </a:p>
        </p:txBody>
      </p:sp>
      <p:sp>
        <p:nvSpPr>
          <p:cNvPr id="22" name="Text Placeholder 28"/>
          <p:cNvSpPr txBox="1">
            <a:spLocks/>
          </p:cNvSpPr>
          <p:nvPr userDrawn="1"/>
        </p:nvSpPr>
        <p:spPr>
          <a:xfrm>
            <a:off x="6333066" y="782925"/>
            <a:ext cx="2294861" cy="275410"/>
          </a:xfrm>
          <a:prstGeom prst="rect">
            <a:avLst/>
          </a:prstGeom>
        </p:spPr>
        <p:txBody>
          <a:bodyPr vert="horz" lIns="0" tIns="0" rIns="0" bIns="0"/>
          <a:lstStyle>
            <a:lvl1pPr marL="0" indent="0" algn="r" defTabSz="457200" rtl="0" eaLnBrk="1" latinLnBrk="0" hangingPunct="1">
              <a:spcBef>
                <a:spcPct val="20000"/>
              </a:spcBef>
              <a:buFont typeface="Arial"/>
              <a:buNone/>
              <a:defRPr sz="1600" kern="1200">
                <a:solidFill>
                  <a:schemeClr val="tx1"/>
                </a:solidFill>
                <a:latin typeface="Verdana"/>
                <a:ea typeface="+mn-ea"/>
                <a:cs typeface="Verdana"/>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00" b="0" i="0" kern="0" spc="30" dirty="0" smtClean="0">
                <a:solidFill>
                  <a:schemeClr val="tx1">
                    <a:lumMod val="65000"/>
                    <a:lumOff val="35000"/>
                  </a:schemeClr>
                </a:solidFill>
                <a:latin typeface="Proxima Nova"/>
                <a:cs typeface="Proxima Nova"/>
              </a:rPr>
              <a:t>LESSON</a:t>
            </a:r>
            <a:r>
              <a:rPr lang="en-US" sz="1300" b="0" i="0" kern="0" spc="30" baseline="0" dirty="0" smtClean="0">
                <a:solidFill>
                  <a:schemeClr val="tx1">
                    <a:lumMod val="65000"/>
                    <a:lumOff val="35000"/>
                  </a:schemeClr>
                </a:solidFill>
                <a:latin typeface="Proxima Nova"/>
                <a:cs typeface="Proxima Nova"/>
              </a:rPr>
              <a:t> </a:t>
            </a:r>
            <a:r>
              <a:rPr lang="en-US" sz="1300" b="0" i="0" kern="0" spc="30" dirty="0" smtClean="0">
                <a:solidFill>
                  <a:schemeClr val="tx1">
                    <a:lumMod val="65000"/>
                    <a:lumOff val="35000"/>
                  </a:schemeClr>
                </a:solidFill>
                <a:latin typeface="Proxima Nova"/>
                <a:cs typeface="Proxima Nova"/>
              </a:rPr>
              <a:t>INTRODUCTION</a:t>
            </a:r>
            <a:endParaRPr lang="en-US" sz="1300" b="0" i="0" kern="0" spc="30" dirty="0">
              <a:solidFill>
                <a:schemeClr val="tx1">
                  <a:lumMod val="65000"/>
                  <a:lumOff val="35000"/>
                </a:schemeClr>
              </a:solidFill>
              <a:latin typeface="Proxima Nova"/>
              <a:cs typeface="Proxima Nova"/>
            </a:endParaRPr>
          </a:p>
        </p:txBody>
      </p:sp>
      <p:sp>
        <p:nvSpPr>
          <p:cNvPr id="23" name="Text Placeholder 28"/>
          <p:cNvSpPr>
            <a:spLocks noGrp="1"/>
          </p:cNvSpPr>
          <p:nvPr>
            <p:ph type="body" sz="quarter" idx="13" hasCustomPrompt="1"/>
          </p:nvPr>
        </p:nvSpPr>
        <p:spPr>
          <a:xfrm>
            <a:off x="1409221" y="316202"/>
            <a:ext cx="7218705" cy="466725"/>
          </a:xfrm>
          <a:prstGeom prst="rect">
            <a:avLst/>
          </a:prstGeom>
        </p:spPr>
        <p:txBody>
          <a:bodyPr vert="horz" lIns="91440"/>
          <a:lstStyle>
            <a:lvl1pPr marL="0" indent="0">
              <a:buNone/>
              <a:defRPr sz="2400" b="0" i="0">
                <a:latin typeface="Proxima Nova"/>
                <a:cs typeface="Proxima Nova"/>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smtClean="0"/>
              <a:t>Lesson Title</a:t>
            </a:r>
            <a:endParaRPr lang="en-US" dirty="0"/>
          </a:p>
        </p:txBody>
      </p:sp>
    </p:spTree>
    <p:extLst>
      <p:ext uri="{BB962C8B-B14F-4D97-AF65-F5344CB8AC3E}">
        <p14:creationId xmlns:p14="http://schemas.microsoft.com/office/powerpoint/2010/main" val="18274794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pter Op-DD">
    <p:spTree>
      <p:nvGrpSpPr>
        <p:cNvPr id="1" name=""/>
        <p:cNvGrpSpPr/>
        <p:nvPr/>
      </p:nvGrpSpPr>
      <p:grpSpPr>
        <a:xfrm>
          <a:off x="0" y="0"/>
          <a:ext cx="0" cy="0"/>
          <a:chOff x="0" y="0"/>
          <a:chExt cx="0" cy="0"/>
        </a:xfrm>
      </p:grpSpPr>
      <p:sp>
        <p:nvSpPr>
          <p:cNvPr id="15" name="TextBox 14"/>
          <p:cNvSpPr txBox="1"/>
          <p:nvPr userDrawn="1"/>
        </p:nvSpPr>
        <p:spPr>
          <a:xfrm>
            <a:off x="1874309" y="1629023"/>
            <a:ext cx="6118227" cy="461665"/>
          </a:xfrm>
          <a:prstGeom prst="rect">
            <a:avLst/>
          </a:prstGeom>
          <a:noFill/>
        </p:spPr>
        <p:txBody>
          <a:bodyPr wrap="square" lIns="0" rtlCol="0">
            <a:spAutoFit/>
          </a:bodyPr>
          <a:lstStyle/>
          <a:p>
            <a:r>
              <a:rPr lang="en-US" sz="2300" b="1" i="0" dirty="0" smtClean="0">
                <a:latin typeface="Proxima Nova"/>
                <a:cs typeface="Proxima Nova"/>
              </a:rPr>
              <a:t>Key</a:t>
            </a:r>
            <a:r>
              <a:rPr lang="en-US" sz="2300" b="1" i="0" baseline="0" dirty="0" smtClean="0">
                <a:latin typeface="Proxima Nova"/>
                <a:cs typeface="Proxima Nova"/>
              </a:rPr>
              <a:t> Concepts/</a:t>
            </a:r>
            <a:r>
              <a:rPr lang="en-US" sz="2300" b="1" i="0" dirty="0" smtClean="0">
                <a:latin typeface="Proxima Nova"/>
                <a:cs typeface="Proxima Nova"/>
              </a:rPr>
              <a:t>Essential Question</a:t>
            </a:r>
            <a:r>
              <a:rPr lang="en-US" sz="2300" b="1" i="0" baseline="0" dirty="0" smtClean="0">
                <a:latin typeface="Proxima Nova"/>
                <a:cs typeface="Proxima Nova"/>
              </a:rPr>
              <a:t>s</a:t>
            </a:r>
            <a:endParaRPr lang="en-US" sz="2300" b="1" i="0" dirty="0">
              <a:latin typeface="Proxima Nova"/>
              <a:cs typeface="Proxima Nova"/>
            </a:endParaRPr>
          </a:p>
        </p:txBody>
      </p:sp>
      <p:sp>
        <p:nvSpPr>
          <p:cNvPr id="11" name="Text Placeholder 18"/>
          <p:cNvSpPr>
            <a:spLocks noGrp="1"/>
          </p:cNvSpPr>
          <p:nvPr>
            <p:ph type="body" sz="quarter" idx="15" hasCustomPrompt="1"/>
          </p:nvPr>
        </p:nvSpPr>
        <p:spPr>
          <a:xfrm>
            <a:off x="861465" y="121824"/>
            <a:ext cx="535536" cy="739587"/>
          </a:xfrm>
          <a:prstGeom prst="rect">
            <a:avLst/>
          </a:prstGeom>
        </p:spPr>
        <p:txBody>
          <a:bodyPr vert="horz"/>
          <a:lstStyle>
            <a:lvl1pPr marL="0" indent="0" algn="l">
              <a:buNone/>
              <a:defRPr sz="4800" b="1" i="0">
                <a:latin typeface="Proxima Nova"/>
                <a:cs typeface="Proxima Nova"/>
              </a:defRPr>
            </a:lvl1pPr>
          </a:lstStyle>
          <a:p>
            <a:pPr lvl="0"/>
            <a:r>
              <a:rPr lang="en-US" dirty="0" smtClean="0"/>
              <a:t>0</a:t>
            </a:r>
            <a:endParaRPr lang="en-US" dirty="0"/>
          </a:p>
        </p:txBody>
      </p:sp>
      <p:sp>
        <p:nvSpPr>
          <p:cNvPr id="12" name="TextBox 11"/>
          <p:cNvSpPr txBox="1"/>
          <p:nvPr userDrawn="1"/>
        </p:nvSpPr>
        <p:spPr>
          <a:xfrm rot="16200000">
            <a:off x="97925" y="519587"/>
            <a:ext cx="1216210" cy="276999"/>
          </a:xfrm>
          <a:prstGeom prst="rect">
            <a:avLst/>
          </a:prstGeom>
          <a:noFill/>
        </p:spPr>
        <p:txBody>
          <a:bodyPr wrap="square" rtlCol="0">
            <a:spAutoFit/>
          </a:bodyPr>
          <a:lstStyle/>
          <a:p>
            <a:pPr algn="ctr"/>
            <a:r>
              <a:rPr lang="en-US" sz="1200" b="0" i="0" spc="200" dirty="0" smtClean="0">
                <a:solidFill>
                  <a:schemeClr val="bg1"/>
                </a:solidFill>
                <a:latin typeface="Proxima Nova"/>
                <a:cs typeface="Proxima Nova"/>
              </a:rPr>
              <a:t>LESSON</a:t>
            </a:r>
            <a:endParaRPr lang="en-US" sz="1200" b="0" i="0" spc="200" dirty="0">
              <a:solidFill>
                <a:schemeClr val="bg1"/>
              </a:solidFill>
              <a:latin typeface="Proxima Nova"/>
              <a:cs typeface="Proxima Nova"/>
            </a:endParaRPr>
          </a:p>
        </p:txBody>
      </p:sp>
      <p:sp>
        <p:nvSpPr>
          <p:cNvPr id="13" name="Text Placeholder 28"/>
          <p:cNvSpPr txBox="1">
            <a:spLocks/>
          </p:cNvSpPr>
          <p:nvPr userDrawn="1"/>
        </p:nvSpPr>
        <p:spPr>
          <a:xfrm>
            <a:off x="6333066" y="782925"/>
            <a:ext cx="2294861" cy="275410"/>
          </a:xfrm>
          <a:prstGeom prst="rect">
            <a:avLst/>
          </a:prstGeom>
        </p:spPr>
        <p:txBody>
          <a:bodyPr vert="horz" lIns="0" tIns="0" rIns="0" bIns="0"/>
          <a:lstStyle>
            <a:lvl1pPr marL="0" indent="0" algn="r" defTabSz="457200" rtl="0" eaLnBrk="1" latinLnBrk="0" hangingPunct="1">
              <a:spcBef>
                <a:spcPct val="20000"/>
              </a:spcBef>
              <a:buFont typeface="Arial"/>
              <a:buNone/>
              <a:defRPr sz="1600" kern="1200">
                <a:solidFill>
                  <a:schemeClr val="tx1"/>
                </a:solidFill>
                <a:latin typeface="Verdana"/>
                <a:ea typeface="+mn-ea"/>
                <a:cs typeface="Verdana"/>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00" b="0" i="0" kern="0" spc="30" dirty="0" smtClean="0">
                <a:solidFill>
                  <a:schemeClr val="tx1">
                    <a:lumMod val="65000"/>
                    <a:lumOff val="35000"/>
                  </a:schemeClr>
                </a:solidFill>
                <a:latin typeface="Proxima Nova"/>
                <a:cs typeface="Proxima Nova"/>
              </a:rPr>
              <a:t>LESSON</a:t>
            </a:r>
            <a:r>
              <a:rPr lang="en-US" sz="1300" b="0" i="0" kern="0" spc="30" baseline="0" dirty="0" smtClean="0">
                <a:solidFill>
                  <a:schemeClr val="tx1">
                    <a:lumMod val="65000"/>
                    <a:lumOff val="35000"/>
                  </a:schemeClr>
                </a:solidFill>
                <a:latin typeface="Proxima Nova"/>
                <a:cs typeface="Proxima Nova"/>
              </a:rPr>
              <a:t> </a:t>
            </a:r>
            <a:r>
              <a:rPr lang="en-US" sz="1300" b="0" i="0" kern="0" spc="30" dirty="0" smtClean="0">
                <a:solidFill>
                  <a:schemeClr val="tx1">
                    <a:lumMod val="65000"/>
                    <a:lumOff val="35000"/>
                  </a:schemeClr>
                </a:solidFill>
                <a:latin typeface="Proxima Nova"/>
                <a:cs typeface="Proxima Nova"/>
              </a:rPr>
              <a:t>INTRODUCTION</a:t>
            </a:r>
            <a:endParaRPr lang="en-US" sz="1300" b="0" i="0" kern="0" spc="30" dirty="0">
              <a:solidFill>
                <a:schemeClr val="tx1">
                  <a:lumMod val="65000"/>
                  <a:lumOff val="35000"/>
                </a:schemeClr>
              </a:solidFill>
              <a:latin typeface="Proxima Nova"/>
              <a:cs typeface="Proxima Nova"/>
            </a:endParaRPr>
          </a:p>
        </p:txBody>
      </p:sp>
      <p:sp>
        <p:nvSpPr>
          <p:cNvPr id="14" name="Text Placeholder 28"/>
          <p:cNvSpPr>
            <a:spLocks noGrp="1"/>
          </p:cNvSpPr>
          <p:nvPr>
            <p:ph type="body" sz="quarter" idx="13" hasCustomPrompt="1"/>
          </p:nvPr>
        </p:nvSpPr>
        <p:spPr>
          <a:xfrm>
            <a:off x="1409221" y="316202"/>
            <a:ext cx="7218705" cy="466725"/>
          </a:xfrm>
          <a:prstGeom prst="rect">
            <a:avLst/>
          </a:prstGeom>
        </p:spPr>
        <p:txBody>
          <a:bodyPr vert="horz" lIns="91440"/>
          <a:lstStyle>
            <a:lvl1pPr marL="0" indent="0">
              <a:buNone/>
              <a:defRPr sz="2400" b="0" i="0">
                <a:latin typeface="Proxima Nova"/>
                <a:cs typeface="Proxima Nova"/>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smtClean="0"/>
              <a:t>Lesson Title</a:t>
            </a:r>
            <a:endParaRPr lang="en-US" dirty="0"/>
          </a:p>
        </p:txBody>
      </p:sp>
      <p:sp>
        <p:nvSpPr>
          <p:cNvPr id="16" name="Text Placeholder 2"/>
          <p:cNvSpPr>
            <a:spLocks noGrp="1"/>
          </p:cNvSpPr>
          <p:nvPr>
            <p:ph type="body" sz="quarter" idx="23" hasCustomPrompt="1"/>
          </p:nvPr>
        </p:nvSpPr>
        <p:spPr>
          <a:xfrm>
            <a:off x="1786109" y="2271304"/>
            <a:ext cx="6384226" cy="3892425"/>
          </a:xfrm>
          <a:prstGeom prst="rect">
            <a:avLst/>
          </a:prstGeom>
        </p:spPr>
        <p:txBody>
          <a:bodyPr vert="horz"/>
          <a:lstStyle>
            <a:lvl1pPr marL="342900" marR="0" indent="-342900" algn="l" defTabSz="457200" rtl="0" eaLnBrk="1" fontAlgn="auto" latinLnBrk="0" hangingPunct="1">
              <a:lnSpc>
                <a:spcPct val="100000"/>
              </a:lnSpc>
              <a:spcBef>
                <a:spcPts val="300"/>
              </a:spcBef>
              <a:spcAft>
                <a:spcPts val="1200"/>
              </a:spcAft>
              <a:buClrTx/>
              <a:buSzTx/>
              <a:buFont typeface="Arial"/>
              <a:buChar char="•"/>
              <a:tabLst/>
              <a:defRPr sz="2400" b="0" i="0">
                <a:solidFill>
                  <a:schemeClr val="tx1">
                    <a:lumMod val="65000"/>
                    <a:lumOff val="35000"/>
                  </a:schemeClr>
                </a:solidFill>
                <a:latin typeface="Proxima Nova"/>
                <a:cs typeface="Proxima Nova"/>
              </a:defRPr>
            </a:lvl1pPr>
          </a:lstStyle>
          <a:p>
            <a:pPr marL="342900" marR="0" lvl="0" indent="-342900" algn="l" defTabSz="457200" rtl="0" eaLnBrk="1" fontAlgn="auto" latinLnBrk="0" hangingPunct="1">
              <a:lnSpc>
                <a:spcPct val="100000"/>
              </a:lnSpc>
              <a:spcBef>
                <a:spcPts val="1200"/>
              </a:spcBef>
              <a:spcAft>
                <a:spcPts val="12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1200"/>
              </a:spcBef>
              <a:spcAft>
                <a:spcPts val="12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1200"/>
              </a:spcBef>
              <a:spcAft>
                <a:spcPts val="12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1200"/>
              </a:spcBef>
              <a:spcAft>
                <a:spcPts val="1200"/>
              </a:spcAft>
              <a:buClrTx/>
              <a:buSzTx/>
              <a:buFont typeface="Arial"/>
              <a:buChar char="•"/>
              <a:tabLst/>
              <a:defRPr/>
            </a:pPr>
            <a:r>
              <a:rPr lang="en-US" dirty="0" smtClean="0"/>
              <a:t>Click to edit text</a:t>
            </a:r>
          </a:p>
        </p:txBody>
      </p:sp>
      <p:pic>
        <p:nvPicPr>
          <p:cNvPr id="22" name="Picture 21" descr="MA_Key-Concept_no-check-88800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118" t="50494" r="26627" b="33951"/>
          <a:stretch/>
        </p:blipFill>
        <p:spPr>
          <a:xfrm>
            <a:off x="924729" y="1719409"/>
            <a:ext cx="827871" cy="376577"/>
          </a:xfrm>
          <a:prstGeom prst="rect">
            <a:avLst/>
          </a:prstGeom>
        </p:spPr>
      </p:pic>
    </p:spTree>
    <p:extLst>
      <p:ext uri="{BB962C8B-B14F-4D97-AF65-F5344CB8AC3E}">
        <p14:creationId xmlns:p14="http://schemas.microsoft.com/office/powerpoint/2010/main" val="599856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16" name="TextBox 15"/>
          <p:cNvSpPr txBox="1"/>
          <p:nvPr userDrawn="1"/>
        </p:nvSpPr>
        <p:spPr>
          <a:xfrm>
            <a:off x="989955" y="1645957"/>
            <a:ext cx="4685978" cy="461665"/>
          </a:xfrm>
          <a:prstGeom prst="rect">
            <a:avLst/>
          </a:prstGeom>
          <a:noFill/>
        </p:spPr>
        <p:txBody>
          <a:bodyPr wrap="square" lIns="0" rtlCol="0">
            <a:spAutoFit/>
          </a:bodyPr>
          <a:lstStyle/>
          <a:p>
            <a:r>
              <a:rPr lang="en-US" sz="2400" b="1" i="0" dirty="0" smtClean="0">
                <a:latin typeface="Proxima Nova"/>
                <a:cs typeface="Proxima Nova"/>
              </a:rPr>
              <a:t>Vocabulary</a:t>
            </a:r>
            <a:endParaRPr lang="en-US" sz="2400" b="1" i="0" dirty="0">
              <a:latin typeface="Proxima Nova"/>
              <a:cs typeface="Proxima Nova"/>
            </a:endParaRPr>
          </a:p>
        </p:txBody>
      </p:sp>
      <p:sp>
        <p:nvSpPr>
          <p:cNvPr id="17" name="TextBox 16"/>
          <p:cNvSpPr txBox="1"/>
          <p:nvPr userDrawn="1"/>
        </p:nvSpPr>
        <p:spPr>
          <a:xfrm>
            <a:off x="989955" y="2309303"/>
            <a:ext cx="5838825"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i="0" dirty="0" smtClean="0">
                <a:solidFill>
                  <a:schemeClr val="tx1">
                    <a:lumMod val="65000"/>
                    <a:lumOff val="35000"/>
                  </a:schemeClr>
                </a:solidFill>
                <a:latin typeface="Proxima Nova"/>
                <a:cs typeface="Proxima Nova"/>
              </a:rPr>
              <a:t>Watch out for these words!</a:t>
            </a:r>
          </a:p>
        </p:txBody>
      </p:sp>
      <p:sp>
        <p:nvSpPr>
          <p:cNvPr id="19" name="Text Placeholder 3"/>
          <p:cNvSpPr>
            <a:spLocks noGrp="1"/>
          </p:cNvSpPr>
          <p:nvPr>
            <p:ph type="body" sz="quarter" idx="21" hasCustomPrompt="1"/>
          </p:nvPr>
        </p:nvSpPr>
        <p:spPr>
          <a:xfrm>
            <a:off x="984659" y="2836322"/>
            <a:ext cx="6834117" cy="3090779"/>
          </a:xfrm>
          <a:prstGeom prst="rect">
            <a:avLst/>
          </a:prstGeom>
        </p:spPr>
        <p:txBody>
          <a:bodyPr vert="horz" lIns="0" numCol="2" spcCol="152400"/>
          <a:lstStyle>
            <a:lvl1pPr marL="342900" marR="0" indent="-342900" algn="l" defTabSz="457200" rtl="0" eaLnBrk="1" fontAlgn="auto" latinLnBrk="0" hangingPunct="1">
              <a:lnSpc>
                <a:spcPct val="100000"/>
              </a:lnSpc>
              <a:spcBef>
                <a:spcPts val="600"/>
              </a:spcBef>
              <a:spcAft>
                <a:spcPts val="600"/>
              </a:spcAft>
              <a:buClrTx/>
              <a:buSzTx/>
              <a:buFont typeface="Arial"/>
              <a:buChar char="•"/>
              <a:tabLst/>
              <a:defRPr sz="2400" b="0" i="0">
                <a:solidFill>
                  <a:schemeClr val="tx1">
                    <a:lumMod val="65000"/>
                    <a:lumOff val="35000"/>
                  </a:schemeClr>
                </a:solidFill>
                <a:latin typeface="Proxima Nova"/>
                <a:cs typeface="Proxima Nova"/>
              </a:defRPr>
            </a:lvl1pPr>
            <a:lvl2pPr marL="800100" indent="-342900">
              <a:buFont typeface="Arial"/>
              <a:buChar char="•"/>
              <a:defRPr sz="2400">
                <a:solidFill>
                  <a:schemeClr val="tx1">
                    <a:lumMod val="65000"/>
                    <a:lumOff val="35000"/>
                  </a:schemeClr>
                </a:solidFill>
                <a:latin typeface="Verdana"/>
                <a:cs typeface="Verdana"/>
              </a:defRPr>
            </a:lvl2pPr>
            <a:lvl3pPr marL="1257300" indent="-342900">
              <a:buFont typeface="Arial"/>
              <a:buChar char="•"/>
              <a:defRPr sz="2400">
                <a:solidFill>
                  <a:schemeClr val="tx1">
                    <a:lumMod val="65000"/>
                    <a:lumOff val="35000"/>
                  </a:schemeClr>
                </a:solidFill>
                <a:latin typeface="Verdana"/>
                <a:cs typeface="Verdana"/>
              </a:defRPr>
            </a:lvl3pPr>
            <a:lvl4pPr marL="1714500" indent="-342900">
              <a:buFont typeface="Arial"/>
              <a:buChar char="•"/>
              <a:defRPr sz="2400">
                <a:solidFill>
                  <a:schemeClr val="tx1">
                    <a:lumMod val="65000"/>
                    <a:lumOff val="35000"/>
                  </a:schemeClr>
                </a:solidFill>
                <a:latin typeface="Verdana"/>
                <a:cs typeface="Verdana"/>
              </a:defRPr>
            </a:lvl4pPr>
            <a:lvl5pPr marL="2171700" indent="-342900">
              <a:buFont typeface="Arial"/>
              <a:buChar char="•"/>
              <a:defRPr sz="2400">
                <a:solidFill>
                  <a:schemeClr val="tx1">
                    <a:lumMod val="65000"/>
                    <a:lumOff val="35000"/>
                  </a:schemeClr>
                </a:solidFill>
                <a:latin typeface="Verdana"/>
                <a:cs typeface="Verdana"/>
              </a:defRPr>
            </a:lvl5pPr>
          </a:lstStyle>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lvl="0"/>
            <a:endParaRPr lang="en-US" dirty="0" smtClean="0"/>
          </a:p>
        </p:txBody>
      </p:sp>
      <p:sp>
        <p:nvSpPr>
          <p:cNvPr id="15" name="Text Placeholder 18"/>
          <p:cNvSpPr>
            <a:spLocks noGrp="1"/>
          </p:cNvSpPr>
          <p:nvPr>
            <p:ph type="body" sz="quarter" idx="15" hasCustomPrompt="1"/>
          </p:nvPr>
        </p:nvSpPr>
        <p:spPr>
          <a:xfrm>
            <a:off x="861465" y="121824"/>
            <a:ext cx="535536" cy="739587"/>
          </a:xfrm>
          <a:prstGeom prst="rect">
            <a:avLst/>
          </a:prstGeom>
        </p:spPr>
        <p:txBody>
          <a:bodyPr vert="horz"/>
          <a:lstStyle>
            <a:lvl1pPr marL="0" indent="0" algn="l">
              <a:buNone/>
              <a:defRPr sz="4800" b="1" i="0">
                <a:latin typeface="Proxima Nova"/>
                <a:cs typeface="Proxima Nova"/>
              </a:defRPr>
            </a:lvl1pPr>
          </a:lstStyle>
          <a:p>
            <a:pPr lvl="0"/>
            <a:r>
              <a:rPr lang="en-US" dirty="0" smtClean="0"/>
              <a:t>0</a:t>
            </a:r>
            <a:endParaRPr lang="en-US" dirty="0"/>
          </a:p>
        </p:txBody>
      </p:sp>
      <p:sp>
        <p:nvSpPr>
          <p:cNvPr id="18" name="TextBox 17"/>
          <p:cNvSpPr txBox="1"/>
          <p:nvPr userDrawn="1"/>
        </p:nvSpPr>
        <p:spPr>
          <a:xfrm rot="16200000">
            <a:off x="97925" y="519587"/>
            <a:ext cx="1216210" cy="276999"/>
          </a:xfrm>
          <a:prstGeom prst="rect">
            <a:avLst/>
          </a:prstGeom>
          <a:noFill/>
        </p:spPr>
        <p:txBody>
          <a:bodyPr wrap="square" rtlCol="0">
            <a:spAutoFit/>
          </a:bodyPr>
          <a:lstStyle/>
          <a:p>
            <a:pPr algn="ctr"/>
            <a:r>
              <a:rPr lang="en-US" sz="1200" b="0" i="0" spc="200" dirty="0" smtClean="0">
                <a:solidFill>
                  <a:schemeClr val="bg1"/>
                </a:solidFill>
                <a:latin typeface="Proxima Nova"/>
                <a:cs typeface="Proxima Nova"/>
              </a:rPr>
              <a:t>LESSON</a:t>
            </a:r>
            <a:endParaRPr lang="en-US" sz="1200" b="0" i="0" spc="200" dirty="0">
              <a:solidFill>
                <a:schemeClr val="bg1"/>
              </a:solidFill>
              <a:latin typeface="Proxima Nova"/>
              <a:cs typeface="Proxima Nova"/>
            </a:endParaRPr>
          </a:p>
        </p:txBody>
      </p:sp>
      <p:sp>
        <p:nvSpPr>
          <p:cNvPr id="20" name="Text Placeholder 28"/>
          <p:cNvSpPr txBox="1">
            <a:spLocks/>
          </p:cNvSpPr>
          <p:nvPr userDrawn="1"/>
        </p:nvSpPr>
        <p:spPr>
          <a:xfrm>
            <a:off x="6333066" y="782925"/>
            <a:ext cx="2294861" cy="275410"/>
          </a:xfrm>
          <a:prstGeom prst="rect">
            <a:avLst/>
          </a:prstGeom>
        </p:spPr>
        <p:txBody>
          <a:bodyPr vert="horz" lIns="0" tIns="0" rIns="0" bIns="0"/>
          <a:lstStyle>
            <a:lvl1pPr marL="0" indent="0" algn="r" defTabSz="457200" rtl="0" eaLnBrk="1" latinLnBrk="0" hangingPunct="1">
              <a:spcBef>
                <a:spcPct val="20000"/>
              </a:spcBef>
              <a:buFont typeface="Arial"/>
              <a:buNone/>
              <a:defRPr sz="1600" kern="1200">
                <a:solidFill>
                  <a:schemeClr val="tx1"/>
                </a:solidFill>
                <a:latin typeface="Verdana"/>
                <a:ea typeface="+mn-ea"/>
                <a:cs typeface="Verdana"/>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00" b="0" i="0" kern="0" spc="30" dirty="0" smtClean="0">
                <a:solidFill>
                  <a:schemeClr val="tx1">
                    <a:lumMod val="65000"/>
                    <a:lumOff val="35000"/>
                  </a:schemeClr>
                </a:solidFill>
                <a:latin typeface="Proxima Nova"/>
                <a:cs typeface="Proxima Nova"/>
              </a:rPr>
              <a:t>LESSON</a:t>
            </a:r>
            <a:r>
              <a:rPr lang="en-US" sz="1300" b="0" i="0" kern="0" spc="30" baseline="0" dirty="0" smtClean="0">
                <a:solidFill>
                  <a:schemeClr val="tx1">
                    <a:lumMod val="65000"/>
                    <a:lumOff val="35000"/>
                  </a:schemeClr>
                </a:solidFill>
                <a:latin typeface="Proxima Nova"/>
                <a:cs typeface="Proxima Nova"/>
              </a:rPr>
              <a:t> </a:t>
            </a:r>
            <a:r>
              <a:rPr lang="en-US" sz="1300" b="0" i="0" kern="0" spc="30" dirty="0" smtClean="0">
                <a:solidFill>
                  <a:schemeClr val="tx1">
                    <a:lumMod val="65000"/>
                    <a:lumOff val="35000"/>
                  </a:schemeClr>
                </a:solidFill>
                <a:latin typeface="Proxima Nova"/>
                <a:cs typeface="Proxima Nova"/>
              </a:rPr>
              <a:t>INTRODUCTION</a:t>
            </a:r>
            <a:endParaRPr lang="en-US" sz="1300" b="0" i="0" kern="0" spc="30" dirty="0">
              <a:solidFill>
                <a:schemeClr val="tx1">
                  <a:lumMod val="65000"/>
                  <a:lumOff val="35000"/>
                </a:schemeClr>
              </a:solidFill>
              <a:latin typeface="Proxima Nova"/>
              <a:cs typeface="Proxima Nova"/>
            </a:endParaRPr>
          </a:p>
        </p:txBody>
      </p:sp>
      <p:sp>
        <p:nvSpPr>
          <p:cNvPr id="21" name="Text Placeholder 28"/>
          <p:cNvSpPr>
            <a:spLocks noGrp="1"/>
          </p:cNvSpPr>
          <p:nvPr>
            <p:ph type="body" sz="quarter" idx="13" hasCustomPrompt="1"/>
          </p:nvPr>
        </p:nvSpPr>
        <p:spPr>
          <a:xfrm>
            <a:off x="1409221" y="316202"/>
            <a:ext cx="7218705" cy="466725"/>
          </a:xfrm>
          <a:prstGeom prst="rect">
            <a:avLst/>
          </a:prstGeom>
        </p:spPr>
        <p:txBody>
          <a:bodyPr vert="horz" lIns="91440"/>
          <a:lstStyle>
            <a:lvl1pPr marL="0" indent="0">
              <a:buNone/>
              <a:defRPr sz="2400" b="0" i="0">
                <a:latin typeface="Proxima Nova"/>
                <a:cs typeface="Proxima Nova"/>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smtClean="0"/>
              <a:t>Lesson Title</a:t>
            </a:r>
            <a:endParaRPr lang="en-US" dirty="0"/>
          </a:p>
        </p:txBody>
      </p:sp>
    </p:spTree>
    <p:extLst>
      <p:ext uri="{BB962C8B-B14F-4D97-AF65-F5344CB8AC3E}">
        <p14:creationId xmlns:p14="http://schemas.microsoft.com/office/powerpoint/2010/main" val="38254227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ig Idea-SD">
    <p:spTree>
      <p:nvGrpSpPr>
        <p:cNvPr id="1" name=""/>
        <p:cNvGrpSpPr/>
        <p:nvPr/>
      </p:nvGrpSpPr>
      <p:grpSpPr>
        <a:xfrm>
          <a:off x="0" y="0"/>
          <a:ext cx="0" cy="0"/>
          <a:chOff x="0" y="0"/>
          <a:chExt cx="0" cy="0"/>
        </a:xfrm>
      </p:grpSpPr>
      <p:sp>
        <p:nvSpPr>
          <p:cNvPr id="18" name="Text Placeholder 18"/>
          <p:cNvSpPr>
            <a:spLocks noGrp="1"/>
          </p:cNvSpPr>
          <p:nvPr>
            <p:ph type="body" sz="quarter" idx="15" hasCustomPrompt="1"/>
          </p:nvPr>
        </p:nvSpPr>
        <p:spPr>
          <a:xfrm>
            <a:off x="861465" y="121824"/>
            <a:ext cx="535536" cy="739587"/>
          </a:xfrm>
          <a:prstGeom prst="rect">
            <a:avLst/>
          </a:prstGeom>
        </p:spPr>
        <p:txBody>
          <a:bodyPr vert="horz"/>
          <a:lstStyle>
            <a:lvl1pPr marL="0" indent="0" algn="l">
              <a:buNone/>
              <a:defRPr sz="4800" b="1" i="0">
                <a:latin typeface="Proxima Nova"/>
                <a:cs typeface="Proxima Nova"/>
              </a:defRPr>
            </a:lvl1pPr>
          </a:lstStyle>
          <a:p>
            <a:pPr lvl="0"/>
            <a:r>
              <a:rPr lang="en-US" dirty="0" smtClean="0"/>
              <a:t>0</a:t>
            </a:r>
            <a:endParaRPr lang="en-US" dirty="0"/>
          </a:p>
        </p:txBody>
      </p:sp>
      <p:sp>
        <p:nvSpPr>
          <p:cNvPr id="19" name="TextBox 18"/>
          <p:cNvSpPr txBox="1"/>
          <p:nvPr userDrawn="1"/>
        </p:nvSpPr>
        <p:spPr>
          <a:xfrm rot="16200000">
            <a:off x="97925" y="519587"/>
            <a:ext cx="1216210" cy="276999"/>
          </a:xfrm>
          <a:prstGeom prst="rect">
            <a:avLst/>
          </a:prstGeom>
          <a:noFill/>
        </p:spPr>
        <p:txBody>
          <a:bodyPr wrap="square" rtlCol="0">
            <a:spAutoFit/>
          </a:bodyPr>
          <a:lstStyle/>
          <a:p>
            <a:pPr algn="ctr"/>
            <a:r>
              <a:rPr lang="en-US" sz="1200" b="0" i="0" spc="200" dirty="0" smtClean="0">
                <a:solidFill>
                  <a:schemeClr val="bg1"/>
                </a:solidFill>
                <a:latin typeface="Proxima Nova"/>
                <a:cs typeface="Proxima Nova"/>
              </a:rPr>
              <a:t>LESSON</a:t>
            </a:r>
            <a:endParaRPr lang="en-US" sz="1200" b="0" i="0" spc="200" dirty="0">
              <a:solidFill>
                <a:schemeClr val="bg1"/>
              </a:solidFill>
              <a:latin typeface="Proxima Nova"/>
              <a:cs typeface="Proxima Nova"/>
            </a:endParaRPr>
          </a:p>
        </p:txBody>
      </p:sp>
      <p:sp>
        <p:nvSpPr>
          <p:cNvPr id="22" name="Text Placeholder 28"/>
          <p:cNvSpPr txBox="1">
            <a:spLocks/>
          </p:cNvSpPr>
          <p:nvPr userDrawn="1"/>
        </p:nvSpPr>
        <p:spPr>
          <a:xfrm>
            <a:off x="6333066" y="782925"/>
            <a:ext cx="2294861" cy="275410"/>
          </a:xfrm>
          <a:prstGeom prst="rect">
            <a:avLst/>
          </a:prstGeom>
        </p:spPr>
        <p:txBody>
          <a:bodyPr vert="horz" lIns="0" tIns="0" rIns="0" bIns="0"/>
          <a:lstStyle>
            <a:lvl1pPr marL="0" indent="0" algn="r" defTabSz="457200" rtl="0" eaLnBrk="1" latinLnBrk="0" hangingPunct="1">
              <a:spcBef>
                <a:spcPct val="20000"/>
              </a:spcBef>
              <a:buFont typeface="Arial"/>
              <a:buNone/>
              <a:defRPr sz="1600" kern="1200">
                <a:solidFill>
                  <a:schemeClr val="tx1"/>
                </a:solidFill>
                <a:latin typeface="Verdana"/>
                <a:ea typeface="+mn-ea"/>
                <a:cs typeface="Verdana"/>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00" b="0" i="0" kern="0" spc="30" dirty="0" smtClean="0">
                <a:solidFill>
                  <a:schemeClr val="tx1">
                    <a:lumMod val="65000"/>
                    <a:lumOff val="35000"/>
                  </a:schemeClr>
                </a:solidFill>
                <a:latin typeface="Proxima Nova"/>
                <a:cs typeface="Proxima Nova"/>
              </a:rPr>
              <a:t>LESSON</a:t>
            </a:r>
            <a:r>
              <a:rPr lang="en-US" sz="1300" b="0" i="0" kern="0" spc="30" baseline="0" dirty="0" smtClean="0">
                <a:solidFill>
                  <a:schemeClr val="tx1">
                    <a:lumMod val="65000"/>
                    <a:lumOff val="35000"/>
                  </a:schemeClr>
                </a:solidFill>
                <a:latin typeface="Proxima Nova"/>
                <a:cs typeface="Proxima Nova"/>
              </a:rPr>
              <a:t> </a:t>
            </a:r>
            <a:r>
              <a:rPr lang="en-US" sz="1300" b="0" i="0" kern="0" spc="30" dirty="0" smtClean="0">
                <a:solidFill>
                  <a:schemeClr val="tx1">
                    <a:lumMod val="65000"/>
                    <a:lumOff val="35000"/>
                  </a:schemeClr>
                </a:solidFill>
                <a:latin typeface="Proxima Nova"/>
                <a:cs typeface="Proxima Nova"/>
              </a:rPr>
              <a:t>INTRODUCTION</a:t>
            </a:r>
            <a:endParaRPr lang="en-US" sz="1300" b="0" i="0" kern="0" spc="30" dirty="0">
              <a:solidFill>
                <a:schemeClr val="tx1">
                  <a:lumMod val="65000"/>
                  <a:lumOff val="35000"/>
                </a:schemeClr>
              </a:solidFill>
              <a:latin typeface="Proxima Nova"/>
              <a:cs typeface="Proxima Nova"/>
            </a:endParaRPr>
          </a:p>
        </p:txBody>
      </p:sp>
      <p:sp>
        <p:nvSpPr>
          <p:cNvPr id="23" name="Text Placeholder 28"/>
          <p:cNvSpPr>
            <a:spLocks noGrp="1"/>
          </p:cNvSpPr>
          <p:nvPr>
            <p:ph type="body" sz="quarter" idx="13" hasCustomPrompt="1"/>
          </p:nvPr>
        </p:nvSpPr>
        <p:spPr>
          <a:xfrm>
            <a:off x="1409221" y="316202"/>
            <a:ext cx="7218705" cy="466725"/>
          </a:xfrm>
          <a:prstGeom prst="rect">
            <a:avLst/>
          </a:prstGeom>
        </p:spPr>
        <p:txBody>
          <a:bodyPr vert="horz" lIns="91440"/>
          <a:lstStyle>
            <a:lvl1pPr marL="0" indent="0">
              <a:buNone/>
              <a:defRPr sz="2400" b="0" i="0">
                <a:latin typeface="Proxima Nova"/>
                <a:cs typeface="Proxima Nova"/>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smtClean="0"/>
              <a:t>Lesson Title</a:t>
            </a:r>
            <a:endParaRPr lang="en-US" dirty="0"/>
          </a:p>
        </p:txBody>
      </p:sp>
      <p:pic>
        <p:nvPicPr>
          <p:cNvPr id="24" name="Picture 23" descr="MA_inquiry-888002.png"/>
          <p:cNvPicPr>
            <a:picLocks noChangeAspect="1"/>
          </p:cNvPicPr>
          <p:nvPr userDrawn="1"/>
        </p:nvPicPr>
        <p:blipFill rotWithShape="1">
          <a:blip r:embed="rId2">
            <a:extLst>
              <a:ext uri="{28A0092B-C50C-407E-A947-70E740481C1C}">
                <a14:useLocalDpi xmlns:a14="http://schemas.microsoft.com/office/drawing/2010/main" val="0"/>
              </a:ext>
            </a:extLst>
          </a:blip>
          <a:srcRect l="9111" t="18451" r="14708" b="26889"/>
          <a:stretch/>
        </p:blipFill>
        <p:spPr>
          <a:xfrm>
            <a:off x="770467" y="1575062"/>
            <a:ext cx="1058334" cy="759350"/>
          </a:xfrm>
          <a:prstGeom prst="rect">
            <a:avLst/>
          </a:prstGeom>
        </p:spPr>
      </p:pic>
      <p:sp>
        <p:nvSpPr>
          <p:cNvPr id="25" name="Text Placeholder 2"/>
          <p:cNvSpPr>
            <a:spLocks noGrp="1"/>
          </p:cNvSpPr>
          <p:nvPr>
            <p:ph type="body" sz="quarter" idx="19" hasCustomPrompt="1"/>
          </p:nvPr>
        </p:nvSpPr>
        <p:spPr>
          <a:xfrm>
            <a:off x="1925671" y="1713944"/>
            <a:ext cx="6252098" cy="538622"/>
          </a:xfrm>
          <a:prstGeom prst="rect">
            <a:avLst/>
          </a:prstGeom>
        </p:spPr>
        <p:txBody>
          <a:bodyPr vert="horz" lIns="0"/>
          <a:lstStyle>
            <a:lvl1pPr marL="0" indent="0">
              <a:buNone/>
              <a:defRPr sz="2400" b="1" i="0">
                <a:solidFill>
                  <a:schemeClr val="tx1">
                    <a:lumMod val="65000"/>
                    <a:lumOff val="35000"/>
                  </a:schemeClr>
                </a:solidFill>
                <a:latin typeface="Proxima Nova"/>
                <a:cs typeface="Proxima Nova"/>
              </a:defRPr>
            </a:lvl1pPr>
            <a:lvl2pPr marL="457200" indent="0">
              <a:buNone/>
              <a:defRPr sz="2800" b="1" i="0">
                <a:latin typeface="Verdana"/>
                <a:cs typeface="Verdana"/>
              </a:defRPr>
            </a:lvl2pPr>
            <a:lvl3pPr marL="914400" indent="0">
              <a:buNone/>
              <a:defRPr sz="2800" b="1" i="0">
                <a:latin typeface="Verdana"/>
                <a:cs typeface="Verdana"/>
              </a:defRPr>
            </a:lvl3pPr>
            <a:lvl4pPr marL="1371600" indent="0">
              <a:buNone/>
              <a:defRPr sz="2800" b="1" i="0">
                <a:latin typeface="Verdana"/>
                <a:cs typeface="Verdana"/>
              </a:defRPr>
            </a:lvl4pPr>
            <a:lvl5pPr marL="1828800" indent="0">
              <a:buNone/>
              <a:defRPr sz="2800" b="1" i="0">
                <a:latin typeface="Verdana"/>
                <a:cs typeface="Verdana"/>
              </a:defRPr>
            </a:lvl5pPr>
          </a:lstStyle>
          <a:p>
            <a:pPr lvl="0"/>
            <a:r>
              <a:rPr lang="en-US" dirty="0" smtClean="0"/>
              <a:t>Click to edit Master Title</a:t>
            </a:r>
            <a:endParaRPr lang="en-US" dirty="0"/>
          </a:p>
        </p:txBody>
      </p:sp>
      <p:sp>
        <p:nvSpPr>
          <p:cNvPr id="26" name="Text Placeholder 7"/>
          <p:cNvSpPr>
            <a:spLocks noGrp="1"/>
          </p:cNvSpPr>
          <p:nvPr>
            <p:ph type="body" sz="quarter" idx="20" hasCustomPrompt="1"/>
          </p:nvPr>
        </p:nvSpPr>
        <p:spPr>
          <a:xfrm>
            <a:off x="1925671" y="2252565"/>
            <a:ext cx="6252097" cy="3945035"/>
          </a:xfrm>
          <a:prstGeom prst="rect">
            <a:avLst/>
          </a:prstGeom>
        </p:spPr>
        <p:txBody>
          <a:bodyPr vert="horz" lIns="0" tIns="0"/>
          <a:lstStyle>
            <a:lvl1pPr marL="0" indent="0">
              <a:lnSpc>
                <a:spcPct val="120000"/>
              </a:lnSpc>
              <a:buFontTx/>
              <a:buNone/>
              <a:defRPr sz="2400" b="0" i="0" baseline="0">
                <a:solidFill>
                  <a:schemeClr val="tx1">
                    <a:lumMod val="65000"/>
                    <a:lumOff val="35000"/>
                  </a:schemeClr>
                </a:solidFill>
                <a:latin typeface="Proxima Nova"/>
                <a:cs typeface="Proxima Nova"/>
              </a:defRPr>
            </a:lvl1pPr>
            <a:lvl2pPr marL="457200" indent="0">
              <a:buFontTx/>
              <a:buNone/>
              <a:defRPr sz="2400" baseline="0">
                <a:solidFill>
                  <a:schemeClr val="tx1">
                    <a:lumMod val="65000"/>
                    <a:lumOff val="35000"/>
                  </a:schemeClr>
                </a:solidFill>
                <a:latin typeface="Verdana"/>
              </a:defRPr>
            </a:lvl2pPr>
            <a:lvl3pPr marL="914400" indent="0">
              <a:buFontTx/>
              <a:buNone/>
              <a:defRPr sz="2400" baseline="0">
                <a:solidFill>
                  <a:schemeClr val="tx1">
                    <a:lumMod val="65000"/>
                    <a:lumOff val="35000"/>
                  </a:schemeClr>
                </a:solidFill>
                <a:latin typeface="Verdana"/>
              </a:defRPr>
            </a:lvl3pPr>
            <a:lvl4pPr marL="1371600" indent="0">
              <a:buFontTx/>
              <a:buNone/>
              <a:defRPr sz="2400" baseline="0">
                <a:solidFill>
                  <a:schemeClr val="tx1">
                    <a:lumMod val="65000"/>
                    <a:lumOff val="35000"/>
                  </a:schemeClr>
                </a:solidFill>
                <a:latin typeface="Verdana"/>
              </a:defRPr>
            </a:lvl4pPr>
            <a:lvl5pPr marL="1828800" indent="0">
              <a:buFontTx/>
              <a:buNone/>
              <a:defRPr sz="2400" baseline="0">
                <a:solidFill>
                  <a:schemeClr val="tx1">
                    <a:lumMod val="65000"/>
                    <a:lumOff val="35000"/>
                  </a:schemeClr>
                </a:solidFill>
                <a:latin typeface="Verdana"/>
              </a:defRPr>
            </a:lvl5pPr>
          </a:lstStyle>
          <a:p>
            <a:pPr lvl="0"/>
            <a:r>
              <a:rPr lang="en-US" dirty="0" smtClean="0"/>
              <a:t>Click to edit text</a:t>
            </a:r>
          </a:p>
        </p:txBody>
      </p:sp>
    </p:spTree>
    <p:extLst>
      <p:ext uri="{BB962C8B-B14F-4D97-AF65-F5344CB8AC3E}">
        <p14:creationId xmlns:p14="http://schemas.microsoft.com/office/powerpoint/2010/main" val="5564031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quizlet.com/join/vJVnm9nHM" TargetMode="External"/><Relationship Id="rId2" Type="http://schemas.openxmlformats.org/officeDocument/2006/relationships/hyperlink" Target="https://quizlet.com/join/uY5Ay5awX" TargetMode="External"/><Relationship Id="rId1" Type="http://schemas.openxmlformats.org/officeDocument/2006/relationships/slideLayout" Target="../slideLayouts/slideLayout2.xml"/><Relationship Id="rId6" Type="http://schemas.openxmlformats.org/officeDocument/2006/relationships/hyperlink" Target="https://quizlet.com/join/7DYzyKqEP" TargetMode="External"/><Relationship Id="rId5" Type="http://schemas.openxmlformats.org/officeDocument/2006/relationships/hyperlink" Target="https://quizlet.com/join/Tesps3CVB" TargetMode="External"/><Relationship Id="rId4" Type="http://schemas.openxmlformats.org/officeDocument/2006/relationships/hyperlink" Target="https://quizlet.com/join/44V8Muzj7"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772400" cy="457199"/>
          </a:xfrm>
        </p:spPr>
        <p:txBody>
          <a:bodyPr>
            <a:noAutofit/>
          </a:bodyPr>
          <a:lstStyle/>
          <a:p>
            <a:r>
              <a:rPr lang="en-US" sz="3200" dirty="0" smtClean="0"/>
              <a:t>BELL WORK 5 minutes 11/20/17 Monday</a:t>
            </a:r>
            <a:endParaRPr lang="en-US" sz="3200"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9753"/>
            <a:ext cx="9144000" cy="6008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0495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Definition </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b="1" dirty="0"/>
              <a:t>asexual reproduction: </a:t>
            </a:r>
            <a:r>
              <a:rPr lang="en-US" dirty="0"/>
              <a:t>a form of reproduction in which one parent organism produces offspring without meiosis and </a:t>
            </a:r>
            <a:r>
              <a:rPr lang="en-US" dirty="0" smtClean="0"/>
              <a:t>fertilization</a:t>
            </a:r>
          </a:p>
          <a:p>
            <a:pPr marL="514350" indent="-514350">
              <a:buFont typeface="+mj-lt"/>
              <a:buAutoNum type="arabicPeriod"/>
            </a:pPr>
            <a:r>
              <a:rPr lang="en-US" b="1" dirty="0"/>
              <a:t>budding: </a:t>
            </a:r>
            <a:r>
              <a:rPr lang="en-US" dirty="0"/>
              <a:t>a form of asexual reproduction that occurs when a new organism grows by mitosis and cell division on the body of its </a:t>
            </a:r>
            <a:r>
              <a:rPr lang="en-US" dirty="0" smtClean="0"/>
              <a:t>parent</a:t>
            </a:r>
          </a:p>
          <a:p>
            <a:pPr marL="514350" indent="-514350">
              <a:buFont typeface="+mj-lt"/>
              <a:buAutoNum type="arabicPeriod"/>
            </a:pPr>
            <a:r>
              <a:rPr lang="en-US" b="1" dirty="0"/>
              <a:t>cloning: </a:t>
            </a:r>
            <a:r>
              <a:rPr lang="en-US" dirty="0"/>
              <a:t>a type of asexual reproduction performed in a laboratory that produces identical individuals from a cell or from a cluster of cells taken from a multicellular </a:t>
            </a:r>
            <a:r>
              <a:rPr lang="en-US" dirty="0" smtClean="0"/>
              <a:t>organism</a:t>
            </a:r>
          </a:p>
          <a:p>
            <a:pPr marL="514350" indent="-514350">
              <a:buFont typeface="+mj-lt"/>
              <a:buAutoNum type="arabicPeriod"/>
            </a:pPr>
            <a:r>
              <a:rPr lang="en-US" b="1" dirty="0"/>
              <a:t>fission: </a:t>
            </a:r>
            <a:r>
              <a:rPr lang="en-US" dirty="0"/>
              <a:t>cell division in prokaryotes that forms two genetically identical </a:t>
            </a:r>
            <a:r>
              <a:rPr lang="en-US" dirty="0" smtClean="0"/>
              <a:t>cells</a:t>
            </a:r>
          </a:p>
          <a:p>
            <a:pPr marL="514350" indent="-514350">
              <a:buFont typeface="+mj-lt"/>
              <a:buAutoNum type="arabicPeriod"/>
            </a:pPr>
            <a:r>
              <a:rPr lang="en-US" b="1" dirty="0"/>
              <a:t>regeneration: </a:t>
            </a:r>
            <a:r>
              <a:rPr lang="en-US" dirty="0"/>
              <a:t>a form of asexual reproduction that occurs when an offspring grows from a piece of its </a:t>
            </a:r>
            <a:r>
              <a:rPr lang="en-US" dirty="0" smtClean="0"/>
              <a:t>parent</a:t>
            </a:r>
          </a:p>
          <a:p>
            <a:pPr marL="514350" indent="-514350">
              <a:buFont typeface="+mj-lt"/>
              <a:buAutoNum type="arabicPeriod"/>
            </a:pPr>
            <a:r>
              <a:rPr lang="en-US" b="1" dirty="0"/>
              <a:t>vegetative reproduction: </a:t>
            </a:r>
            <a:r>
              <a:rPr lang="en-US" dirty="0"/>
              <a:t>a form of asexual reproduction in which offspring grow from a part of a parent plant</a:t>
            </a:r>
          </a:p>
          <a:p>
            <a:endParaRPr lang="en-US" dirty="0"/>
          </a:p>
        </p:txBody>
      </p:sp>
    </p:spTree>
    <p:extLst>
      <p:ext uri="{BB962C8B-B14F-4D97-AF65-F5344CB8AC3E}">
        <p14:creationId xmlns:p14="http://schemas.microsoft.com/office/powerpoint/2010/main" val="3284136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Based Learning</a:t>
            </a:r>
            <a:endParaRPr lang="en-US" dirty="0"/>
          </a:p>
        </p:txBody>
      </p:sp>
      <p:sp>
        <p:nvSpPr>
          <p:cNvPr id="3" name="Content Placeholder 2"/>
          <p:cNvSpPr>
            <a:spLocks noGrp="1"/>
          </p:cNvSpPr>
          <p:nvPr>
            <p:ph idx="1"/>
          </p:nvPr>
        </p:nvSpPr>
        <p:spPr/>
        <p:txBody>
          <a:bodyPr>
            <a:normAutofit fontScale="70000" lnSpcReduction="20000"/>
          </a:bodyPr>
          <a:lstStyle/>
          <a:p>
            <a:r>
              <a:rPr lang="en-US" dirty="0"/>
              <a:t>Project Overview </a:t>
            </a:r>
            <a:endParaRPr lang="en-US" dirty="0" smtClean="0"/>
          </a:p>
          <a:p>
            <a:r>
              <a:rPr lang="en-US" dirty="0" smtClean="0"/>
              <a:t>Why </a:t>
            </a:r>
            <a:r>
              <a:rPr lang="en-US" dirty="0"/>
              <a:t>does the puppy look different from its mother? Do all offspring look different from their parents? A scientific toy company has asked your students to develop and test a card game that models the differences in offspring produced through asexual and sexual reproduction. </a:t>
            </a:r>
            <a:endParaRPr lang="en-US" dirty="0" smtClean="0"/>
          </a:p>
          <a:p>
            <a:r>
              <a:rPr lang="en-US" dirty="0" smtClean="0"/>
              <a:t>The </a:t>
            </a:r>
            <a:r>
              <a:rPr lang="en-US" dirty="0"/>
              <a:t>goals of the game are for players to correctly match alien offspring with their parent(s), identify whether the offspring are the result of sexual or asexual reproduction, and then justify their choices. </a:t>
            </a:r>
            <a:endParaRPr lang="en-US" dirty="0" smtClean="0"/>
          </a:p>
          <a:p>
            <a:pPr marL="0" indent="0">
              <a:buNone/>
            </a:pPr>
            <a:r>
              <a:rPr lang="en-US" dirty="0" smtClean="0"/>
              <a:t>• </a:t>
            </a:r>
            <a:r>
              <a:rPr lang="en-US" dirty="0"/>
              <a:t>Students will develop a card game to model differences in offspring that are produced by asexual reproduction and offspring that are produced by sexual reproduction. </a:t>
            </a:r>
            <a:endParaRPr lang="en-US" dirty="0" smtClean="0"/>
          </a:p>
          <a:p>
            <a:pPr marL="0" indent="0">
              <a:buNone/>
            </a:pPr>
            <a:r>
              <a:rPr lang="en-US" dirty="0" smtClean="0"/>
              <a:t>• </a:t>
            </a:r>
            <a:r>
              <a:rPr lang="en-US" dirty="0"/>
              <a:t>Students will test their card game and determine how to improve it</a:t>
            </a:r>
          </a:p>
        </p:txBody>
      </p:sp>
    </p:spTree>
    <p:extLst>
      <p:ext uri="{BB962C8B-B14F-4D97-AF65-F5344CB8AC3E}">
        <p14:creationId xmlns:p14="http://schemas.microsoft.com/office/powerpoint/2010/main" val="1732775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a:xfrm>
            <a:off x="457200" y="1447800"/>
            <a:ext cx="8229600" cy="4525963"/>
          </a:xfrm>
        </p:spPr>
        <p:txBody>
          <a:bodyPr>
            <a:normAutofit fontScale="85000" lnSpcReduction="20000"/>
          </a:bodyPr>
          <a:lstStyle/>
          <a:p>
            <a:r>
              <a:rPr lang="en-US" dirty="0"/>
              <a:t>Have students work in pairs. </a:t>
            </a:r>
            <a:endParaRPr lang="en-US" dirty="0" smtClean="0"/>
          </a:p>
          <a:p>
            <a:pPr marL="0" indent="0">
              <a:buNone/>
            </a:pPr>
            <a:r>
              <a:rPr lang="en-US" dirty="0" smtClean="0"/>
              <a:t>• </a:t>
            </a:r>
            <a:r>
              <a:rPr lang="en-US" dirty="0"/>
              <a:t>Allow 2 class periods for this activity. </a:t>
            </a:r>
            <a:endParaRPr lang="en-US" dirty="0" smtClean="0"/>
          </a:p>
          <a:p>
            <a:pPr marL="0" indent="0">
              <a:buNone/>
            </a:pPr>
            <a:r>
              <a:rPr lang="en-US" dirty="0" smtClean="0"/>
              <a:t>You are going to create an account on </a:t>
            </a:r>
            <a:r>
              <a:rPr lang="en-US" dirty="0" err="1" smtClean="0"/>
              <a:t>quizlet</a:t>
            </a:r>
            <a:r>
              <a:rPr lang="en-US" dirty="0" smtClean="0"/>
              <a:t> and join my classroom. </a:t>
            </a:r>
          </a:p>
          <a:p>
            <a:pPr marL="0" indent="0">
              <a:buNone/>
            </a:pPr>
            <a:r>
              <a:rPr lang="en-US" dirty="0" smtClean="0"/>
              <a:t>Every Student need one </a:t>
            </a:r>
            <a:r>
              <a:rPr lang="en-US" dirty="0" err="1" smtClean="0"/>
              <a:t>chromebook</a:t>
            </a:r>
            <a:r>
              <a:rPr lang="en-US" dirty="0" smtClean="0"/>
              <a:t>. </a:t>
            </a:r>
          </a:p>
          <a:p>
            <a:pPr marL="0" indent="0">
              <a:buNone/>
            </a:pPr>
            <a:r>
              <a:rPr lang="en-US" dirty="0" smtClean="0"/>
              <a:t>• Plan </a:t>
            </a:r>
            <a:r>
              <a:rPr lang="en-US" dirty="0"/>
              <a:t>on about 20 cards per group. </a:t>
            </a:r>
            <a:endParaRPr lang="en-US" dirty="0" smtClean="0"/>
          </a:p>
          <a:p>
            <a:pPr marL="0" indent="0">
              <a:buNone/>
            </a:pPr>
            <a:r>
              <a:rPr lang="en-US" dirty="0">
                <a:hlinkClick r:id="rId2"/>
              </a:rPr>
              <a:t>https://</a:t>
            </a:r>
            <a:r>
              <a:rPr lang="en-US" dirty="0" smtClean="0">
                <a:hlinkClick r:id="rId2"/>
              </a:rPr>
              <a:t>quizlet.com/join/uY5Ay5awX</a:t>
            </a:r>
            <a:r>
              <a:rPr lang="en-US" dirty="0" smtClean="0"/>
              <a:t> Berkeley</a:t>
            </a:r>
          </a:p>
          <a:p>
            <a:pPr marL="0" indent="0">
              <a:buNone/>
            </a:pPr>
            <a:r>
              <a:rPr lang="en-US" dirty="0">
                <a:hlinkClick r:id="rId3"/>
              </a:rPr>
              <a:t>https://</a:t>
            </a:r>
            <a:r>
              <a:rPr lang="en-US" dirty="0" smtClean="0">
                <a:hlinkClick r:id="rId3"/>
              </a:rPr>
              <a:t>quizlet.com/join/vJVnm9nHM</a:t>
            </a:r>
            <a:r>
              <a:rPr lang="en-US" dirty="0" smtClean="0"/>
              <a:t> </a:t>
            </a:r>
            <a:r>
              <a:rPr lang="en-US" dirty="0" err="1" smtClean="0"/>
              <a:t>Bosphorus</a:t>
            </a:r>
            <a:endParaRPr lang="en-US" dirty="0" smtClean="0"/>
          </a:p>
          <a:p>
            <a:pPr marL="0" indent="0">
              <a:buNone/>
            </a:pPr>
            <a:r>
              <a:rPr lang="en-US" dirty="0">
                <a:hlinkClick r:id="rId4"/>
              </a:rPr>
              <a:t>https://</a:t>
            </a:r>
            <a:r>
              <a:rPr lang="en-US" dirty="0" smtClean="0">
                <a:hlinkClick r:id="rId4"/>
              </a:rPr>
              <a:t>quizlet.com/join/44V8Muzj7</a:t>
            </a:r>
            <a:r>
              <a:rPr lang="en-US" dirty="0" smtClean="0"/>
              <a:t> Caltech</a:t>
            </a:r>
          </a:p>
          <a:p>
            <a:pPr marL="0" indent="0">
              <a:buNone/>
            </a:pPr>
            <a:r>
              <a:rPr lang="en-US" dirty="0">
                <a:hlinkClick r:id="rId5"/>
              </a:rPr>
              <a:t>https://</a:t>
            </a:r>
            <a:r>
              <a:rPr lang="en-US" dirty="0" smtClean="0">
                <a:hlinkClick r:id="rId5"/>
              </a:rPr>
              <a:t>quizlet.com/join/Tesps3CVB</a:t>
            </a:r>
            <a:r>
              <a:rPr lang="en-US" dirty="0" smtClean="0"/>
              <a:t> Texas</a:t>
            </a:r>
          </a:p>
          <a:p>
            <a:pPr marL="0" indent="0">
              <a:buNone/>
            </a:pPr>
            <a:r>
              <a:rPr lang="en-US" dirty="0">
                <a:hlinkClick r:id="rId6"/>
              </a:rPr>
              <a:t>https://</a:t>
            </a:r>
            <a:r>
              <a:rPr lang="en-US" dirty="0" smtClean="0">
                <a:hlinkClick r:id="rId6"/>
              </a:rPr>
              <a:t>quizlet.com/join/7DYzyKqEP</a:t>
            </a:r>
            <a:r>
              <a:rPr lang="en-US" dirty="0" smtClean="0"/>
              <a:t> </a:t>
            </a:r>
            <a:r>
              <a:rPr lang="en-US" dirty="0" err="1" smtClean="0"/>
              <a:t>Umad</a:t>
            </a:r>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611440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dirty="0" smtClean="0"/>
              <a:t>Key </a:t>
            </a:r>
            <a:r>
              <a:rPr lang="en-US" dirty="0"/>
              <a:t>Terms to Research </a:t>
            </a:r>
            <a:endParaRPr lang="en-US" dirty="0" smtClean="0"/>
          </a:p>
          <a:p>
            <a:r>
              <a:rPr lang="en-US" dirty="0" smtClean="0"/>
              <a:t> </a:t>
            </a:r>
            <a:r>
              <a:rPr lang="en-US" dirty="0"/>
              <a:t>Sexual reproduction </a:t>
            </a:r>
            <a:endParaRPr lang="en-US" dirty="0" smtClean="0"/>
          </a:p>
          <a:p>
            <a:r>
              <a:rPr lang="en-US" dirty="0"/>
              <a:t> </a:t>
            </a:r>
            <a:r>
              <a:rPr lang="en-US" dirty="0" smtClean="0"/>
              <a:t>Asexual reproduction</a:t>
            </a:r>
          </a:p>
          <a:p>
            <a:r>
              <a:rPr lang="en-US" dirty="0" smtClean="0"/>
              <a:t> Genetic </a:t>
            </a:r>
            <a:r>
              <a:rPr lang="en-US" dirty="0"/>
              <a:t>variation </a:t>
            </a:r>
            <a:endParaRPr lang="en-US" dirty="0" smtClean="0"/>
          </a:p>
          <a:p>
            <a:r>
              <a:rPr lang="en-US" dirty="0" smtClean="0"/>
              <a:t>Key </a:t>
            </a:r>
            <a:r>
              <a:rPr lang="en-US" dirty="0"/>
              <a:t>Web </a:t>
            </a:r>
            <a:r>
              <a:rPr lang="en-US" dirty="0" smtClean="0"/>
              <a:t>Sites</a:t>
            </a:r>
          </a:p>
          <a:p>
            <a:pPr marL="0" indent="0">
              <a:buNone/>
            </a:pPr>
            <a:r>
              <a:rPr lang="en-US" dirty="0" smtClean="0"/>
              <a:t> </a:t>
            </a:r>
            <a:r>
              <a:rPr lang="en-US" dirty="0"/>
              <a:t>• National Institutes of Health (NIH) </a:t>
            </a:r>
            <a:endParaRPr lang="en-US" dirty="0" smtClean="0"/>
          </a:p>
          <a:p>
            <a:pPr marL="0" indent="0">
              <a:buNone/>
            </a:pPr>
            <a:r>
              <a:rPr lang="en-US" dirty="0" smtClean="0"/>
              <a:t>• </a:t>
            </a:r>
            <a:r>
              <a:rPr lang="en-US" dirty="0"/>
              <a:t>National Science Foundation (NSF)</a:t>
            </a:r>
          </a:p>
        </p:txBody>
      </p:sp>
    </p:spTree>
    <p:extLst>
      <p:ext uri="{BB962C8B-B14F-4D97-AF65-F5344CB8AC3E}">
        <p14:creationId xmlns:p14="http://schemas.microsoft.com/office/powerpoint/2010/main" val="1539707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a:t>
            </a:r>
            <a:endParaRPr lang="en-US" dirty="0"/>
          </a:p>
        </p:txBody>
      </p:sp>
      <p:sp>
        <p:nvSpPr>
          <p:cNvPr id="3" name="Content Placeholder 2"/>
          <p:cNvSpPr>
            <a:spLocks noGrp="1"/>
          </p:cNvSpPr>
          <p:nvPr>
            <p:ph idx="1"/>
          </p:nvPr>
        </p:nvSpPr>
        <p:spPr/>
        <p:txBody>
          <a:bodyPr/>
          <a:lstStyle/>
          <a:p>
            <a:r>
              <a:rPr lang="en-US" dirty="0" smtClean="0"/>
              <a:t>1) After you complete you are going to share with the classroom under your account.</a:t>
            </a:r>
          </a:p>
          <a:p>
            <a:r>
              <a:rPr lang="en-US" dirty="0" smtClean="0"/>
              <a:t>2) We are going to play with group each flash card on </a:t>
            </a:r>
            <a:r>
              <a:rPr lang="en-US" dirty="0" err="1" smtClean="0"/>
              <a:t>quizlet.live</a:t>
            </a:r>
            <a:endParaRPr lang="en-US" dirty="0" smtClean="0"/>
          </a:p>
          <a:p>
            <a:r>
              <a:rPr lang="en-US" dirty="0" smtClean="0"/>
              <a:t>3) These is one of the project grade which is affect your grades 20%. </a:t>
            </a:r>
          </a:p>
          <a:p>
            <a:endParaRPr lang="en-US" dirty="0"/>
          </a:p>
        </p:txBody>
      </p:sp>
    </p:spTree>
    <p:extLst>
      <p:ext uri="{BB962C8B-B14F-4D97-AF65-F5344CB8AC3E}">
        <p14:creationId xmlns:p14="http://schemas.microsoft.com/office/powerpoint/2010/main" val="3903979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 WARM UP</a:t>
            </a:r>
            <a:endParaRPr lang="en-US" dirty="0"/>
          </a:p>
        </p:txBody>
      </p:sp>
      <p:sp>
        <p:nvSpPr>
          <p:cNvPr id="3" name="Content Placeholder 2"/>
          <p:cNvSpPr>
            <a:spLocks noGrp="1"/>
          </p:cNvSpPr>
          <p:nvPr>
            <p:ph idx="1"/>
          </p:nvPr>
        </p:nvSpPr>
        <p:spPr>
          <a:xfrm>
            <a:off x="457200" y="1371600"/>
            <a:ext cx="8229600" cy="4525963"/>
          </a:xfrm>
        </p:spPr>
        <p:txBody>
          <a:bodyPr>
            <a:normAutofit fontScale="92500"/>
          </a:bodyPr>
          <a:lstStyle/>
          <a:p>
            <a:r>
              <a:rPr lang="en-US" dirty="0" smtClean="0"/>
              <a:t>1)The </a:t>
            </a:r>
            <a:r>
              <a:rPr lang="en-US" dirty="0"/>
              <a:t>photo shows leaves and stems above the </a:t>
            </a:r>
            <a:r>
              <a:rPr lang="en-US" dirty="0" smtClean="0"/>
              <a:t>water and </a:t>
            </a:r>
            <a:r>
              <a:rPr lang="en-US" dirty="0"/>
              <a:t>roots attached to the stem in the water.</a:t>
            </a:r>
          </a:p>
          <a:p>
            <a:r>
              <a:rPr lang="en-US" b="1" dirty="0"/>
              <a:t>2 </a:t>
            </a:r>
            <a:r>
              <a:rPr lang="en-US" dirty="0"/>
              <a:t>The newer roots are the thin, light colored </a:t>
            </a:r>
            <a:r>
              <a:rPr lang="en-US" dirty="0" smtClean="0"/>
              <a:t>roots. The </a:t>
            </a:r>
            <a:r>
              <a:rPr lang="en-US" dirty="0"/>
              <a:t>older roots are brown. All the roots </a:t>
            </a:r>
            <a:r>
              <a:rPr lang="en-US" dirty="0" smtClean="0"/>
              <a:t>are growing </a:t>
            </a:r>
            <a:r>
              <a:rPr lang="en-US" dirty="0"/>
              <a:t>from the section of stem in the water.</a:t>
            </a:r>
          </a:p>
          <a:p>
            <a:r>
              <a:rPr lang="en-US" b="1" dirty="0"/>
              <a:t>3 </a:t>
            </a:r>
            <a:r>
              <a:rPr lang="en-US" dirty="0"/>
              <a:t>For some plants, small sections of tissue can </a:t>
            </a:r>
            <a:r>
              <a:rPr lang="en-US" dirty="0" smtClean="0"/>
              <a:t>form successful </a:t>
            </a:r>
            <a:r>
              <a:rPr lang="en-US" dirty="0"/>
              <a:t>cuttings. Most plants, however, will </a:t>
            </a:r>
            <a:r>
              <a:rPr lang="en-US" dirty="0" smtClean="0"/>
              <a:t>not grow </a:t>
            </a:r>
            <a:r>
              <a:rPr lang="en-US" dirty="0"/>
              <a:t>from only a piece of a leaf or a root.</a:t>
            </a:r>
            <a:endParaRPr lang="en-US" dirty="0"/>
          </a:p>
        </p:txBody>
      </p:sp>
    </p:spTree>
    <p:extLst>
      <p:ext uri="{BB962C8B-B14F-4D97-AF65-F5344CB8AC3E}">
        <p14:creationId xmlns:p14="http://schemas.microsoft.com/office/powerpoint/2010/main" val="1879763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Agenda</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1) Warm Up 5 minutes</a:t>
            </a:r>
          </a:p>
          <a:p>
            <a:r>
              <a:rPr lang="en-US" dirty="0" smtClean="0"/>
              <a:t>2) Lesson 2 Introduction 5 minutes</a:t>
            </a:r>
          </a:p>
          <a:p>
            <a:r>
              <a:rPr lang="en-US" dirty="0" smtClean="0"/>
              <a:t>3) Vocabulary- 5 minutes</a:t>
            </a:r>
          </a:p>
          <a:p>
            <a:r>
              <a:rPr lang="en-US" dirty="0" smtClean="0"/>
              <a:t>4) Project Based Learning (PBL)- 30 minutes</a:t>
            </a:r>
          </a:p>
          <a:p>
            <a:r>
              <a:rPr lang="en-US" dirty="0" smtClean="0"/>
              <a:t>5) Exit Ticket</a:t>
            </a:r>
          </a:p>
          <a:p>
            <a:r>
              <a:rPr lang="en-US" dirty="0" smtClean="0"/>
              <a:t>Reminder;</a:t>
            </a:r>
            <a:endParaRPr lang="en-US" dirty="0"/>
          </a:p>
          <a:p>
            <a:r>
              <a:rPr lang="en-US" dirty="0" smtClean="0"/>
              <a:t>Homework; STEM FAIR STEP 5 Data Analyze</a:t>
            </a:r>
          </a:p>
          <a:p>
            <a:r>
              <a:rPr lang="en-US" dirty="0" smtClean="0"/>
              <a:t>Student Individual Progress Report will given today. Student who bring it tomorrow with parent signature will get 100 on participation grade. </a:t>
            </a:r>
          </a:p>
          <a:p>
            <a:endParaRPr lang="en-US" dirty="0" smtClean="0"/>
          </a:p>
          <a:p>
            <a:endParaRPr lang="en-US" dirty="0"/>
          </a:p>
        </p:txBody>
      </p:sp>
    </p:spTree>
    <p:extLst>
      <p:ext uri="{BB962C8B-B14F-4D97-AF65-F5344CB8AC3E}">
        <p14:creationId xmlns:p14="http://schemas.microsoft.com/office/powerpoint/2010/main" val="3562627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 Asexual Reproduction </a:t>
            </a:r>
            <a:endParaRPr lang="en-US" dirty="0"/>
          </a:p>
        </p:txBody>
      </p:sp>
      <p:sp>
        <p:nvSpPr>
          <p:cNvPr id="3" name="Content Placeholder 2"/>
          <p:cNvSpPr>
            <a:spLocks noGrp="1"/>
          </p:cNvSpPr>
          <p:nvPr>
            <p:ph idx="1"/>
          </p:nvPr>
        </p:nvSpPr>
        <p:spPr/>
        <p:txBody>
          <a:bodyPr/>
          <a:lstStyle/>
          <a:p>
            <a:r>
              <a:rPr lang="en-US" dirty="0" smtClean="0"/>
              <a:t>You are going to take notes with slide show. Please get ready a piece of paper and pencil. Keeping regular science journal strongly recommended. </a:t>
            </a:r>
          </a:p>
          <a:p>
            <a:endParaRPr lang="en-US" dirty="0"/>
          </a:p>
        </p:txBody>
      </p:sp>
    </p:spTree>
    <p:extLst>
      <p:ext uri="{BB962C8B-B14F-4D97-AF65-F5344CB8AC3E}">
        <p14:creationId xmlns:p14="http://schemas.microsoft.com/office/powerpoint/2010/main" val="2098618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normAutofit fontScale="92500" lnSpcReduction="10000"/>
          </a:bodyPr>
          <a:lstStyle/>
          <a:p>
            <a:r>
              <a:rPr lang="en-US" dirty="0" smtClean="0"/>
              <a:t>2</a:t>
            </a:r>
            <a:endParaRPr lang="en-US" dirty="0"/>
          </a:p>
        </p:txBody>
      </p:sp>
      <p:sp>
        <p:nvSpPr>
          <p:cNvPr id="2" name="Text Placeholder 1"/>
          <p:cNvSpPr>
            <a:spLocks noGrp="1"/>
          </p:cNvSpPr>
          <p:nvPr>
            <p:ph type="body" sz="quarter" idx="13"/>
          </p:nvPr>
        </p:nvSpPr>
        <p:spPr/>
        <p:txBody>
          <a:bodyPr/>
          <a:lstStyle/>
          <a:p>
            <a:r>
              <a:rPr lang="en-US" dirty="0" smtClean="0"/>
              <a:t>Asexual Reproduction</a:t>
            </a:r>
            <a:endParaRPr lang="en-US" dirty="0"/>
          </a:p>
        </p:txBody>
      </p:sp>
      <p:sp>
        <p:nvSpPr>
          <p:cNvPr id="4" name="Text Placeholder 3"/>
          <p:cNvSpPr>
            <a:spLocks noGrp="1"/>
          </p:cNvSpPr>
          <p:nvPr>
            <p:ph type="body" sz="quarter" idx="19"/>
          </p:nvPr>
        </p:nvSpPr>
        <p:spPr/>
        <p:txBody>
          <a:bodyPr/>
          <a:lstStyle/>
          <a:p>
            <a:r>
              <a:rPr lang="en-US" dirty="0" smtClean="0"/>
              <a:t>Plants on Plants?</a:t>
            </a:r>
            <a:endParaRPr lang="en-US" dirty="0"/>
          </a:p>
        </p:txBody>
      </p:sp>
      <p:sp>
        <p:nvSpPr>
          <p:cNvPr id="5" name="Text Placeholder 4"/>
          <p:cNvSpPr>
            <a:spLocks noGrp="1"/>
          </p:cNvSpPr>
          <p:nvPr>
            <p:ph type="body" sz="quarter" idx="20"/>
          </p:nvPr>
        </p:nvSpPr>
        <p:spPr>
          <a:xfrm>
            <a:off x="152401" y="2514600"/>
            <a:ext cx="4038600" cy="3945035"/>
          </a:xfrm>
        </p:spPr>
        <p:txBody>
          <a:bodyPr/>
          <a:lstStyle/>
          <a:p>
            <a:r>
              <a:rPr lang="en-US" dirty="0" smtClean="0"/>
              <a:t>Look at the photo at the beginning of the lesson. </a:t>
            </a:r>
            <a:r>
              <a:rPr lang="en-US" dirty="0"/>
              <a:t>Look closely at the edges of </a:t>
            </a:r>
            <a:r>
              <a:rPr lang="en-US" dirty="0" smtClean="0"/>
              <a:t>this plant’s </a:t>
            </a:r>
            <a:r>
              <a:rPr lang="en-US" dirty="0"/>
              <a:t>leaves. Tiny </a:t>
            </a:r>
            <a:r>
              <a:rPr lang="en-US" dirty="0" smtClean="0"/>
              <a:t>plants are </a:t>
            </a:r>
            <a:r>
              <a:rPr lang="en-US" dirty="0"/>
              <a:t>growing </a:t>
            </a:r>
            <a:r>
              <a:rPr lang="en-US" dirty="0" smtClean="0"/>
              <a:t>there. This </a:t>
            </a:r>
            <a:r>
              <a:rPr lang="en-US" dirty="0"/>
              <a:t>type of plant can reproduce </a:t>
            </a:r>
            <a:r>
              <a:rPr lang="en-US" dirty="0" smtClean="0"/>
              <a:t>without meiosis </a:t>
            </a:r>
            <a:r>
              <a:rPr lang="en-US" dirty="0"/>
              <a:t>and fertilization.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23950"/>
            <a:ext cx="4305300" cy="565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414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1"/>
          </p:nvPr>
        </p:nvSpPr>
        <p:spPr/>
        <p:txBody>
          <a:bodyPr>
            <a:normAutofit fontScale="25000" lnSpcReduction="20000"/>
          </a:bodyPr>
          <a:lstStyle/>
          <a:p>
            <a:r>
              <a:rPr lang="en-US" sz="8000" dirty="0" smtClean="0"/>
              <a:t>Cloning produces identical individuals from one cell.</a:t>
            </a:r>
          </a:p>
          <a:p>
            <a:r>
              <a:rPr lang="en-US" sz="8000" dirty="0" smtClean="0"/>
              <a:t>All organisms have two parents.</a:t>
            </a:r>
          </a:p>
          <a:p>
            <a:r>
              <a:rPr lang="en-US" sz="8000" dirty="0" smtClean="0"/>
              <a:t>Asexual reproduction occurs only in microorganisms</a:t>
            </a:r>
            <a:r>
              <a:rPr lang="en-US" sz="8000" dirty="0" smtClean="0"/>
              <a:t>.</a:t>
            </a:r>
          </a:p>
          <a:p>
            <a:r>
              <a:rPr lang="en-US" sz="5600" b="1" dirty="0" smtClean="0"/>
              <a:t>Answer; </a:t>
            </a:r>
          </a:p>
          <a:p>
            <a:r>
              <a:rPr lang="en-US" sz="5600" b="1" dirty="0" smtClean="0"/>
              <a:t>1) Agree</a:t>
            </a:r>
          </a:p>
          <a:p>
            <a:r>
              <a:rPr lang="en-US" sz="5600" b="1" dirty="0"/>
              <a:t>2</a:t>
            </a:r>
            <a:r>
              <a:rPr lang="en-US" sz="5600" b="1" dirty="0" smtClean="0"/>
              <a:t>)</a:t>
            </a:r>
            <a:r>
              <a:rPr lang="en-US" sz="5600" b="1" dirty="0"/>
              <a:t> Disagree. Organisms that have been produced asexually have just one parent</a:t>
            </a:r>
            <a:r>
              <a:rPr lang="en-US" sz="5600" b="1" dirty="0" smtClean="0"/>
              <a:t>.</a:t>
            </a:r>
          </a:p>
          <a:p>
            <a:r>
              <a:rPr lang="en-US" sz="5600" b="1" dirty="0" smtClean="0"/>
              <a:t>3)</a:t>
            </a:r>
            <a:r>
              <a:rPr lang="en-US" sz="5600" b="1" dirty="0"/>
              <a:t> Disagree. Asexual reproduction occurs in unicellular and multicellular organisms</a:t>
            </a:r>
          </a:p>
          <a:p>
            <a:endParaRPr lang="en-US" dirty="0" smtClean="0"/>
          </a:p>
          <a:p>
            <a:r>
              <a:rPr lang="en-US" dirty="0" smtClean="0"/>
              <a:t>.</a:t>
            </a:r>
          </a:p>
          <a:p>
            <a:endParaRPr lang="en-US" dirty="0" smtClean="0"/>
          </a:p>
          <a:p>
            <a:endParaRPr lang="en-US" dirty="0"/>
          </a:p>
          <a:p>
            <a:endParaRPr lang="en-US" dirty="0"/>
          </a:p>
        </p:txBody>
      </p:sp>
      <p:sp>
        <p:nvSpPr>
          <p:cNvPr id="4" name="Text Placeholder 3"/>
          <p:cNvSpPr>
            <a:spLocks noGrp="1"/>
          </p:cNvSpPr>
          <p:nvPr>
            <p:ph type="body" sz="quarter" idx="15"/>
          </p:nvPr>
        </p:nvSpPr>
        <p:spPr/>
        <p:txBody>
          <a:bodyPr>
            <a:normAutofit fontScale="92500" lnSpcReduction="10000"/>
          </a:bodyPr>
          <a:lstStyle/>
          <a:p>
            <a:r>
              <a:rPr lang="en-US" dirty="0" smtClean="0"/>
              <a:t>2</a:t>
            </a:r>
            <a:endParaRPr lang="en-US" dirty="0"/>
          </a:p>
        </p:txBody>
      </p:sp>
      <p:sp>
        <p:nvSpPr>
          <p:cNvPr id="2" name="Text Placeholder 1"/>
          <p:cNvSpPr>
            <a:spLocks noGrp="1"/>
          </p:cNvSpPr>
          <p:nvPr>
            <p:ph type="body" sz="quarter" idx="13"/>
          </p:nvPr>
        </p:nvSpPr>
        <p:spPr/>
        <p:txBody>
          <a:bodyPr/>
          <a:lstStyle/>
          <a:p>
            <a:r>
              <a:rPr lang="en-US" dirty="0" smtClean="0"/>
              <a:t>Asexual Reproduction</a:t>
            </a:r>
            <a:endParaRPr lang="en-US" dirty="0"/>
          </a:p>
        </p:txBody>
      </p:sp>
      <p:sp>
        <p:nvSpPr>
          <p:cNvPr id="6" name="TextBox 5"/>
          <p:cNvSpPr txBox="1"/>
          <p:nvPr/>
        </p:nvSpPr>
        <p:spPr>
          <a:xfrm>
            <a:off x="1301640" y="2328333"/>
            <a:ext cx="6868693" cy="461665"/>
          </a:xfrm>
          <a:prstGeom prst="rect">
            <a:avLst/>
          </a:prstGeom>
          <a:noFill/>
        </p:spPr>
        <p:txBody>
          <a:bodyPr wrap="square" rtlCol="0">
            <a:spAutoFit/>
          </a:bodyPr>
          <a:lstStyle/>
          <a:p>
            <a:pPr lvl="0"/>
            <a:r>
              <a:rPr lang="en-US" sz="2400" b="1" dirty="0" smtClean="0">
                <a:solidFill>
                  <a:srgbClr val="EA0000"/>
                </a:solidFill>
                <a:latin typeface="Proxima Nova" pitchFamily="50" charset="0"/>
              </a:rPr>
              <a:t>Do you agree or disagree?</a:t>
            </a:r>
          </a:p>
        </p:txBody>
      </p:sp>
    </p:spTree>
    <p:extLst>
      <p:ext uri="{BB962C8B-B14F-4D97-AF65-F5344CB8AC3E}">
        <p14:creationId xmlns:p14="http://schemas.microsoft.com/office/powerpoint/2010/main" val="255924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arn(inVertical)">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barn(inVertical)">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1000"/>
                                        <p:tgtEl>
                                          <p:spTgt spid="5">
                                            <p:txEl>
                                              <p:pRg st="6" end="6"/>
                                            </p:txEl>
                                          </p:spTgt>
                                        </p:tgtEl>
                                      </p:cBhvr>
                                    </p:animEffect>
                                    <p:anim calcmode="lin" valueType="num">
                                      <p:cBhvr>
                                        <p:cTn id="1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normAutofit fontScale="92500" lnSpcReduction="10000"/>
          </a:bodyPr>
          <a:lstStyle/>
          <a:p>
            <a:r>
              <a:rPr lang="en-US" dirty="0" smtClean="0"/>
              <a:t>2</a:t>
            </a:r>
            <a:endParaRPr lang="en-US" dirty="0"/>
          </a:p>
        </p:txBody>
      </p:sp>
      <p:sp>
        <p:nvSpPr>
          <p:cNvPr id="2" name="Text Placeholder 1"/>
          <p:cNvSpPr>
            <a:spLocks noGrp="1"/>
          </p:cNvSpPr>
          <p:nvPr>
            <p:ph type="body" sz="quarter" idx="13"/>
          </p:nvPr>
        </p:nvSpPr>
        <p:spPr/>
        <p:txBody>
          <a:bodyPr/>
          <a:lstStyle/>
          <a:p>
            <a:r>
              <a:rPr lang="en-US" dirty="0" smtClean="0"/>
              <a:t>Asexual Reproduction</a:t>
            </a:r>
            <a:endParaRPr lang="en-US" dirty="0"/>
          </a:p>
        </p:txBody>
      </p:sp>
      <p:sp>
        <p:nvSpPr>
          <p:cNvPr id="4" name="Text Placeholder 3"/>
          <p:cNvSpPr>
            <a:spLocks noGrp="1"/>
          </p:cNvSpPr>
          <p:nvPr>
            <p:ph type="body" sz="quarter" idx="23"/>
          </p:nvPr>
        </p:nvSpPr>
        <p:spPr>
          <a:xfrm>
            <a:off x="228600" y="2271304"/>
            <a:ext cx="8686800" cy="3892425"/>
          </a:xfrm>
        </p:spPr>
        <p:txBody>
          <a:bodyPr>
            <a:normAutofit/>
          </a:bodyPr>
          <a:lstStyle/>
          <a:p>
            <a:r>
              <a:rPr lang="en-US" altLang="en-US" dirty="0"/>
              <a:t>What is asexual reproduction, and why is it beneficial?</a:t>
            </a:r>
            <a:endParaRPr lang="en-US" altLang="en-US" dirty="0" smtClean="0"/>
          </a:p>
          <a:p>
            <a:r>
              <a:rPr lang="en-US" altLang="en-US" dirty="0"/>
              <a:t>How do the types of asexual reproduction differ</a:t>
            </a:r>
            <a:r>
              <a:rPr lang="en-US" dirty="0" smtClean="0"/>
              <a:t>?</a:t>
            </a:r>
          </a:p>
          <a:p>
            <a:endParaRPr lang="en-US" dirty="0"/>
          </a:p>
        </p:txBody>
      </p:sp>
    </p:spTree>
    <p:extLst>
      <p:ext uri="{BB962C8B-B14F-4D97-AF65-F5344CB8AC3E}">
        <p14:creationId xmlns:p14="http://schemas.microsoft.com/office/powerpoint/2010/main" val="3567528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 Answer</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AutoNum type="arabicParenR"/>
            </a:pPr>
            <a:r>
              <a:rPr lang="en-US" altLang="en-US" sz="2600" dirty="0"/>
              <a:t>a</a:t>
            </a:r>
            <a:r>
              <a:rPr lang="en-US" altLang="en-US" sz="2600" dirty="0" smtClean="0"/>
              <a:t>) Asexual </a:t>
            </a:r>
            <a:r>
              <a:rPr lang="en-US" altLang="en-US" sz="2600" dirty="0"/>
              <a:t>reproduction is the production of </a:t>
            </a:r>
            <a:r>
              <a:rPr lang="en-US" altLang="en-US" sz="2600" dirty="0" smtClean="0"/>
              <a:t>offspring by </a:t>
            </a:r>
            <a:r>
              <a:rPr lang="en-US" altLang="en-US" sz="2600" dirty="0"/>
              <a:t>one parent, which results in offspring that are genetically identical to the parent</a:t>
            </a:r>
            <a:r>
              <a:rPr lang="en-US" altLang="en-US" sz="2600" dirty="0" smtClean="0"/>
              <a:t>.</a:t>
            </a:r>
          </a:p>
          <a:p>
            <a:pPr marL="400050" lvl="1" indent="0">
              <a:buNone/>
            </a:pPr>
            <a:r>
              <a:rPr lang="en-US" altLang="en-US" dirty="0" smtClean="0"/>
              <a:t> b) </a:t>
            </a:r>
            <a:r>
              <a:rPr lang="en-US" altLang="en-US" dirty="0"/>
              <a:t>Asexual reproduction </a:t>
            </a:r>
            <a:r>
              <a:rPr lang="en-US" altLang="en-US" dirty="0" smtClean="0"/>
              <a:t> is </a:t>
            </a:r>
            <a:r>
              <a:rPr lang="en-US" altLang="en-US" dirty="0"/>
              <a:t>advantageous because it enables some organisms to </a:t>
            </a:r>
            <a:r>
              <a:rPr lang="en-US" altLang="en-US" dirty="0" smtClean="0"/>
              <a:t>rapidly </a:t>
            </a:r>
            <a:r>
              <a:rPr lang="en-US" altLang="en-US" dirty="0"/>
              <a:t>produce a large number of offspring in a short amount of </a:t>
            </a:r>
            <a:r>
              <a:rPr lang="en-US" altLang="en-US" dirty="0" smtClean="0"/>
              <a:t>time.</a:t>
            </a:r>
          </a:p>
          <a:p>
            <a:pPr marL="0" indent="0">
              <a:buNone/>
            </a:pPr>
            <a:r>
              <a:rPr lang="en-US" altLang="en-US" b="1" dirty="0" smtClean="0"/>
              <a:t>2) Type of asexual reproduction </a:t>
            </a:r>
          </a:p>
          <a:p>
            <a:pPr marL="914400" lvl="1" indent="-514350">
              <a:buFont typeface="+mj-lt"/>
              <a:buAutoNum type="arabicPeriod"/>
            </a:pPr>
            <a:r>
              <a:rPr lang="en-US" altLang="en-US" dirty="0" smtClean="0"/>
              <a:t>Fission, </a:t>
            </a:r>
          </a:p>
          <a:p>
            <a:pPr marL="914400" lvl="1" indent="-514350">
              <a:buFont typeface="+mj-lt"/>
              <a:buAutoNum type="arabicPeriod"/>
            </a:pPr>
            <a:r>
              <a:rPr lang="en-US" altLang="en-US" dirty="0" smtClean="0"/>
              <a:t>budding , </a:t>
            </a:r>
          </a:p>
          <a:p>
            <a:pPr marL="914400" lvl="1" indent="-514350">
              <a:buFont typeface="+mj-lt"/>
              <a:buAutoNum type="arabicPeriod"/>
            </a:pPr>
            <a:r>
              <a:rPr lang="en-US" altLang="en-US" dirty="0" smtClean="0"/>
              <a:t>vegetative reproduction,; </a:t>
            </a:r>
          </a:p>
          <a:p>
            <a:pPr marL="914400" lvl="1" indent="-514350">
              <a:buFont typeface="+mj-lt"/>
              <a:buAutoNum type="arabicPeriod"/>
            </a:pPr>
            <a:r>
              <a:rPr lang="en-US" altLang="en-US" dirty="0" smtClean="0"/>
              <a:t>Cloning</a:t>
            </a:r>
          </a:p>
          <a:p>
            <a:pPr marL="914400" lvl="1" indent="-514350">
              <a:buFont typeface="+mj-lt"/>
              <a:buAutoNum type="arabicPeriod"/>
            </a:pPr>
            <a:r>
              <a:rPr lang="en-US" altLang="en-US" dirty="0" smtClean="0"/>
              <a:t>Regeneration</a:t>
            </a:r>
          </a:p>
          <a:p>
            <a:pPr marL="400050" lvl="1" indent="0">
              <a:buNone/>
            </a:pPr>
            <a:endParaRPr lang="en-US" altLang="en-US" dirty="0"/>
          </a:p>
          <a:p>
            <a:endParaRPr lang="en-US" dirty="0"/>
          </a:p>
        </p:txBody>
      </p:sp>
    </p:spTree>
    <p:extLst>
      <p:ext uri="{BB962C8B-B14F-4D97-AF65-F5344CB8AC3E}">
        <p14:creationId xmlns:p14="http://schemas.microsoft.com/office/powerpoint/2010/main" val="1733376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1"/>
          </p:nvPr>
        </p:nvSpPr>
        <p:spPr/>
        <p:txBody>
          <a:bodyPr>
            <a:normAutofit fontScale="92500" lnSpcReduction="10000"/>
          </a:bodyPr>
          <a:lstStyle/>
          <a:p>
            <a:pPr marL="457200" indent="-457200">
              <a:buFont typeface="+mj-lt"/>
              <a:buAutoNum type="arabicPeriod"/>
            </a:pPr>
            <a:r>
              <a:rPr lang="en-US" dirty="0" smtClean="0"/>
              <a:t>asexual </a:t>
            </a:r>
            <a:r>
              <a:rPr lang="en-US" dirty="0" smtClean="0"/>
              <a:t>reproduction</a:t>
            </a:r>
          </a:p>
          <a:p>
            <a:pPr marL="457200" indent="-457200">
              <a:buFont typeface="+mj-lt"/>
              <a:buAutoNum type="arabicPeriod"/>
            </a:pPr>
            <a:r>
              <a:rPr lang="en-US" dirty="0" smtClean="0"/>
              <a:t>Budding</a:t>
            </a:r>
          </a:p>
          <a:p>
            <a:pPr marL="457200" indent="-457200">
              <a:buFont typeface="+mj-lt"/>
              <a:buAutoNum type="arabicPeriod"/>
            </a:pPr>
            <a:r>
              <a:rPr lang="en-US" dirty="0" smtClean="0"/>
              <a:t>Cloning</a:t>
            </a:r>
          </a:p>
          <a:p>
            <a:pPr marL="457200" indent="-457200">
              <a:buFont typeface="+mj-lt"/>
              <a:buAutoNum type="arabicPeriod"/>
            </a:pPr>
            <a:r>
              <a:rPr lang="en-US" dirty="0" smtClean="0"/>
              <a:t>Fission</a:t>
            </a:r>
          </a:p>
          <a:p>
            <a:pPr marL="457200" indent="-457200">
              <a:buFont typeface="+mj-lt"/>
              <a:buAutoNum type="arabicPeriod"/>
            </a:pPr>
            <a:r>
              <a:rPr lang="en-US" dirty="0"/>
              <a:t>regeneration</a:t>
            </a:r>
            <a:endParaRPr lang="en-US" dirty="0" smtClean="0"/>
          </a:p>
          <a:p>
            <a:pPr marL="457200" indent="-457200">
              <a:buFont typeface="+mj-lt"/>
              <a:buAutoNum type="arabicPeriod"/>
            </a:pPr>
            <a:r>
              <a:rPr lang="en-US" dirty="0"/>
              <a:t>vegetative reproduction</a:t>
            </a:r>
          </a:p>
          <a:p>
            <a:pPr marL="457200" indent="-457200">
              <a:buFont typeface="+mj-lt"/>
              <a:buAutoNum type="arabicPeriod"/>
            </a:pPr>
            <a:endParaRPr lang="en-US" b="1" dirty="0" smtClean="0"/>
          </a:p>
          <a:p>
            <a:pPr marL="457200" indent="-457200">
              <a:buFont typeface="+mj-lt"/>
              <a:buAutoNum type="arabicPeriod"/>
            </a:pPr>
            <a:endParaRPr lang="en-US" dirty="0"/>
          </a:p>
          <a:p>
            <a:pPr marL="457200" indent="-457200">
              <a:buFont typeface="+mj-lt"/>
              <a:buAutoNum type="arabicPeriod"/>
            </a:pPr>
            <a:endParaRPr lang="en-US" b="1" dirty="0"/>
          </a:p>
          <a:p>
            <a:pPr marL="457200" indent="-457200">
              <a:buFont typeface="+mj-lt"/>
              <a:buAutoNum type="arabicPeriod"/>
            </a:pPr>
            <a:endParaRPr lang="en-US" b="1" dirty="0"/>
          </a:p>
          <a:p>
            <a:pPr marL="457200" indent="-457200">
              <a:buFont typeface="+mj-lt"/>
              <a:buAutoNum type="arabicPeriod"/>
            </a:pPr>
            <a:endParaRPr lang="en-US" b="1" dirty="0" smtClean="0"/>
          </a:p>
          <a:p>
            <a:pPr marL="457200" indent="-457200">
              <a:buFont typeface="+mj-lt"/>
              <a:buAutoNum type="arabicPeriod"/>
            </a:pPr>
            <a:endParaRPr lang="en-US" dirty="0" smtClean="0"/>
          </a:p>
          <a:p>
            <a:endParaRPr lang="en-US" dirty="0"/>
          </a:p>
          <a:p>
            <a:endParaRPr lang="en-US" dirty="0" smtClean="0"/>
          </a:p>
        </p:txBody>
      </p:sp>
      <p:sp>
        <p:nvSpPr>
          <p:cNvPr id="3" name="Text Placeholder 2"/>
          <p:cNvSpPr>
            <a:spLocks noGrp="1"/>
          </p:cNvSpPr>
          <p:nvPr>
            <p:ph type="body" sz="quarter" idx="15"/>
          </p:nvPr>
        </p:nvSpPr>
        <p:spPr/>
        <p:txBody>
          <a:bodyPr>
            <a:normAutofit fontScale="92500" lnSpcReduction="10000"/>
          </a:bodyPr>
          <a:lstStyle/>
          <a:p>
            <a:r>
              <a:rPr lang="en-US" dirty="0" smtClean="0"/>
              <a:t>2</a:t>
            </a:r>
            <a:endParaRPr lang="en-US" dirty="0"/>
          </a:p>
        </p:txBody>
      </p:sp>
      <p:sp>
        <p:nvSpPr>
          <p:cNvPr id="2" name="Text Placeholder 1"/>
          <p:cNvSpPr>
            <a:spLocks noGrp="1"/>
          </p:cNvSpPr>
          <p:nvPr>
            <p:ph type="body" sz="quarter" idx="13"/>
          </p:nvPr>
        </p:nvSpPr>
        <p:spPr/>
        <p:txBody>
          <a:bodyPr/>
          <a:lstStyle/>
          <a:p>
            <a:r>
              <a:rPr lang="en-US" dirty="0" smtClean="0"/>
              <a:t>Asexual Reproduction</a:t>
            </a:r>
            <a:endParaRPr lang="en-US" dirty="0"/>
          </a:p>
        </p:txBody>
      </p:sp>
    </p:spTree>
    <p:extLst>
      <p:ext uri="{BB962C8B-B14F-4D97-AF65-F5344CB8AC3E}">
        <p14:creationId xmlns:p14="http://schemas.microsoft.com/office/powerpoint/2010/main" val="2180330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801</Words>
  <Application>Microsoft Office PowerPoint</Application>
  <PresentationFormat>On-screen Show (4:3)</PresentationFormat>
  <Paragraphs>97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BELL WORK 5 minutes 11/20/17 Monday</vt:lpstr>
      <vt:lpstr>ANSWERS WARM UP</vt:lpstr>
      <vt:lpstr>Today Agenda</vt:lpstr>
      <vt:lpstr>Lesson 2 Asexual Reproduction </vt:lpstr>
      <vt:lpstr>PowerPoint Presentation</vt:lpstr>
      <vt:lpstr>PowerPoint Presentation</vt:lpstr>
      <vt:lpstr>PowerPoint Presentation</vt:lpstr>
      <vt:lpstr>Key Concept Answer</vt:lpstr>
      <vt:lpstr>PowerPoint Presentation</vt:lpstr>
      <vt:lpstr>Vocabulary Definition </vt:lpstr>
      <vt:lpstr>Project Based Learning</vt:lpstr>
      <vt:lpstr>Rules</vt:lpstr>
      <vt:lpstr>Resources</vt:lpstr>
      <vt:lpstr>Final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 WORK 5 minutes 11/20/17 Monday</dc:title>
  <dc:creator>ailbay</dc:creator>
  <cp:lastModifiedBy>TMSA</cp:lastModifiedBy>
  <cp:revision>6</cp:revision>
  <dcterms:created xsi:type="dcterms:W3CDTF">2006-08-16T00:00:00Z</dcterms:created>
  <dcterms:modified xsi:type="dcterms:W3CDTF">2017-11-19T00:25:41Z</dcterms:modified>
</cp:coreProperties>
</file>