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Idea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24" name="Picture 23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75062"/>
            <a:ext cx="1058334" cy="759350"/>
          </a:xfrm>
          <a:prstGeom prst="rect">
            <a:avLst/>
          </a:prstGeom>
        </p:spPr>
      </p:pic>
      <p:sp>
        <p:nvSpPr>
          <p:cNvPr id="2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52098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252565"/>
            <a:ext cx="6252097" cy="3945035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02319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.socrative.com/teacher/#launch" TargetMode="External"/><Relationship Id="rId2" Type="http://schemas.openxmlformats.org/officeDocument/2006/relationships/hyperlink" Target="https://www.youtube.com/watch?v=b5rluxtABG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jr.brainpop.com/" TargetMode="External"/><Relationship Id="rId2" Type="http://schemas.openxmlformats.org/officeDocument/2006/relationships/hyperlink" Target="https://www.brainpop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jr.brainpop.com/" TargetMode="External"/><Relationship Id="rId2" Type="http://schemas.openxmlformats.org/officeDocument/2006/relationships/hyperlink" Target="https://www.brainpop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Warm Up 5 minutes 11-7-17 Tuesday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Up in Smoke?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228601" y="2362200"/>
            <a:ext cx="4876799" cy="39450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Look at the photo at the beginning of the lesson</a:t>
            </a:r>
            <a:r>
              <a:rPr lang="en-US" dirty="0"/>
              <a:t>. The organism pictured is a puffball </a:t>
            </a:r>
            <a:r>
              <a:rPr lang="en-US" dirty="0" smtClean="0"/>
              <a:t>mushroom, named </a:t>
            </a:r>
            <a:r>
              <a:rPr lang="en-US" dirty="0"/>
              <a:t>for the puff of material that it </a:t>
            </a:r>
            <a:r>
              <a:rPr lang="en-US" dirty="0" smtClean="0"/>
              <a:t>releases. </a:t>
            </a:r>
          </a:p>
          <a:p>
            <a:r>
              <a:rPr lang="en-US" dirty="0" smtClean="0"/>
              <a:t>1)What </a:t>
            </a:r>
            <a:r>
              <a:rPr lang="en-US" dirty="0"/>
              <a:t>do you think the material 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 2) What </a:t>
            </a:r>
            <a:r>
              <a:rPr lang="en-US" dirty="0"/>
              <a:t>is </a:t>
            </a:r>
            <a:r>
              <a:rPr lang="en-US" dirty="0" smtClean="0"/>
              <a:t>the purpose </a:t>
            </a:r>
            <a:r>
              <a:rPr lang="en-US" dirty="0"/>
              <a:t>of the puff of material?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976" y="1447801"/>
            <a:ext cx="3916368" cy="4870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1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Answers continued</a:t>
            </a:r>
            <a:br>
              <a:rPr lang="en-US" b="1" dirty="0"/>
            </a:br>
            <a:r>
              <a:rPr lang="fr-FR" b="1" dirty="0"/>
              <a:t>Content Practice B (page 31)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1. </a:t>
            </a:r>
            <a:r>
              <a:rPr lang="en-US" dirty="0"/>
              <a:t>heterotroph</a:t>
            </a:r>
          </a:p>
          <a:p>
            <a:r>
              <a:rPr lang="en-US" b="1" dirty="0"/>
              <a:t>2. </a:t>
            </a:r>
            <a:r>
              <a:rPr lang="en-US" dirty="0"/>
              <a:t>hyphae</a:t>
            </a:r>
          </a:p>
          <a:p>
            <a:r>
              <a:rPr lang="en-US" b="1" dirty="0"/>
              <a:t>3. </a:t>
            </a:r>
            <a:r>
              <a:rPr lang="en-US" dirty="0"/>
              <a:t>sexually, asexually</a:t>
            </a:r>
          </a:p>
          <a:p>
            <a:r>
              <a:rPr lang="en-US" b="1" dirty="0"/>
              <a:t>4. </a:t>
            </a:r>
            <a:r>
              <a:rPr lang="en-US" dirty="0"/>
              <a:t>club fungi, sac fungi, zygote fungi, </a:t>
            </a:r>
            <a:r>
              <a:rPr lang="en-US" dirty="0" smtClean="0"/>
              <a:t>imperfect fungi</a:t>
            </a:r>
            <a:endParaRPr lang="en-US" dirty="0"/>
          </a:p>
          <a:p>
            <a:r>
              <a:rPr lang="en-US" b="1" dirty="0"/>
              <a:t>5. </a:t>
            </a:r>
            <a:r>
              <a:rPr lang="en-US" dirty="0" err="1"/>
              <a:t>basidiocarp</a:t>
            </a:r>
            <a:endParaRPr lang="en-US" dirty="0"/>
          </a:p>
          <a:p>
            <a:r>
              <a:rPr lang="en-US" b="1" dirty="0"/>
              <a:t>6. </a:t>
            </a:r>
            <a:r>
              <a:rPr lang="en-US" dirty="0"/>
              <a:t>Yeast</a:t>
            </a:r>
          </a:p>
          <a:p>
            <a:r>
              <a:rPr lang="en-US" b="1" dirty="0"/>
              <a:t>7. </a:t>
            </a:r>
            <a:r>
              <a:rPr lang="en-US" dirty="0"/>
              <a:t>food, matter, pollution, nutrients</a:t>
            </a:r>
          </a:p>
          <a:p>
            <a:r>
              <a:rPr lang="en-US" b="1" dirty="0"/>
              <a:t>8. </a:t>
            </a:r>
            <a:r>
              <a:rPr lang="en-US" dirty="0"/>
              <a:t>allergies</a:t>
            </a:r>
          </a:p>
          <a:p>
            <a:r>
              <a:rPr lang="en-US" b="1" dirty="0"/>
              <a:t>9. </a:t>
            </a:r>
            <a:r>
              <a:rPr lang="en-US" dirty="0"/>
              <a:t>fungi</a:t>
            </a:r>
          </a:p>
        </p:txBody>
      </p:sp>
    </p:spTree>
    <p:extLst>
      <p:ext uri="{BB962C8B-B14F-4D97-AF65-F5344CB8AC3E}">
        <p14:creationId xmlns:p14="http://schemas.microsoft.com/office/powerpoint/2010/main" val="176666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Video/Video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Socrative</a:t>
            </a:r>
            <a:r>
              <a:rPr lang="en-US" dirty="0">
                <a:hlinkClick r:id="rId3"/>
              </a:rPr>
              <a:t> </a:t>
            </a:r>
            <a:r>
              <a:rPr lang="en-US" dirty="0" smtClean="0">
                <a:hlinkClick r:id="rId3"/>
              </a:rPr>
              <a:t>-Space 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9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Pop-10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1)You are going to watch Fungi video and than take the video quiz. </a:t>
            </a:r>
          </a:p>
          <a:p>
            <a:r>
              <a:rPr lang="en-US" dirty="0" smtClean="0"/>
              <a:t>2) You can play with the game after.</a:t>
            </a:r>
          </a:p>
          <a:p>
            <a:r>
              <a:rPr lang="en-US" dirty="0"/>
              <a:t>Go to </a:t>
            </a:r>
            <a:r>
              <a:rPr lang="en-US" dirty="0" err="1">
                <a:hlinkClick r:id="rId2"/>
              </a:rPr>
              <a:t>BrainPOP</a:t>
            </a:r>
            <a:r>
              <a:rPr lang="en-US" dirty="0"/>
              <a:t> or </a:t>
            </a:r>
            <a:r>
              <a:rPr lang="en-US" dirty="0" err="1">
                <a:hlinkClick r:id="rId3"/>
              </a:rPr>
              <a:t>BrainPOP</a:t>
            </a:r>
            <a:r>
              <a:rPr lang="en-US" dirty="0">
                <a:hlinkClick r:id="rId3"/>
              </a:rPr>
              <a:t> Jr.</a:t>
            </a:r>
            <a:r>
              <a:rPr lang="en-US" dirty="0"/>
              <a:t> and click on "Enter Code" at the top.</a:t>
            </a:r>
          </a:p>
          <a:p>
            <a:r>
              <a:rPr lang="en-US" dirty="0"/>
              <a:t>Enter </a:t>
            </a:r>
            <a:r>
              <a:rPr lang="en-US" b="1" dirty="0"/>
              <a:t>berkeley7</a:t>
            </a:r>
            <a:r>
              <a:rPr lang="en-US" dirty="0"/>
              <a:t>/umad77/caltech7/bosphorus7/texas7</a:t>
            </a:r>
          </a:p>
          <a:p>
            <a:r>
              <a:rPr lang="en-US" dirty="0"/>
              <a:t>Either log in with their personal accounts or create a new user account. (sign up if you didn’t create an account earlier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Assignment; Fungi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34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</a:t>
            </a:r>
            <a:r>
              <a:rPr lang="en-US" dirty="0"/>
              <a:t>to </a:t>
            </a:r>
            <a:r>
              <a:rPr lang="en-US" dirty="0" err="1">
                <a:hlinkClick r:id="rId2"/>
              </a:rPr>
              <a:t>BrainPOP</a:t>
            </a:r>
            <a:r>
              <a:rPr lang="en-US" dirty="0"/>
              <a:t> or </a:t>
            </a:r>
            <a:r>
              <a:rPr lang="en-US" dirty="0" err="1">
                <a:hlinkClick r:id="rId3"/>
              </a:rPr>
              <a:t>BrainPOP</a:t>
            </a:r>
            <a:r>
              <a:rPr lang="en-US" dirty="0">
                <a:hlinkClick r:id="rId3"/>
              </a:rPr>
              <a:t> Jr.</a:t>
            </a:r>
            <a:r>
              <a:rPr lang="en-US" dirty="0"/>
              <a:t> and click on "Enter Code" at the top.</a:t>
            </a:r>
          </a:p>
          <a:p>
            <a:r>
              <a:rPr lang="en-US" dirty="0"/>
              <a:t>Enter </a:t>
            </a:r>
            <a:r>
              <a:rPr lang="en-US" b="1" dirty="0"/>
              <a:t>berkeley7</a:t>
            </a:r>
            <a:r>
              <a:rPr lang="en-US" dirty="0"/>
              <a:t>/umad77/caltech7/bosphorus7/texas7</a:t>
            </a:r>
          </a:p>
          <a:p>
            <a:r>
              <a:rPr lang="en-US" dirty="0"/>
              <a:t>Either log in with their personal accounts or create a new user account</a:t>
            </a:r>
            <a:r>
              <a:rPr lang="en-US" dirty="0" smtClean="0"/>
              <a:t>. (sign up if you didn’t create an account earlier)</a:t>
            </a:r>
          </a:p>
          <a:p>
            <a:r>
              <a:rPr lang="en-US" dirty="0" smtClean="0"/>
              <a:t>Fungi assignment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8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to home-What are fungi?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4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The material being released is made up of tiny reproductive cells called spores.</a:t>
            </a:r>
          </a:p>
          <a:p>
            <a:r>
              <a:rPr lang="en-US" dirty="0" smtClean="0"/>
              <a:t>2) Each spores can grow into a new puffball fungus. The spores can be carried by the wind and spread out over a large distance away from the parent fungus. </a:t>
            </a:r>
          </a:p>
        </p:txBody>
      </p:sp>
    </p:spTree>
    <p:extLst>
      <p:ext uri="{BB962C8B-B14F-4D97-AF65-F5344CB8AC3E}">
        <p14:creationId xmlns:p14="http://schemas.microsoft.com/office/powerpoint/2010/main" val="3550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 Agenda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 Read to learn/ Lesson outline (10 minutes)</a:t>
            </a:r>
          </a:p>
          <a:p>
            <a:r>
              <a:rPr lang="en-US" dirty="0" smtClean="0"/>
              <a:t>3) Content Practice (10 minutes)</a:t>
            </a:r>
          </a:p>
          <a:p>
            <a:r>
              <a:rPr lang="en-US" dirty="0" smtClean="0"/>
              <a:t>4) Video Quiz (space race)- 10 minutes</a:t>
            </a:r>
          </a:p>
          <a:p>
            <a:r>
              <a:rPr lang="en-US" dirty="0" smtClean="0"/>
              <a:t>5) Brain Pop- Assignment on Chromebook –Fungi(Watch the video and take the quiz)- 10 minutes</a:t>
            </a:r>
          </a:p>
          <a:p>
            <a:r>
              <a:rPr lang="en-US" dirty="0" smtClean="0"/>
              <a:t>6) Homework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89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Lesson Outline for </a:t>
            </a:r>
            <a:r>
              <a:rPr lang="en-US" b="1" dirty="0" smtClean="0"/>
              <a:t>Teaching-10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Lesson 2: What are fungi</a:t>
            </a:r>
            <a:r>
              <a:rPr lang="en-US" b="1" dirty="0" smtClean="0"/>
              <a:t>?</a:t>
            </a:r>
          </a:p>
          <a:p>
            <a:r>
              <a:rPr lang="en-US" b="1" dirty="0"/>
              <a:t>A. </a:t>
            </a:r>
            <a:r>
              <a:rPr lang="en-US" dirty="0"/>
              <a:t>What are fungi?</a:t>
            </a:r>
          </a:p>
          <a:p>
            <a:r>
              <a:rPr lang="en-US" b="1" dirty="0"/>
              <a:t>1. </a:t>
            </a:r>
            <a:r>
              <a:rPr lang="en-US" dirty="0"/>
              <a:t>Fungi, like protists, are </a:t>
            </a:r>
            <a:r>
              <a:rPr lang="en-US" b="1" u="sng" dirty="0"/>
              <a:t>eukaryotes</a:t>
            </a:r>
            <a:r>
              <a:rPr lang="en-US" dirty="0"/>
              <a:t>.</a:t>
            </a:r>
          </a:p>
          <a:p>
            <a:r>
              <a:rPr lang="en-US" b="1" dirty="0"/>
              <a:t>2. </a:t>
            </a:r>
            <a:r>
              <a:rPr lang="en-US" dirty="0"/>
              <a:t>Fungi are </a:t>
            </a:r>
            <a:r>
              <a:rPr lang="en-US" b="1" u="sng" dirty="0"/>
              <a:t>heterotrophs</a:t>
            </a:r>
            <a:r>
              <a:rPr lang="en-US" dirty="0"/>
              <a:t>, meaning they cannot make their own food.</a:t>
            </a:r>
          </a:p>
          <a:p>
            <a:r>
              <a:rPr lang="en-US" b="1" dirty="0"/>
              <a:t>3. </a:t>
            </a:r>
            <a:r>
              <a:rPr lang="en-US" dirty="0"/>
              <a:t>Fungi send out </a:t>
            </a:r>
            <a:r>
              <a:rPr lang="en-US" b="1" u="sng" dirty="0"/>
              <a:t>hyphae</a:t>
            </a:r>
            <a:r>
              <a:rPr lang="en-US" dirty="0"/>
              <a:t> to find and absorb minerals and water. These </a:t>
            </a:r>
            <a:r>
              <a:rPr lang="en-US" dirty="0" smtClean="0"/>
              <a:t>threadlike structures </a:t>
            </a:r>
            <a:r>
              <a:rPr lang="en-US" dirty="0"/>
              <a:t>form a network, usually underground, called a(n) </a:t>
            </a:r>
            <a:r>
              <a:rPr lang="en-US" b="1" u="sng" dirty="0"/>
              <a:t>mycelium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199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B. </a:t>
            </a:r>
            <a:r>
              <a:rPr lang="en-US" dirty="0"/>
              <a:t>Types of Fungi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Scientists sort fungi into </a:t>
            </a:r>
            <a:r>
              <a:rPr lang="en-US" b="1" u="sng" dirty="0"/>
              <a:t>four</a:t>
            </a:r>
            <a:r>
              <a:rPr lang="en-US" dirty="0"/>
              <a:t> groups, based on how they look and reproduce.</a:t>
            </a:r>
          </a:p>
          <a:p>
            <a:r>
              <a:rPr lang="en-US" b="1" dirty="0"/>
              <a:t>2. </a:t>
            </a:r>
            <a:r>
              <a:rPr lang="en-US" dirty="0"/>
              <a:t>Almost all fungi reproduce asexually by producing </a:t>
            </a:r>
            <a:r>
              <a:rPr lang="en-US" b="1" u="sng" dirty="0" smtClean="0"/>
              <a:t>spores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3. </a:t>
            </a:r>
            <a:r>
              <a:rPr lang="en-US" dirty="0"/>
              <a:t>Mushrooms are the </a:t>
            </a:r>
            <a:r>
              <a:rPr lang="en-US" dirty="0" err="1"/>
              <a:t>basidiocarps</a:t>
            </a:r>
            <a:r>
              <a:rPr lang="en-US" dirty="0"/>
              <a:t> of </a:t>
            </a:r>
            <a:r>
              <a:rPr lang="en-US" b="1" u="sng" dirty="0"/>
              <a:t>club fungi.</a:t>
            </a:r>
          </a:p>
          <a:p>
            <a:r>
              <a:rPr lang="en-US" b="1" dirty="0"/>
              <a:t>4. </a:t>
            </a:r>
            <a:r>
              <a:rPr lang="en-US" dirty="0"/>
              <a:t>Inside a </a:t>
            </a:r>
            <a:r>
              <a:rPr lang="en-US" dirty="0" err="1"/>
              <a:t>basidiocarp</a:t>
            </a:r>
            <a:r>
              <a:rPr lang="en-US" dirty="0"/>
              <a:t> are the </a:t>
            </a:r>
            <a:r>
              <a:rPr lang="en-US" b="1" dirty="0" err="1"/>
              <a:t>basidia</a:t>
            </a:r>
            <a:r>
              <a:rPr lang="en-US" dirty="0"/>
              <a:t>, which are club-shaped reproductive </a:t>
            </a:r>
            <a:r>
              <a:rPr lang="en-US" dirty="0" smtClean="0"/>
              <a:t>structures that </a:t>
            </a:r>
            <a:r>
              <a:rPr lang="en-US" dirty="0"/>
              <a:t>produce sexual spores.</a:t>
            </a:r>
          </a:p>
          <a:p>
            <a:r>
              <a:rPr lang="en-US" b="1" dirty="0"/>
              <a:t>5. </a:t>
            </a:r>
            <a:r>
              <a:rPr lang="en-US" dirty="0"/>
              <a:t>The </a:t>
            </a:r>
            <a:r>
              <a:rPr lang="en-US" b="1" dirty="0"/>
              <a:t>ascus</a:t>
            </a:r>
            <a:r>
              <a:rPr lang="en-US" dirty="0"/>
              <a:t> is the reproductive structure where spores develop on sac fungi.</a:t>
            </a:r>
          </a:p>
        </p:txBody>
      </p:sp>
    </p:spTree>
    <p:extLst>
      <p:ext uri="{BB962C8B-B14F-4D97-AF65-F5344CB8AC3E}">
        <p14:creationId xmlns:p14="http://schemas.microsoft.com/office/powerpoint/2010/main" val="407350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B. </a:t>
            </a:r>
            <a:r>
              <a:rPr lang="en-US" dirty="0"/>
              <a:t>Types of Fungi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6. </a:t>
            </a:r>
            <a:r>
              <a:rPr lang="en-US" dirty="0"/>
              <a:t>Many </a:t>
            </a:r>
            <a:r>
              <a:rPr lang="en-US" b="1" u="sng" dirty="0" smtClean="0"/>
              <a:t>yeasts</a:t>
            </a:r>
            <a:r>
              <a:rPr lang="en-US" b="1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sac fungi, including the common one used to make bread.</a:t>
            </a:r>
          </a:p>
          <a:p>
            <a:r>
              <a:rPr lang="en-US" b="1" dirty="0"/>
              <a:t>7. </a:t>
            </a:r>
            <a:r>
              <a:rPr lang="en-US" b="1" u="sng" dirty="0"/>
              <a:t>Molds</a:t>
            </a:r>
            <a:r>
              <a:rPr lang="en-US" dirty="0"/>
              <a:t> are zygote fungi.</a:t>
            </a:r>
          </a:p>
          <a:p>
            <a:r>
              <a:rPr lang="en-US" b="1" dirty="0"/>
              <a:t>8. </a:t>
            </a:r>
            <a:r>
              <a:rPr lang="en-US" dirty="0"/>
              <a:t>Tiny stalks called </a:t>
            </a:r>
            <a:r>
              <a:rPr lang="en-US" b="1" u="sng" dirty="0" err="1"/>
              <a:t>zygosporangia</a:t>
            </a:r>
            <a:r>
              <a:rPr lang="en-US" dirty="0"/>
              <a:t> form when a zygote fungus undergoes </a:t>
            </a:r>
            <a:r>
              <a:rPr lang="en-US" dirty="0" smtClean="0"/>
              <a:t>sexual reproduction</a:t>
            </a:r>
            <a:r>
              <a:rPr lang="en-US" dirty="0"/>
              <a:t>.</a:t>
            </a:r>
          </a:p>
          <a:p>
            <a:r>
              <a:rPr lang="en-US" b="1" dirty="0"/>
              <a:t>9</a:t>
            </a:r>
            <a:r>
              <a:rPr lang="en-US" b="1" u="sng" dirty="0"/>
              <a:t>. Imperfect</a:t>
            </a:r>
            <a:r>
              <a:rPr lang="en-US" u="sng" dirty="0"/>
              <a:t> </a:t>
            </a:r>
            <a:r>
              <a:rPr lang="en-US" b="1" u="sng" dirty="0"/>
              <a:t>fungi</a:t>
            </a:r>
            <a:r>
              <a:rPr lang="en-US" u="sng" dirty="0"/>
              <a:t> </a:t>
            </a:r>
            <a:r>
              <a:rPr lang="en-US" dirty="0"/>
              <a:t>have mostly been observed to have asexual reproduction. </a:t>
            </a:r>
            <a:r>
              <a:rPr lang="en-US" dirty="0" smtClean="0"/>
              <a:t>Scientists reclassify </a:t>
            </a:r>
            <a:r>
              <a:rPr lang="en-US" dirty="0"/>
              <a:t>these fungi when they can observe a(n) </a:t>
            </a:r>
            <a:r>
              <a:rPr lang="en-US" b="1" u="sng" dirty="0"/>
              <a:t>sexual</a:t>
            </a:r>
            <a:r>
              <a:rPr lang="en-US" dirty="0"/>
              <a:t> reproductive stage in </a:t>
            </a:r>
            <a:r>
              <a:rPr lang="en-US" dirty="0" smtClean="0"/>
              <a:t>the fungus’s </a:t>
            </a:r>
            <a:r>
              <a:rPr lang="en-US" dirty="0"/>
              <a:t>life cycle.</a:t>
            </a:r>
          </a:p>
        </p:txBody>
      </p:sp>
    </p:spTree>
    <p:extLst>
      <p:ext uri="{BB962C8B-B14F-4D97-AF65-F5344CB8AC3E}">
        <p14:creationId xmlns:p14="http://schemas.microsoft.com/office/powerpoint/2010/main" val="347214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C-The </a:t>
            </a:r>
            <a:r>
              <a:rPr lang="en-US" dirty="0"/>
              <a:t>Importance of Fungi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1. </a:t>
            </a:r>
            <a:r>
              <a:rPr lang="en-US" dirty="0"/>
              <a:t>Fungi play important roles in human </a:t>
            </a:r>
            <a:r>
              <a:rPr lang="en-US" b="1" u="sng" dirty="0"/>
              <a:t>food</a:t>
            </a:r>
            <a:r>
              <a:rPr lang="en-US" dirty="0"/>
              <a:t> production.</a:t>
            </a:r>
          </a:p>
          <a:p>
            <a:r>
              <a:rPr lang="en-US" b="1" dirty="0"/>
              <a:t>2. </a:t>
            </a:r>
            <a:r>
              <a:rPr lang="en-US" dirty="0"/>
              <a:t>Fungi are an important part of the environment because they </a:t>
            </a:r>
            <a:r>
              <a:rPr lang="en-US" b="1" u="sng" dirty="0"/>
              <a:t>decompose</a:t>
            </a:r>
            <a:r>
              <a:rPr lang="en-US" dirty="0"/>
              <a:t> </a:t>
            </a:r>
            <a:r>
              <a:rPr lang="en-US" dirty="0" smtClean="0"/>
              <a:t>dead plant </a:t>
            </a:r>
            <a:r>
              <a:rPr lang="en-US" dirty="0"/>
              <a:t>and animal matter. They help recycle </a:t>
            </a:r>
            <a:r>
              <a:rPr lang="en-US" b="1" u="sng" dirty="0"/>
              <a:t>nutrients</a:t>
            </a:r>
            <a:r>
              <a:rPr lang="en-US" dirty="0"/>
              <a:t>.</a:t>
            </a:r>
          </a:p>
          <a:p>
            <a:r>
              <a:rPr lang="en-US" b="1" dirty="0"/>
              <a:t>3. </a:t>
            </a:r>
            <a:r>
              <a:rPr lang="en-US" dirty="0"/>
              <a:t>Many fungi and </a:t>
            </a:r>
            <a:r>
              <a:rPr lang="en-US" b="1" u="sng" dirty="0"/>
              <a:t>plants</a:t>
            </a:r>
            <a:r>
              <a:rPr lang="en-US" dirty="0"/>
              <a:t> grow together, helping each other. The roots and </a:t>
            </a:r>
            <a:r>
              <a:rPr lang="en-US" dirty="0" smtClean="0"/>
              <a:t>hyphae weave </a:t>
            </a:r>
            <a:r>
              <a:rPr lang="en-US" dirty="0"/>
              <a:t>together to form structures called </a:t>
            </a:r>
            <a:r>
              <a:rPr lang="en-US" b="1" u="sng" dirty="0"/>
              <a:t>mycorrhizae</a:t>
            </a:r>
            <a:r>
              <a:rPr lang="en-US" dirty="0"/>
              <a:t>.</a:t>
            </a:r>
          </a:p>
          <a:p>
            <a:r>
              <a:rPr lang="en-US" b="1" dirty="0"/>
              <a:t>a. </a:t>
            </a:r>
            <a:r>
              <a:rPr lang="en-US" dirty="0"/>
              <a:t>Fungi make nutrients available and improve </a:t>
            </a:r>
            <a:r>
              <a:rPr lang="en-US" b="1" u="sng" dirty="0"/>
              <a:t>water</a:t>
            </a:r>
            <a:r>
              <a:rPr lang="en-US" dirty="0"/>
              <a:t> absorption by roots.</a:t>
            </a:r>
          </a:p>
          <a:p>
            <a:r>
              <a:rPr lang="en-US" b="1" dirty="0"/>
              <a:t>b. </a:t>
            </a:r>
            <a:r>
              <a:rPr lang="en-US" dirty="0"/>
              <a:t>Plants make food that the </a:t>
            </a:r>
            <a:r>
              <a:rPr lang="en-US" b="1" u="sng" dirty="0"/>
              <a:t>fungi</a:t>
            </a:r>
            <a:r>
              <a:rPr lang="en-US" dirty="0"/>
              <a:t> in mycorrhizae can use.</a:t>
            </a:r>
          </a:p>
          <a:p>
            <a:r>
              <a:rPr lang="en-US" b="1" dirty="0"/>
              <a:t>4. </a:t>
            </a:r>
            <a:r>
              <a:rPr lang="en-US" dirty="0"/>
              <a:t>Although fungi can cause disease, they are also used to make important </a:t>
            </a:r>
            <a:r>
              <a:rPr lang="en-US" b="1" u="sng" dirty="0"/>
              <a:t>medicines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81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</a:t>
            </a:r>
            <a:r>
              <a:rPr lang="en-US" b="1" dirty="0"/>
              <a:t>. </a:t>
            </a:r>
            <a:r>
              <a:rPr lang="en-US" dirty="0"/>
              <a:t>What are lichens?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A(n) </a:t>
            </a:r>
            <a:r>
              <a:rPr lang="en-US" b="1" u="sng" dirty="0"/>
              <a:t>lichen</a:t>
            </a:r>
            <a:r>
              <a:rPr lang="en-US" dirty="0"/>
              <a:t> is a structure formed when fungi and certain photosynthetic </a:t>
            </a:r>
            <a:r>
              <a:rPr lang="en-US" dirty="0" smtClean="0"/>
              <a:t>organisms grow </a:t>
            </a:r>
            <a:r>
              <a:rPr lang="en-US" dirty="0"/>
              <a:t>together.</a:t>
            </a:r>
          </a:p>
          <a:p>
            <a:r>
              <a:rPr lang="en-US" b="1" dirty="0"/>
              <a:t>2. </a:t>
            </a:r>
            <a:r>
              <a:rPr lang="en-US" dirty="0"/>
              <a:t>After lichens are established in an area, they </a:t>
            </a:r>
            <a:r>
              <a:rPr lang="en-US" b="1" u="sng" dirty="0"/>
              <a:t>improve</a:t>
            </a:r>
            <a:r>
              <a:rPr lang="en-US" dirty="0"/>
              <a:t> conditions for </a:t>
            </a:r>
            <a:r>
              <a:rPr lang="en-US" dirty="0" smtClean="0"/>
              <a:t>other organisms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31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Content Practice A (page 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 </a:t>
            </a:r>
            <a:r>
              <a:rPr lang="en-US" dirty="0"/>
              <a:t>provide minerals, provide water, help </a:t>
            </a:r>
            <a:r>
              <a:rPr lang="en-US" dirty="0" smtClean="0"/>
              <a:t>break down </a:t>
            </a:r>
            <a:r>
              <a:rPr lang="en-US" dirty="0"/>
              <a:t>rocks</a:t>
            </a:r>
          </a:p>
          <a:p>
            <a:r>
              <a:rPr lang="en-US" b="1" dirty="0"/>
              <a:t>2. </a:t>
            </a:r>
            <a:r>
              <a:rPr lang="en-US" dirty="0"/>
              <a:t>provide sugars, provide </a:t>
            </a:r>
            <a:r>
              <a:rPr lang="en-US" dirty="0" smtClean="0"/>
              <a:t>oxygen, photosynthesize</a:t>
            </a:r>
            <a:br>
              <a:rPr lang="en-US" dirty="0" smtClean="0"/>
            </a:br>
            <a:r>
              <a:rPr lang="en-US" dirty="0" smtClean="0"/>
              <a:t>3)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86200"/>
            <a:ext cx="59436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54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659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Warm Up Answer</vt:lpstr>
      <vt:lpstr>Today Agenda</vt:lpstr>
      <vt:lpstr>Lesson Outline for Teaching-10 minutes</vt:lpstr>
      <vt:lpstr>B. Types of Fungi</vt:lpstr>
      <vt:lpstr>B. Types of Fungi</vt:lpstr>
      <vt:lpstr>C-The Importance of Fungi</vt:lpstr>
      <vt:lpstr> D. What are lichens? </vt:lpstr>
      <vt:lpstr>Content Practice A (page 30)</vt:lpstr>
      <vt:lpstr>Answers continued Content Practice B (page 31)</vt:lpstr>
      <vt:lpstr>Video/Video quiz</vt:lpstr>
      <vt:lpstr>Brain Pop-10 minutes</vt:lpstr>
      <vt:lpstr>Direction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TMSA</dc:creator>
  <cp:lastModifiedBy>TMSA</cp:lastModifiedBy>
  <cp:revision>11</cp:revision>
  <dcterms:created xsi:type="dcterms:W3CDTF">2006-08-16T00:00:00Z</dcterms:created>
  <dcterms:modified xsi:type="dcterms:W3CDTF">2017-11-07T19:24:04Z</dcterms:modified>
</cp:coreProperties>
</file>