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1" r:id="rId6"/>
    <p:sldId id="262" r:id="rId7"/>
    <p:sldId id="260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301640" y="2328333"/>
            <a:ext cx="6868693" cy="63499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1" i="0">
                <a:solidFill>
                  <a:srgbClr val="E40000"/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Do you agree or disagree?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2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6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6596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175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 3 minutes 12/11/17 Monday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" y="1091045"/>
            <a:ext cx="8880764" cy="579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0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Answers to Questions</a:t>
            </a:r>
          </a:p>
          <a:p>
            <a:r>
              <a:rPr lang="en-US" b="1" dirty="0"/>
              <a:t>1 </a:t>
            </a:r>
            <a:r>
              <a:rPr lang="en-US" dirty="0"/>
              <a:t>All the kittens have similar body sizes and </a:t>
            </a:r>
            <a:r>
              <a:rPr lang="en-US" dirty="0" smtClean="0"/>
              <a:t>shapes, and </a:t>
            </a:r>
            <a:r>
              <a:rPr lang="en-US" dirty="0"/>
              <a:t>their fur is approximately the same </a:t>
            </a:r>
            <a:r>
              <a:rPr lang="en-US" dirty="0" smtClean="0"/>
              <a:t>length. They </a:t>
            </a:r>
            <a:r>
              <a:rPr lang="en-US" dirty="0"/>
              <a:t>differ in their fur colors and markings.</a:t>
            </a:r>
          </a:p>
          <a:p>
            <a:r>
              <a:rPr lang="en-US" b="1" dirty="0"/>
              <a:t>2 </a:t>
            </a:r>
            <a:r>
              <a:rPr lang="en-US" dirty="0"/>
              <a:t>The information came from two parents: a </a:t>
            </a:r>
            <a:r>
              <a:rPr lang="en-US" dirty="0" smtClean="0"/>
              <a:t>mother and </a:t>
            </a:r>
            <a:r>
              <a:rPr lang="en-US" dirty="0"/>
              <a:t>a father. The information was contained </a:t>
            </a:r>
            <a:r>
              <a:rPr lang="en-US" dirty="0" smtClean="0"/>
              <a:t>in the </a:t>
            </a:r>
            <a:r>
              <a:rPr lang="en-US" dirty="0"/>
              <a:t>two cells (sperm and egg) that the </a:t>
            </a:r>
            <a:r>
              <a:rPr lang="en-US" dirty="0" smtClean="0"/>
              <a:t>parents contributed </a:t>
            </a:r>
            <a:r>
              <a:rPr lang="en-US" dirty="0"/>
              <a:t>to the kittens.</a:t>
            </a:r>
          </a:p>
          <a:p>
            <a:r>
              <a:rPr lang="en-US" b="1" dirty="0"/>
              <a:t>3 </a:t>
            </a:r>
            <a:r>
              <a:rPr lang="en-US" dirty="0"/>
              <a:t>No. Kittens often look very different from </a:t>
            </a:r>
            <a:r>
              <a:rPr lang="en-US" dirty="0" smtClean="0"/>
              <a:t>their siblings </a:t>
            </a:r>
            <a:r>
              <a:rPr lang="en-US" dirty="0"/>
              <a:t>and their parents.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Lesson 2 Understanding Inheritance 10 minutes</a:t>
            </a:r>
          </a:p>
          <a:p>
            <a:r>
              <a:rPr lang="en-US" dirty="0" smtClean="0"/>
              <a:t>3) Content Vocabulary 5 minutes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 smtClean="0"/>
              <a:t>STEM FAIR Presentations- </a:t>
            </a:r>
            <a:r>
              <a:rPr lang="en-US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Understanding Inheritance- Science Journal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Make the Connection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85801" y="2362200"/>
            <a:ext cx="4876800" cy="3945035"/>
          </a:xfrm>
        </p:spPr>
        <p:txBody>
          <a:bodyPr/>
          <a:lstStyle/>
          <a:p>
            <a:r>
              <a:rPr lang="en-US" dirty="0" smtClean="0"/>
              <a:t>Look at the photo at the beginning of the lesson. Physical traits, such as those shown in these eyes, can vary widely from person to person. Take a closer look at the eyes on this page. </a:t>
            </a:r>
          </a:p>
          <a:p>
            <a:r>
              <a:rPr lang="en-US" dirty="0" smtClean="0"/>
              <a:t>1)What traits can you identify among them? How do they differ?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73382"/>
            <a:ext cx="3539836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3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inherited traits follow Mendel’s patterns of inheritance</a:t>
            </a:r>
            <a:r>
              <a:rPr lang="en-US" dirty="0" smtClean="0"/>
              <a:t>.</a:t>
            </a:r>
          </a:p>
          <a:p>
            <a:r>
              <a:rPr lang="en-US" dirty="0"/>
              <a:t>Scientists have tools to predict the form of a trait an offspring might inherit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/>
              <a:t>1) </a:t>
            </a:r>
            <a:r>
              <a:rPr lang="en-US" dirty="0"/>
              <a:t>Disagree. Most genetic traits are not inherited in a Mendelian pattern and have much more complex inheritance </a:t>
            </a:r>
            <a:r>
              <a:rPr lang="en-US" dirty="0" smtClean="0"/>
              <a:t>pattern</a:t>
            </a:r>
          </a:p>
          <a:p>
            <a:r>
              <a:rPr lang="en-US" dirty="0" smtClean="0"/>
              <a:t>2) Agree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Understanding Inheritance-Science Journal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08850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Understanding Inheritance-Science Journal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38200" y="2271304"/>
            <a:ext cx="7332135" cy="38924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determines the expression of traits?</a:t>
            </a:r>
          </a:p>
          <a:p>
            <a:r>
              <a:rPr lang="en-US" dirty="0"/>
              <a:t>How can inheritance be modeled?</a:t>
            </a:r>
          </a:p>
          <a:p>
            <a:r>
              <a:rPr lang="en-US" dirty="0"/>
              <a:t>How do some patterns of inheritance differ from Mendel’s model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</a:t>
            </a:r>
          </a:p>
          <a:p>
            <a:pPr>
              <a:buClr>
                <a:srgbClr val="E40004"/>
              </a:buClr>
            </a:pPr>
            <a:r>
              <a:rPr lang="en-US" dirty="0" smtClean="0"/>
              <a:t>1) </a:t>
            </a:r>
            <a:r>
              <a:rPr lang="en-US" altLang="en-US" dirty="0"/>
              <a:t>Phenotype describes how a trait appears. Genotype describes alleles that control a trait</a:t>
            </a:r>
            <a:r>
              <a:rPr lang="en-US" altLang="en-US" dirty="0" smtClean="0"/>
              <a:t>.</a:t>
            </a:r>
          </a:p>
          <a:p>
            <a:pPr>
              <a:buClr>
                <a:srgbClr val="E40004"/>
              </a:buClr>
            </a:pPr>
            <a:r>
              <a:rPr lang="en-US" altLang="en-US" dirty="0" smtClean="0"/>
              <a:t>2) </a:t>
            </a:r>
            <a:r>
              <a:rPr lang="en-US" dirty="0"/>
              <a:t>Punnett squares and pedigrees are tools to model patterns of inheritance.</a:t>
            </a:r>
          </a:p>
          <a:p>
            <a:pPr>
              <a:buClr>
                <a:srgbClr val="E40004"/>
              </a:buClr>
            </a:pPr>
            <a:r>
              <a:rPr lang="en-US" altLang="en-US" dirty="0" smtClean="0"/>
              <a:t>3) </a:t>
            </a:r>
            <a:r>
              <a:rPr lang="en-US" dirty="0"/>
              <a:t>Many patterns of inheritance, such as codominance and polygenic inheritance, are more complex than Mendel described</a:t>
            </a:r>
            <a:endParaRPr lang="en-US" alt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Vocabulary-Lesson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allele </a:t>
            </a:r>
            <a:r>
              <a:rPr lang="en-US" dirty="0"/>
              <a:t>different form of a gene</a:t>
            </a:r>
          </a:p>
          <a:p>
            <a:r>
              <a:rPr lang="en-US" b="1" dirty="0"/>
              <a:t>codominance </a:t>
            </a:r>
            <a:r>
              <a:rPr lang="en-US" dirty="0"/>
              <a:t>occurs when both alleles can be observed in the offspring’s phenotype</a:t>
            </a:r>
          </a:p>
          <a:p>
            <a:r>
              <a:rPr lang="en-US" b="1" dirty="0"/>
              <a:t>conclude </a:t>
            </a:r>
            <a:r>
              <a:rPr lang="en-US" dirty="0"/>
              <a:t>to reach a logically necessary end by reasoning</a:t>
            </a:r>
          </a:p>
          <a:p>
            <a:r>
              <a:rPr lang="en-US" b="1" dirty="0"/>
              <a:t>gene </a:t>
            </a:r>
            <a:r>
              <a:rPr lang="en-US" dirty="0"/>
              <a:t>section on a chromosome that has genetic information for one trait</a:t>
            </a:r>
          </a:p>
          <a:p>
            <a:r>
              <a:rPr lang="en-US" b="1" dirty="0"/>
              <a:t>genotype </a:t>
            </a:r>
            <a:r>
              <a:rPr lang="en-US" dirty="0"/>
              <a:t>two alleles that control the phenotype of a trait</a:t>
            </a:r>
          </a:p>
          <a:p>
            <a:r>
              <a:rPr lang="en-US" b="1" dirty="0"/>
              <a:t>heterozygous </a:t>
            </a:r>
            <a:r>
              <a:rPr lang="en-US" dirty="0"/>
              <a:t>having two different alleles of a gene</a:t>
            </a:r>
          </a:p>
          <a:p>
            <a:r>
              <a:rPr lang="en-US" b="1" dirty="0"/>
              <a:t>homozygous </a:t>
            </a:r>
            <a:r>
              <a:rPr lang="en-US" dirty="0"/>
              <a:t>having the same two alleles of a gene</a:t>
            </a:r>
          </a:p>
          <a:p>
            <a:r>
              <a:rPr lang="en-US" b="1" dirty="0"/>
              <a:t>incomplete dominance </a:t>
            </a:r>
            <a:r>
              <a:rPr lang="en-US" dirty="0"/>
              <a:t>occurs when the offspring’s phenotype is a blend of the parents’ phenotypes</a:t>
            </a:r>
          </a:p>
          <a:p>
            <a:r>
              <a:rPr lang="en-US" b="1" dirty="0"/>
              <a:t>phenotype </a:t>
            </a:r>
            <a:r>
              <a:rPr lang="en-US" dirty="0"/>
              <a:t>how a trait appears or is expressed</a:t>
            </a:r>
          </a:p>
          <a:p>
            <a:r>
              <a:rPr lang="en-US" b="1" dirty="0"/>
              <a:t>polygenic inheritance </a:t>
            </a:r>
            <a:r>
              <a:rPr lang="en-US" dirty="0"/>
              <a:t>occurs when multiple genes determine the phenotype of a trait</a:t>
            </a:r>
          </a:p>
          <a:p>
            <a:r>
              <a:rPr lang="en-US" b="1" dirty="0"/>
              <a:t>Punnett square </a:t>
            </a:r>
            <a:r>
              <a:rPr lang="en-US" dirty="0"/>
              <a:t>model used to predict possible genotypes and phenotypes of offspring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PRESANTATION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have 3-5 minutes to represent your display board. You will have a grade for presentation (STEP 7 Classroom Presentation)</a:t>
            </a:r>
          </a:p>
          <a:p>
            <a:r>
              <a:rPr lang="en-US" dirty="0" smtClean="0"/>
              <a:t>2) You have to filled it up rubric paper (Name, grade, project name, date and category)</a:t>
            </a:r>
          </a:p>
          <a:p>
            <a:r>
              <a:rPr lang="en-US" dirty="0" smtClean="0"/>
              <a:t>3) Your total point will determine to your final project grade (as a test grade) based on that rubric.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presentation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907119"/>
              </p:ext>
            </p:extLst>
          </p:nvPr>
        </p:nvGraphicFramePr>
        <p:xfrm>
          <a:off x="838200" y="1524000"/>
          <a:ext cx="7467600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197"/>
                <a:gridCol w="2081403"/>
              </a:tblGrid>
              <a:tr h="58466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The project should include the following elements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Project Title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Abstract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Background research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Questions , Variables and 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Material list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0     1     2     3     4    5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Procedures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Results, graphs and data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Conclusion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Bibliography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4920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                                                                                                     </a:t>
                      </a: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90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 To convert to 100 point scale: total score x 2)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5684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COMMENTS: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619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3 minutes 12/11/17 Monday</vt:lpstr>
      <vt:lpstr>Warm Up Answer</vt:lpstr>
      <vt:lpstr>Today Agenda</vt:lpstr>
      <vt:lpstr>PowerPoint Presentation</vt:lpstr>
      <vt:lpstr>PowerPoint Presentation</vt:lpstr>
      <vt:lpstr>PowerPoint Presentation</vt:lpstr>
      <vt:lpstr>Content Vocabulary-Lesson 2 </vt:lpstr>
      <vt:lpstr>CLASSROOM PRESANTATION </vt:lpstr>
      <vt:lpstr>Classroom presentation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12/11/17 Monday</dc:title>
  <dc:creator>ailbay</dc:creator>
  <cp:lastModifiedBy>TMSA</cp:lastModifiedBy>
  <cp:revision>12</cp:revision>
  <dcterms:created xsi:type="dcterms:W3CDTF">2006-08-16T00:00:00Z</dcterms:created>
  <dcterms:modified xsi:type="dcterms:W3CDTF">2017-12-11T17:35:23Z</dcterms:modified>
</cp:coreProperties>
</file>