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6" r:id="rId4"/>
    <p:sldId id="257" r:id="rId5"/>
    <p:sldId id="258" r:id="rId6"/>
    <p:sldId id="259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ainpop.com/health/geneticsgrowthanddevelopment/genetics/" TargetMode="External"/><Relationship Id="rId2" Type="http://schemas.openxmlformats.org/officeDocument/2006/relationships/hyperlink" Target="https://www.brainpop.com/science/cellularlifeandgenetics/heredity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h2xufrHWG3E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Warm Up 3 minutes 12/12/17 Tuesday</a:t>
            </a:r>
            <a:br>
              <a:rPr lang="en-US" dirty="0" smtClean="0"/>
            </a:br>
            <a:r>
              <a:rPr lang="en-US" dirty="0" smtClean="0"/>
              <a:t>Write it down with the 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4" y="1676399"/>
            <a:ext cx="8763000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848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3 minutes</a:t>
            </a:r>
          </a:p>
          <a:p>
            <a:r>
              <a:rPr lang="en-US" dirty="0" smtClean="0"/>
              <a:t>2) Lesson Outline 10 minutes</a:t>
            </a:r>
          </a:p>
          <a:p>
            <a:r>
              <a:rPr lang="en-US" dirty="0" smtClean="0"/>
              <a:t>3) Video 5 minutes</a:t>
            </a:r>
          </a:p>
          <a:p>
            <a:r>
              <a:rPr lang="en-US" dirty="0" smtClean="0"/>
              <a:t>4) Classroom Presentations 25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508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700" dirty="0" smtClean="0"/>
              <a:t>Lesson Outline</a:t>
            </a:r>
            <a:br>
              <a:rPr lang="en-US" sz="2700" dirty="0" smtClean="0"/>
            </a:br>
            <a:r>
              <a:rPr lang="en-US" sz="2700" b="1" dirty="0" smtClean="0"/>
              <a:t>A</a:t>
            </a:r>
            <a:r>
              <a:rPr lang="en-US" sz="2700" b="1" dirty="0"/>
              <a:t>. </a:t>
            </a:r>
            <a:r>
              <a:rPr lang="en-US" sz="2700" dirty="0"/>
              <a:t>What controls traits?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Inside each cell is a nucleus that contains threadlike structures called </a:t>
            </a:r>
            <a:r>
              <a:rPr lang="en-US" b="1" u="sng" dirty="0"/>
              <a:t>chromosomes</a:t>
            </a:r>
            <a:r>
              <a:rPr lang="en-US" dirty="0"/>
              <a:t>.</a:t>
            </a:r>
          </a:p>
          <a:p>
            <a:r>
              <a:rPr lang="en-US" b="1" dirty="0"/>
              <a:t>2. </a:t>
            </a:r>
            <a:r>
              <a:rPr lang="en-US" dirty="0"/>
              <a:t>Mendel’s factors are parts of chromosomes, and each cell in offspring </a:t>
            </a:r>
            <a:r>
              <a:rPr lang="en-US" dirty="0" smtClean="0"/>
              <a:t>contains chromosomes </a:t>
            </a:r>
            <a:r>
              <a:rPr lang="en-US" dirty="0"/>
              <a:t>from both </a:t>
            </a:r>
            <a:r>
              <a:rPr lang="en-US" b="1" u="sng" dirty="0" smtClean="0"/>
              <a:t>parents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/>
              <a:t>3. </a:t>
            </a:r>
            <a:r>
              <a:rPr lang="en-US" dirty="0"/>
              <a:t>A(n) </a:t>
            </a:r>
            <a:r>
              <a:rPr lang="en-US" b="1" u="sng" dirty="0"/>
              <a:t>gene</a:t>
            </a:r>
            <a:r>
              <a:rPr lang="en-US" dirty="0"/>
              <a:t> is a section on a chromosome that has genetic information for one trait.</a:t>
            </a:r>
          </a:p>
          <a:p>
            <a:r>
              <a:rPr lang="en-US" b="1" dirty="0"/>
              <a:t>4. </a:t>
            </a:r>
            <a:r>
              <a:rPr lang="en-US" dirty="0"/>
              <a:t>The different forms of a gene are called </a:t>
            </a:r>
            <a:r>
              <a:rPr lang="en-US" b="1" u="sng" dirty="0"/>
              <a:t>alleles</a:t>
            </a:r>
            <a:r>
              <a:rPr lang="en-US" dirty="0"/>
              <a:t>.</a:t>
            </a:r>
          </a:p>
          <a:p>
            <a:r>
              <a:rPr lang="en-US" b="1" dirty="0"/>
              <a:t>5. </a:t>
            </a:r>
            <a:r>
              <a:rPr lang="en-US" dirty="0"/>
              <a:t>Geneticists refer to how a trait appears, or is expressed, as the </a:t>
            </a:r>
            <a:r>
              <a:rPr lang="en-US" dirty="0" smtClean="0"/>
              <a:t>trait’s </a:t>
            </a:r>
            <a:r>
              <a:rPr lang="en-US" b="1" u="sng" dirty="0" smtClean="0"/>
              <a:t>phenotype</a:t>
            </a:r>
            <a:r>
              <a:rPr lang="en-US" dirty="0"/>
              <a:t>.</a:t>
            </a:r>
          </a:p>
          <a:p>
            <a:r>
              <a:rPr lang="en-US" b="1" dirty="0"/>
              <a:t>6. </a:t>
            </a:r>
            <a:r>
              <a:rPr lang="en-US" dirty="0"/>
              <a:t>The two alleles that control the phenotype of a trait are called the </a:t>
            </a:r>
            <a:r>
              <a:rPr lang="en-US" dirty="0" smtClean="0"/>
              <a:t>trait’s </a:t>
            </a:r>
            <a:r>
              <a:rPr lang="en-US" b="1" i="1" u="sng" dirty="0" smtClean="0"/>
              <a:t>genotype</a:t>
            </a:r>
            <a:r>
              <a:rPr lang="en-US" dirty="0"/>
              <a:t>.</a:t>
            </a:r>
          </a:p>
          <a:p>
            <a:r>
              <a:rPr lang="en-US" b="1" dirty="0"/>
              <a:t>a. </a:t>
            </a:r>
            <a:r>
              <a:rPr lang="en-US" dirty="0"/>
              <a:t>In genetics, </a:t>
            </a:r>
            <a:r>
              <a:rPr lang="en-US" b="1" u="sng" dirty="0"/>
              <a:t>uppercase</a:t>
            </a:r>
            <a:r>
              <a:rPr lang="en-US" dirty="0"/>
              <a:t> letters represent dominant alleles, and </a:t>
            </a:r>
            <a:r>
              <a:rPr lang="en-US" b="1" u="sng" dirty="0"/>
              <a:t>lowercase</a:t>
            </a:r>
            <a:r>
              <a:rPr lang="en-US" dirty="0"/>
              <a:t> </a:t>
            </a:r>
            <a:r>
              <a:rPr lang="en-US" dirty="0" smtClean="0"/>
              <a:t>letters represent </a:t>
            </a:r>
            <a:r>
              <a:rPr lang="en-US" dirty="0"/>
              <a:t>recessive alleles.</a:t>
            </a:r>
          </a:p>
          <a:p>
            <a:r>
              <a:rPr lang="en-US" b="1" dirty="0"/>
              <a:t>b. </a:t>
            </a:r>
            <a:r>
              <a:rPr lang="en-US" dirty="0"/>
              <a:t>When two alleles of a gene are the same, its genotype is </a:t>
            </a:r>
            <a:r>
              <a:rPr lang="en-US" b="1" u="sng" dirty="0"/>
              <a:t>homozygous</a:t>
            </a:r>
            <a:r>
              <a:rPr lang="en-US" dirty="0"/>
              <a:t>.</a:t>
            </a:r>
          </a:p>
          <a:p>
            <a:r>
              <a:rPr lang="en-US" b="1" dirty="0"/>
              <a:t>c. </a:t>
            </a:r>
            <a:r>
              <a:rPr lang="en-US" dirty="0"/>
              <a:t>If two alleles of a gene are different, its genotype is </a:t>
            </a:r>
            <a:r>
              <a:rPr lang="en-US" b="1" u="sng" dirty="0"/>
              <a:t>heterozygous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92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B. </a:t>
            </a:r>
            <a:r>
              <a:rPr lang="en-US" dirty="0"/>
              <a:t>Modeling Inheritance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In a situation based on chance, such as flipping a coin, the chance of getting </a:t>
            </a:r>
            <a:r>
              <a:rPr lang="en-US" dirty="0" smtClean="0"/>
              <a:t>an outcome </a:t>
            </a:r>
            <a:r>
              <a:rPr lang="en-US" dirty="0"/>
              <a:t>can be represented by a(n) </a:t>
            </a:r>
            <a:r>
              <a:rPr lang="en-US" b="1" u="sng" dirty="0"/>
              <a:t>ratio</a:t>
            </a:r>
            <a:r>
              <a:rPr lang="en-US" dirty="0"/>
              <a:t> such as 50:50, or 1:1.</a:t>
            </a:r>
          </a:p>
          <a:p>
            <a:r>
              <a:rPr lang="en-US" b="1" dirty="0"/>
              <a:t>2. </a:t>
            </a:r>
            <a:r>
              <a:rPr lang="en-US" dirty="0"/>
              <a:t>A(n) </a:t>
            </a:r>
            <a:r>
              <a:rPr lang="en-US" b="1" u="sng" dirty="0"/>
              <a:t>Punnett square </a:t>
            </a:r>
            <a:r>
              <a:rPr lang="en-US" dirty="0"/>
              <a:t>is a model that is used to predict possible genotypes </a:t>
            </a:r>
            <a:r>
              <a:rPr lang="en-US" dirty="0" smtClean="0"/>
              <a:t>and phenotypes </a:t>
            </a:r>
            <a:r>
              <a:rPr lang="en-US" dirty="0"/>
              <a:t>of offspring.</a:t>
            </a:r>
          </a:p>
          <a:p>
            <a:r>
              <a:rPr lang="en-US" b="1" dirty="0"/>
              <a:t>a. </a:t>
            </a:r>
            <a:r>
              <a:rPr lang="en-US" dirty="0"/>
              <a:t>To create a Punnett square, you need to know the </a:t>
            </a:r>
            <a:r>
              <a:rPr lang="en-US" b="1" u="sng" dirty="0"/>
              <a:t>genotype</a:t>
            </a:r>
            <a:r>
              <a:rPr lang="en-US" dirty="0"/>
              <a:t> of both parents.</a:t>
            </a:r>
          </a:p>
          <a:p>
            <a:r>
              <a:rPr lang="en-US" b="1" dirty="0"/>
              <a:t>b. </a:t>
            </a:r>
            <a:r>
              <a:rPr lang="en-US" dirty="0"/>
              <a:t>If you count large numbers of </a:t>
            </a:r>
            <a:r>
              <a:rPr lang="en-US" b="1" u="sng" dirty="0"/>
              <a:t>offspring</a:t>
            </a:r>
            <a:r>
              <a:rPr lang="en-US" dirty="0"/>
              <a:t> from a particular cross, the overall </a:t>
            </a:r>
            <a:r>
              <a:rPr lang="en-US" dirty="0" smtClean="0"/>
              <a:t>ratio will </a:t>
            </a:r>
            <a:r>
              <a:rPr lang="en-US" dirty="0"/>
              <a:t>be close to the ratio predicted </a:t>
            </a:r>
            <a:r>
              <a:rPr lang="en-US" dirty="0" smtClean="0"/>
              <a:t>by a </a:t>
            </a:r>
            <a:r>
              <a:rPr lang="en-US" dirty="0"/>
              <a:t>Punnett square.</a:t>
            </a:r>
          </a:p>
          <a:p>
            <a:r>
              <a:rPr lang="en-US" b="1" dirty="0"/>
              <a:t>3. </a:t>
            </a:r>
            <a:r>
              <a:rPr lang="en-US" dirty="0"/>
              <a:t>A(n) </a:t>
            </a:r>
            <a:r>
              <a:rPr lang="en-US" b="1" u="sng" dirty="0"/>
              <a:t>pedigree</a:t>
            </a:r>
            <a:r>
              <a:rPr lang="en-US" dirty="0"/>
              <a:t> is a diagram that shows phenotypes of genetically related </a:t>
            </a:r>
            <a:r>
              <a:rPr lang="en-US" dirty="0" smtClean="0"/>
              <a:t>family members</a:t>
            </a:r>
            <a:r>
              <a:rPr lang="en-US" dirty="0"/>
              <a:t>. It also gives clues about their </a:t>
            </a:r>
            <a:r>
              <a:rPr lang="en-US" b="1" u="sng" dirty="0"/>
              <a:t>genotypes</a:t>
            </a:r>
          </a:p>
        </p:txBody>
      </p:sp>
    </p:spTree>
    <p:extLst>
      <p:ext uri="{BB962C8B-B14F-4D97-AF65-F5344CB8AC3E}">
        <p14:creationId xmlns:p14="http://schemas.microsoft.com/office/powerpoint/2010/main" val="395635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C. </a:t>
            </a:r>
            <a:r>
              <a:rPr lang="en-US" dirty="0"/>
              <a:t>Complex Patterns of Inheritance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Alleles show </a:t>
            </a:r>
            <a:r>
              <a:rPr lang="en-US" b="1" u="sng" dirty="0"/>
              <a:t>incomplete dominance </a:t>
            </a:r>
            <a:r>
              <a:rPr lang="en-US" dirty="0"/>
              <a:t>when the offspring’s phenotype is a </a:t>
            </a:r>
            <a:r>
              <a:rPr lang="en-US" dirty="0" smtClean="0"/>
              <a:t>blend of </a:t>
            </a:r>
            <a:r>
              <a:rPr lang="en-US" dirty="0"/>
              <a:t>the parents’ phenotypes.</a:t>
            </a:r>
          </a:p>
          <a:p>
            <a:r>
              <a:rPr lang="en-US" b="1" dirty="0"/>
              <a:t>2. </a:t>
            </a:r>
            <a:r>
              <a:rPr lang="en-US" dirty="0"/>
              <a:t>Alleles show </a:t>
            </a:r>
            <a:r>
              <a:rPr lang="en-US" b="1" u="sng" dirty="0"/>
              <a:t>codominance</a:t>
            </a:r>
            <a:r>
              <a:rPr lang="en-US" dirty="0"/>
              <a:t> when both alleles can be observed in a phenotype.</a:t>
            </a:r>
          </a:p>
          <a:p>
            <a:r>
              <a:rPr lang="en-US" b="1" dirty="0"/>
              <a:t>3. </a:t>
            </a:r>
            <a:r>
              <a:rPr lang="en-US" dirty="0"/>
              <a:t>Unlike the genes in Mendel’s pea plants, some genes have </a:t>
            </a:r>
            <a:r>
              <a:rPr lang="en-US" b="1" u="sng" dirty="0"/>
              <a:t>multiple</a:t>
            </a:r>
            <a:r>
              <a:rPr lang="en-US" dirty="0"/>
              <a:t> alleles.</a:t>
            </a:r>
          </a:p>
          <a:p>
            <a:r>
              <a:rPr lang="en-US" b="1" dirty="0"/>
              <a:t>4. </a:t>
            </a:r>
            <a:r>
              <a:rPr lang="en-US" dirty="0"/>
              <a:t>ABO </a:t>
            </a:r>
            <a:r>
              <a:rPr lang="en-US" b="1" u="sng" dirty="0"/>
              <a:t>blood</a:t>
            </a:r>
            <a:r>
              <a:rPr lang="en-US" dirty="0"/>
              <a:t> type is a trait that is determined by multiple alleles.</a:t>
            </a:r>
          </a:p>
          <a:p>
            <a:r>
              <a:rPr lang="en-US" b="1" dirty="0"/>
              <a:t>5. </a:t>
            </a:r>
            <a:r>
              <a:rPr lang="en-US" b="1" u="sng" dirty="0"/>
              <a:t>Polygenic inheritance </a:t>
            </a:r>
            <a:r>
              <a:rPr lang="en-US" dirty="0"/>
              <a:t>occurs when multiple genes determine the phenotype </a:t>
            </a:r>
            <a:r>
              <a:rPr lang="en-US" dirty="0" smtClean="0"/>
              <a:t>of a </a:t>
            </a:r>
            <a:r>
              <a:rPr lang="en-US" dirty="0"/>
              <a:t>trait.</a:t>
            </a:r>
          </a:p>
          <a:p>
            <a:r>
              <a:rPr lang="en-US" b="1" dirty="0"/>
              <a:t>6. </a:t>
            </a:r>
            <a:r>
              <a:rPr lang="en-US" dirty="0"/>
              <a:t>Human eye </a:t>
            </a:r>
            <a:r>
              <a:rPr lang="en-US" b="1" u="sng" dirty="0"/>
              <a:t>color</a:t>
            </a:r>
            <a:r>
              <a:rPr lang="en-US" dirty="0"/>
              <a:t> is an example of polygenic inheritance</a:t>
            </a:r>
          </a:p>
        </p:txBody>
      </p:sp>
    </p:spTree>
    <p:extLst>
      <p:ext uri="{BB962C8B-B14F-4D97-AF65-F5344CB8AC3E}">
        <p14:creationId xmlns:p14="http://schemas.microsoft.com/office/powerpoint/2010/main" val="234975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D. </a:t>
            </a:r>
            <a:r>
              <a:rPr lang="en-US" dirty="0"/>
              <a:t>Genes and the Environment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b="1" u="sng" dirty="0"/>
              <a:t>Genes</a:t>
            </a:r>
            <a:r>
              <a:rPr lang="en-US" dirty="0"/>
              <a:t> are not the only factors that can affect phenotypes. An </a:t>
            </a:r>
            <a:r>
              <a:rPr lang="en-US" dirty="0" smtClean="0"/>
              <a:t>organism’s </a:t>
            </a:r>
            <a:r>
              <a:rPr lang="en-US" b="1" u="sng" dirty="0" smtClean="0"/>
              <a:t>environment</a:t>
            </a:r>
            <a:r>
              <a:rPr lang="en-US" dirty="0" smtClean="0"/>
              <a:t> </a:t>
            </a:r>
            <a:r>
              <a:rPr lang="en-US" dirty="0"/>
              <a:t>can also affect its phenotype.</a:t>
            </a:r>
          </a:p>
          <a:p>
            <a:r>
              <a:rPr lang="en-US" b="1" dirty="0"/>
              <a:t>2. </a:t>
            </a:r>
            <a:r>
              <a:rPr lang="en-US" dirty="0"/>
              <a:t>The flower color of one type of hydrangea is determined by the </a:t>
            </a:r>
            <a:r>
              <a:rPr lang="en-US" b="1" u="sng" dirty="0"/>
              <a:t>soil</a:t>
            </a:r>
            <a:r>
              <a:rPr lang="en-US" dirty="0"/>
              <a:t> in </a:t>
            </a:r>
            <a:r>
              <a:rPr lang="en-US" dirty="0" smtClean="0"/>
              <a:t>which the </a:t>
            </a:r>
            <a:r>
              <a:rPr lang="en-US" dirty="0"/>
              <a:t>hydrangea grows.</a:t>
            </a:r>
          </a:p>
          <a:p>
            <a:r>
              <a:rPr lang="en-US" b="1" dirty="0"/>
              <a:t>3. </a:t>
            </a:r>
            <a:r>
              <a:rPr lang="en-US" b="1" u="sng" dirty="0"/>
              <a:t>Healthy</a:t>
            </a:r>
            <a:r>
              <a:rPr lang="en-US" dirty="0"/>
              <a:t> choices can affect a person’s phenotype.</a:t>
            </a:r>
          </a:p>
        </p:txBody>
      </p:sp>
    </p:spTree>
    <p:extLst>
      <p:ext uri="{BB962C8B-B14F-4D97-AF65-F5344CB8AC3E}">
        <p14:creationId xmlns:p14="http://schemas.microsoft.com/office/powerpoint/2010/main" val="7245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Understanding Inheritance</a:t>
            </a:r>
          </a:p>
          <a:p>
            <a:r>
              <a:rPr lang="en-US" dirty="0">
                <a:hlinkClick r:id="rId2"/>
              </a:rPr>
              <a:t>https://www.brainpop.com/science/cellularlifeandgenetics/heredity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https://www.brainpop.com/health/geneticsgrowthanddevelopment/genetics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www.youtube.com/watch?v=h2xufrHWG3E</a:t>
            </a:r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28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CLASSROOM PRESANTATION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You have 3-5 minutes to represent your display board. You will have a grade for presentation (STEP 7 Classroom Presentation)</a:t>
            </a:r>
          </a:p>
          <a:p>
            <a:r>
              <a:rPr lang="en-US" dirty="0" smtClean="0"/>
              <a:t>2) You have to filled it up rubric paper (Name, grade, project name, date and category)</a:t>
            </a:r>
          </a:p>
          <a:p>
            <a:r>
              <a:rPr lang="en-US" dirty="0" smtClean="0"/>
              <a:t>3) Your total point will determine to your final project grade (as a test grade) based on that rubric.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86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presentation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6694021"/>
              </p:ext>
            </p:extLst>
          </p:nvPr>
        </p:nvGraphicFramePr>
        <p:xfrm>
          <a:off x="838200" y="1524000"/>
          <a:ext cx="7467600" cy="4525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86197"/>
                <a:gridCol w="2081403"/>
              </a:tblGrid>
              <a:tr h="584662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 </a:t>
                      </a:r>
                      <a:endParaRPr lang="en-US" sz="90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The project should include the following elements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1" marR="5663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1581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200">
                          <a:effectLst/>
                        </a:rPr>
                        <a:t>Project Title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1" marR="566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0     1     2     3     4    5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1" marR="56631" marT="0" marB="0"/>
                </a:tc>
              </a:tr>
              <a:tr h="281581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200">
                          <a:effectLst/>
                        </a:rPr>
                        <a:t>Abstract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1" marR="566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0     1     2     3     4    5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1" marR="56631" marT="0" marB="0"/>
                </a:tc>
              </a:tr>
              <a:tr h="297837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200">
                          <a:effectLst/>
                        </a:rPr>
                        <a:t>Background research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1" marR="566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0     1     2     3     4    5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1" marR="56631" marT="0" marB="0"/>
                </a:tc>
              </a:tr>
              <a:tr h="281581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200">
                          <a:effectLst/>
                        </a:rPr>
                        <a:t>Hypothesis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1" marR="566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0     1     2     3     4    5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1" marR="56631" marT="0" marB="0"/>
                </a:tc>
              </a:tr>
              <a:tr h="297837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200">
                          <a:effectLst/>
                        </a:rPr>
                        <a:t>Questions , Variables and Hypothesis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1" marR="566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0     1     2     3     4    5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1" marR="56631" marT="0" marB="0"/>
                </a:tc>
              </a:tr>
              <a:tr h="281581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200">
                          <a:effectLst/>
                        </a:rPr>
                        <a:t>Material list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1" marR="566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0     1     2     3     4    5</a:t>
                      </a:r>
                      <a:endParaRPr lang="en-US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1" marR="56631" marT="0" marB="0"/>
                </a:tc>
              </a:tr>
              <a:tr h="297837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200">
                          <a:effectLst/>
                        </a:rPr>
                        <a:t>Procedures 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1" marR="566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0     1     2     3     4    5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1" marR="56631" marT="0" marB="0"/>
                </a:tc>
              </a:tr>
              <a:tr h="281581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200">
                          <a:effectLst/>
                        </a:rPr>
                        <a:t>Results, graphs and data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1" marR="566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0     1     2     3     4    5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1" marR="56631" marT="0" marB="0"/>
                </a:tc>
              </a:tr>
              <a:tr h="297837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200">
                          <a:effectLst/>
                        </a:rPr>
                        <a:t>Conclusion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1" marR="566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0     1     2     3     4    5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1" marR="56631" marT="0" marB="0"/>
                </a:tc>
              </a:tr>
              <a:tr h="281581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200">
                          <a:effectLst/>
                        </a:rPr>
                        <a:t>Bibliography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1" marR="566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0     1     2     3     4    5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1" marR="56631" marT="0" marB="0"/>
                </a:tc>
              </a:tr>
              <a:tr h="4920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                                                                                                      </a:t>
                      </a:r>
                      <a:r>
                        <a:rPr lang="en-US" sz="1800">
                          <a:effectLst/>
                        </a:rPr>
                        <a:t>TOTAL</a:t>
                      </a:r>
                      <a:endParaRPr lang="en-US" sz="900">
                        <a:effectLst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 To convert to 100 point scale: total score x 2)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1" marR="566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1" marR="56631" marT="0" marB="0"/>
                </a:tc>
              </a:tr>
              <a:tr h="5684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COMMENTS: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1" marR="566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1" marR="5663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416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667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Warm Up 3 minutes 12/12/17 Tuesday Write it down with the square</vt:lpstr>
      <vt:lpstr>Today Agenda</vt:lpstr>
      <vt:lpstr> Lesson Outline A. What controls traits? </vt:lpstr>
      <vt:lpstr>B. Modeling Inheritance </vt:lpstr>
      <vt:lpstr>C. Complex Patterns of Inheritance </vt:lpstr>
      <vt:lpstr>D. Genes and the Environment </vt:lpstr>
      <vt:lpstr>Video</vt:lpstr>
      <vt:lpstr>CLASSROOM PRESANTATION </vt:lpstr>
      <vt:lpstr>Classroom presentation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Lesson Outline A. What controls traits? </dc:title>
  <dc:creator>ailbay</dc:creator>
  <cp:lastModifiedBy>TMSA</cp:lastModifiedBy>
  <cp:revision>3</cp:revision>
  <dcterms:created xsi:type="dcterms:W3CDTF">2006-08-16T00:00:00Z</dcterms:created>
  <dcterms:modified xsi:type="dcterms:W3CDTF">2017-12-12T12:24:02Z</dcterms:modified>
</cp:coreProperties>
</file>