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FEgB_ytDZY" TargetMode="External"/><Relationship Id="rId2" Type="http://schemas.openxmlformats.org/officeDocument/2006/relationships/hyperlink" Target="https://www.youtube.com/watch?v=X7Qz9oc4Ds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3O7icCqFfEo" TargetMode="External"/><Relationship Id="rId5" Type="http://schemas.openxmlformats.org/officeDocument/2006/relationships/hyperlink" Target="https://www.youtube.com/watch?v=GCNkbr6WBmQ" TargetMode="External"/><Relationship Id="rId4" Type="http://schemas.openxmlformats.org/officeDocument/2006/relationships/hyperlink" Target="https://www.youtube.com/watch?v=J7eRGHVx3p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1470025"/>
          </a:xfrm>
        </p:spPr>
        <p:txBody>
          <a:bodyPr/>
          <a:lstStyle/>
          <a:p>
            <a:r>
              <a:rPr lang="en-US" dirty="0" smtClean="0"/>
              <a:t>11/29/17 Warm Up 5 minutes  Wednesday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6962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What are the five main types of asexual reproduction?</a:t>
            </a:r>
          </a:p>
          <a:p>
            <a:r>
              <a:rPr lang="en-US" b="1" dirty="0" smtClean="0"/>
              <a:t>Answer;</a:t>
            </a:r>
          </a:p>
          <a:p>
            <a:pPr marL="514350" indent="-514350">
              <a:buAutoNum type="alphaLcParenR"/>
            </a:pPr>
            <a:r>
              <a:rPr lang="en-US" b="1" dirty="0" smtClean="0"/>
              <a:t>Budding</a:t>
            </a:r>
          </a:p>
          <a:p>
            <a:pPr marL="514350" indent="-514350">
              <a:buAutoNum type="alphaLcParenR"/>
            </a:pPr>
            <a:r>
              <a:rPr lang="en-US" b="1" dirty="0" smtClean="0"/>
              <a:t>Fission</a:t>
            </a:r>
          </a:p>
          <a:p>
            <a:pPr marL="514350" indent="-514350">
              <a:buAutoNum type="alphaLcParenR"/>
            </a:pPr>
            <a:r>
              <a:rPr lang="en-US" b="1" dirty="0" smtClean="0"/>
              <a:t>Regeneration</a:t>
            </a:r>
          </a:p>
          <a:p>
            <a:pPr marL="514350" indent="-514350">
              <a:buAutoNum type="alphaLcParenR"/>
            </a:pPr>
            <a:r>
              <a:rPr lang="en-US" b="1" dirty="0" smtClean="0"/>
              <a:t>Vegetative reproduction</a:t>
            </a:r>
          </a:p>
          <a:p>
            <a:pPr marL="514350" indent="-514350">
              <a:buAutoNum type="alphaLcParenR"/>
            </a:pPr>
            <a:r>
              <a:rPr lang="en-US" b="1" dirty="0" smtClean="0"/>
              <a:t>Cloning </a:t>
            </a:r>
          </a:p>
        </p:txBody>
      </p:sp>
    </p:spTree>
    <p:extLst>
      <p:ext uri="{BB962C8B-B14F-4D97-AF65-F5344CB8AC3E}">
        <p14:creationId xmlns:p14="http://schemas.microsoft.com/office/powerpoint/2010/main" val="412696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Key Concept Builder 20 minutes</a:t>
            </a:r>
          </a:p>
          <a:p>
            <a:r>
              <a:rPr lang="en-US" dirty="0" smtClean="0"/>
              <a:t>3) Video 15 minutes</a:t>
            </a:r>
          </a:p>
          <a:p>
            <a:r>
              <a:rPr lang="en-US" dirty="0" smtClean="0"/>
              <a:t>5) Homework( School to Home) 3 minutes</a:t>
            </a:r>
          </a:p>
          <a:p>
            <a:pPr marL="0" indent="0">
              <a:buNone/>
            </a:pPr>
            <a:r>
              <a:rPr lang="en-US" dirty="0" smtClean="0"/>
              <a:t>P;S (Today Class Dojo student will get  the most point first will get a donut).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4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 Builder Page 36</a:t>
            </a:r>
            <a:br>
              <a:rPr lang="en-US" dirty="0" smtClean="0"/>
            </a:br>
            <a:r>
              <a:rPr lang="en-US" dirty="0" smtClean="0"/>
              <a:t>competition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1. </a:t>
            </a:r>
            <a:r>
              <a:rPr lang="en-US" dirty="0"/>
              <a:t>Asexual reproduction is the production </a:t>
            </a:r>
            <a:r>
              <a:rPr lang="en-US" dirty="0" smtClean="0"/>
              <a:t>of offspring </a:t>
            </a:r>
            <a:r>
              <a:rPr lang="en-US" dirty="0"/>
              <a:t>by one parent, which results </a:t>
            </a:r>
            <a:r>
              <a:rPr lang="en-US" dirty="0" smtClean="0"/>
              <a:t>in offspring </a:t>
            </a:r>
            <a:r>
              <a:rPr lang="en-US" dirty="0"/>
              <a:t>that are genetically identical to </a:t>
            </a:r>
            <a:r>
              <a:rPr lang="en-US" dirty="0" smtClean="0"/>
              <a:t>each other </a:t>
            </a:r>
            <a:r>
              <a:rPr lang="en-US" dirty="0"/>
              <a:t>and the parent.</a:t>
            </a:r>
          </a:p>
          <a:p>
            <a:r>
              <a:rPr lang="en-US" b="1" dirty="0"/>
              <a:t>2. </a:t>
            </a:r>
            <a:r>
              <a:rPr lang="en-US" dirty="0"/>
              <a:t>They are genetically identical to their </a:t>
            </a:r>
            <a:r>
              <a:rPr lang="en-US" dirty="0" smtClean="0"/>
              <a:t>parent because </a:t>
            </a:r>
            <a:r>
              <a:rPr lang="en-US" dirty="0"/>
              <a:t>they inherit all their DNA from </a:t>
            </a:r>
            <a:r>
              <a:rPr lang="en-US" dirty="0" smtClean="0"/>
              <a:t>one parent</a:t>
            </a:r>
            <a:r>
              <a:rPr lang="en-US" dirty="0"/>
              <a:t>.</a:t>
            </a:r>
          </a:p>
          <a:p>
            <a:r>
              <a:rPr lang="en-US" b="1" dirty="0"/>
              <a:t>3. </a:t>
            </a:r>
            <a:r>
              <a:rPr lang="en-US" dirty="0"/>
              <a:t>fission, mitotic cell division, </a:t>
            </a:r>
            <a:r>
              <a:rPr lang="en-US" dirty="0" smtClean="0"/>
              <a:t>budding, regeneration</a:t>
            </a:r>
            <a:r>
              <a:rPr lang="en-US" dirty="0"/>
              <a:t>, vegetative reproduction, cloning</a:t>
            </a:r>
          </a:p>
          <a:p>
            <a:r>
              <a:rPr lang="en-US" b="1" dirty="0"/>
              <a:t>4. </a:t>
            </a:r>
            <a:r>
              <a:rPr lang="en-US" dirty="0"/>
              <a:t>By cloning a plant with desirable traits, </a:t>
            </a:r>
            <a:r>
              <a:rPr lang="en-US" dirty="0" smtClean="0"/>
              <a:t>copies of </a:t>
            </a:r>
            <a:r>
              <a:rPr lang="en-US" dirty="0"/>
              <a:t>the plant are made. Each copy has </a:t>
            </a:r>
            <a:r>
              <a:rPr lang="en-US" dirty="0" smtClean="0"/>
              <a:t>the same </a:t>
            </a:r>
            <a:r>
              <a:rPr lang="en-US" dirty="0"/>
              <a:t>desirable trait, such as sweet fruit </a:t>
            </a:r>
            <a:r>
              <a:rPr lang="en-US" dirty="0" smtClean="0"/>
              <a:t>or plants </a:t>
            </a:r>
            <a:r>
              <a:rPr lang="en-US" dirty="0"/>
              <a:t>that are disease-resistant.</a:t>
            </a:r>
          </a:p>
          <a:p>
            <a:r>
              <a:rPr lang="en-US" b="1" dirty="0"/>
              <a:t>5. </a:t>
            </a:r>
            <a:r>
              <a:rPr lang="en-US" dirty="0"/>
              <a:t>They don’t have to find a mate, and </a:t>
            </a:r>
            <a:r>
              <a:rPr lang="en-US" dirty="0" smtClean="0"/>
              <a:t>some organisms </a:t>
            </a:r>
            <a:r>
              <a:rPr lang="en-US" dirty="0"/>
              <a:t>can produce a large number </a:t>
            </a:r>
            <a:r>
              <a:rPr lang="en-US" dirty="0" smtClean="0"/>
              <a:t>of offspring </a:t>
            </a:r>
            <a:r>
              <a:rPr lang="en-US" dirty="0"/>
              <a:t>in a short amount of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37)</a:t>
            </a:r>
            <a:br>
              <a:rPr lang="en-US" b="1" dirty="0"/>
            </a:br>
            <a:r>
              <a:rPr lang="en-US" b="1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Possible answers: (in any order) cell </a:t>
            </a:r>
            <a:r>
              <a:rPr lang="en-US" dirty="0" smtClean="0"/>
              <a:t>division in </a:t>
            </a:r>
            <a:r>
              <a:rPr lang="en-US" dirty="0"/>
              <a:t>prokaryotes, simpler that mitosis, </a:t>
            </a:r>
            <a:r>
              <a:rPr lang="en-US" dirty="0" smtClean="0"/>
              <a:t>DNA molecule </a:t>
            </a:r>
            <a:r>
              <a:rPr lang="en-US" dirty="0"/>
              <a:t>but no nucleus</a:t>
            </a:r>
          </a:p>
          <a:p>
            <a:r>
              <a:rPr lang="en-US" b="1" dirty="0"/>
              <a:t>2. </a:t>
            </a:r>
            <a:r>
              <a:rPr lang="en-US" dirty="0"/>
              <a:t>Possible answers: (in any order) </a:t>
            </a:r>
            <a:r>
              <a:rPr lang="en-US" dirty="0" smtClean="0"/>
              <a:t>asexual reproduction</a:t>
            </a:r>
            <a:r>
              <a:rPr lang="en-US" dirty="0"/>
              <a:t>, unicellular organisms, </a:t>
            </a:r>
            <a:r>
              <a:rPr lang="en-US" dirty="0" smtClean="0"/>
              <a:t>organism divides </a:t>
            </a:r>
            <a:r>
              <a:rPr lang="en-US" dirty="0"/>
              <a:t>into two offspring</a:t>
            </a:r>
          </a:p>
          <a:p>
            <a:r>
              <a:rPr lang="en-US" b="1" dirty="0"/>
              <a:t>3. </a:t>
            </a:r>
            <a:r>
              <a:rPr lang="en-US" dirty="0"/>
              <a:t>Possible answers: (in any order) occurs </a:t>
            </a:r>
            <a:r>
              <a:rPr lang="en-US" dirty="0" smtClean="0"/>
              <a:t>in unicellular </a:t>
            </a:r>
            <a:r>
              <a:rPr lang="en-US" dirty="0"/>
              <a:t>eukaryotes, involves mitosis </a:t>
            </a:r>
            <a:r>
              <a:rPr lang="en-US" dirty="0" smtClean="0"/>
              <a:t>and cell </a:t>
            </a:r>
            <a:r>
              <a:rPr lang="en-US" dirty="0"/>
              <a:t>division, nucleus and cytoplasm divide</a:t>
            </a:r>
          </a:p>
          <a:p>
            <a:r>
              <a:rPr lang="en-US" b="1" dirty="0"/>
              <a:t>4. </a:t>
            </a:r>
            <a:r>
              <a:rPr lang="en-US" dirty="0"/>
              <a:t>Students’ drawings should include a </a:t>
            </a:r>
            <a:r>
              <a:rPr lang="en-US" dirty="0" smtClean="0"/>
              <a:t>small hydra </a:t>
            </a:r>
            <a:r>
              <a:rPr lang="en-US" dirty="0"/>
              <a:t>growing from the side of an adult hydra.</a:t>
            </a:r>
          </a:p>
          <a:p>
            <a:r>
              <a:rPr lang="en-US" b="1" dirty="0"/>
              <a:t>5. </a:t>
            </a:r>
            <a:r>
              <a:rPr lang="en-US" dirty="0"/>
              <a:t>A new organism grows on the body of its </a:t>
            </a:r>
            <a:r>
              <a:rPr lang="en-US" dirty="0" smtClean="0"/>
              <a:t>parent by </a:t>
            </a:r>
            <a:r>
              <a:rPr lang="en-US" dirty="0"/>
              <a:t>mitosis and cell division. When it is </a:t>
            </a:r>
            <a:r>
              <a:rPr lang="en-US" dirty="0" smtClean="0"/>
              <a:t>big enough</a:t>
            </a:r>
            <a:r>
              <a:rPr lang="en-US" dirty="0"/>
              <a:t>, it can break off and live on its 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0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37)</a:t>
            </a:r>
            <a:br>
              <a:rPr lang="en-US" b="1" dirty="0"/>
            </a:br>
            <a:r>
              <a:rPr lang="en-US" b="1" dirty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6. </a:t>
            </a:r>
            <a:r>
              <a:rPr lang="en-US" dirty="0"/>
              <a:t>Students’ drawings should include a </a:t>
            </a:r>
            <a:r>
              <a:rPr lang="en-US" dirty="0" smtClean="0"/>
              <a:t>planarian cut </a:t>
            </a:r>
            <a:r>
              <a:rPr lang="en-US" dirty="0"/>
              <a:t>in half and two offspring that have </a:t>
            </a:r>
            <a:r>
              <a:rPr lang="en-US" dirty="0" smtClean="0"/>
              <a:t>grown their </a:t>
            </a:r>
            <a:r>
              <a:rPr lang="en-US" dirty="0"/>
              <a:t>missing half.</a:t>
            </a:r>
          </a:p>
          <a:p>
            <a:r>
              <a:rPr lang="en-US" b="1" dirty="0"/>
              <a:t>7. </a:t>
            </a:r>
            <a:r>
              <a:rPr lang="en-US" dirty="0"/>
              <a:t>Offspring grow from a piece of its parent.</a:t>
            </a:r>
          </a:p>
          <a:p>
            <a:r>
              <a:rPr lang="en-US" b="1" dirty="0"/>
              <a:t>8. </a:t>
            </a:r>
            <a:r>
              <a:rPr lang="en-US" dirty="0"/>
              <a:t>S</a:t>
            </a:r>
            <a:r>
              <a:rPr lang="en-US" dirty="0" smtClean="0"/>
              <a:t>uch as a </a:t>
            </a:r>
            <a:r>
              <a:rPr lang="en-US" dirty="0"/>
              <a:t>strawberry plant growing from a </a:t>
            </a:r>
            <a:r>
              <a:rPr lang="en-US" dirty="0" smtClean="0"/>
              <a:t>stolon produced </a:t>
            </a:r>
            <a:r>
              <a:rPr lang="en-US" dirty="0"/>
              <a:t>by the parent plant or </a:t>
            </a:r>
            <a:r>
              <a:rPr lang="en-US" dirty="0" smtClean="0"/>
              <a:t>another plant </a:t>
            </a:r>
            <a:r>
              <a:rPr lang="en-US" dirty="0"/>
              <a:t>growing from a stem, root, or leaf of </a:t>
            </a:r>
            <a:r>
              <a:rPr lang="en-US" dirty="0" smtClean="0"/>
              <a:t>a parent </a:t>
            </a:r>
            <a:r>
              <a:rPr lang="en-US" dirty="0"/>
              <a:t>plant.</a:t>
            </a:r>
          </a:p>
          <a:p>
            <a:r>
              <a:rPr lang="en-US" b="1" dirty="0"/>
              <a:t>9. </a:t>
            </a:r>
            <a:r>
              <a:rPr lang="en-US" dirty="0"/>
              <a:t>Offspring grow from a part of a parent </a:t>
            </a:r>
            <a:r>
              <a:rPr lang="en-US" dirty="0" smtClean="0"/>
              <a:t>plant, such </a:t>
            </a:r>
            <a:r>
              <a:rPr lang="en-US" dirty="0"/>
              <a:t>as a root, stem, or leaf of the plant.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38)</a:t>
            </a:r>
            <a:br>
              <a:rPr lang="en-US" b="1" dirty="0"/>
            </a:br>
            <a:r>
              <a:rPr lang="en-US" b="1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no check mark</a:t>
            </a:r>
          </a:p>
          <a:p>
            <a:r>
              <a:rPr lang="en-US" b="1" dirty="0"/>
              <a:t>2. </a:t>
            </a:r>
            <a:r>
              <a:rPr lang="en-US" dirty="0"/>
              <a:t>check mark</a:t>
            </a:r>
          </a:p>
          <a:p>
            <a:r>
              <a:rPr lang="en-US" b="1" dirty="0"/>
              <a:t>3. </a:t>
            </a:r>
            <a:r>
              <a:rPr lang="en-US" dirty="0"/>
              <a:t>check mark</a:t>
            </a:r>
          </a:p>
          <a:p>
            <a:r>
              <a:rPr lang="en-US" b="1" dirty="0"/>
              <a:t>4. </a:t>
            </a:r>
            <a:r>
              <a:rPr lang="en-US" dirty="0"/>
              <a:t>no check mark</a:t>
            </a:r>
          </a:p>
          <a:p>
            <a:r>
              <a:rPr lang="en-US" b="1" dirty="0"/>
              <a:t>5. </a:t>
            </a:r>
            <a:r>
              <a:rPr lang="en-US" dirty="0"/>
              <a:t>check mark</a:t>
            </a:r>
          </a:p>
          <a:p>
            <a:r>
              <a:rPr lang="en-US" b="1" dirty="0"/>
              <a:t>6. </a:t>
            </a:r>
            <a:r>
              <a:rPr lang="en-US" dirty="0"/>
              <a:t>no check mark</a:t>
            </a:r>
          </a:p>
          <a:p>
            <a:r>
              <a:rPr lang="en-US" b="1" dirty="0"/>
              <a:t>7. </a:t>
            </a:r>
            <a:r>
              <a:rPr lang="en-US" dirty="0"/>
              <a:t>Possible answer: Cloning is a form of </a:t>
            </a:r>
            <a:r>
              <a:rPr lang="en-US" dirty="0" smtClean="0"/>
              <a:t>asexual reproduction </a:t>
            </a:r>
            <a:r>
              <a:rPr lang="en-US" dirty="0"/>
              <a:t>that produces </a:t>
            </a:r>
            <a:r>
              <a:rPr lang="en-US" dirty="0" smtClean="0"/>
              <a:t>genetically identical </a:t>
            </a:r>
            <a:r>
              <a:rPr lang="en-US" dirty="0"/>
              <a:t>offspring. It is a technique </a:t>
            </a:r>
            <a:r>
              <a:rPr lang="en-US" dirty="0" smtClean="0"/>
              <a:t>developed by </a:t>
            </a:r>
            <a:r>
              <a:rPr lang="en-US" dirty="0"/>
              <a:t>scientists and does not occur in </a:t>
            </a:r>
            <a:r>
              <a:rPr lang="en-US" dirty="0" smtClean="0"/>
              <a:t>nature. Offspring </a:t>
            </a:r>
            <a:r>
              <a:rPr lang="en-US" dirty="0"/>
              <a:t>are produced from a cell or a </a:t>
            </a:r>
            <a:r>
              <a:rPr lang="en-US" dirty="0" smtClean="0"/>
              <a:t>cluster of </a:t>
            </a:r>
            <a:r>
              <a:rPr lang="en-US" dirty="0"/>
              <a:t>cells taken from a multicellular organism.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4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39)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In the past, cloning described any </a:t>
            </a:r>
            <a:r>
              <a:rPr lang="en-US" dirty="0" smtClean="0"/>
              <a:t>process that </a:t>
            </a:r>
            <a:r>
              <a:rPr lang="en-US" dirty="0"/>
              <a:t>produced genetically identical </a:t>
            </a:r>
            <a:r>
              <a:rPr lang="en-US" dirty="0" smtClean="0"/>
              <a:t>offspring. Today</a:t>
            </a:r>
            <a:r>
              <a:rPr lang="en-US" dirty="0"/>
              <a:t>, cloning usually refers to a type </a:t>
            </a:r>
            <a:r>
              <a:rPr lang="en-US" dirty="0" smtClean="0"/>
              <a:t>of asexual </a:t>
            </a:r>
            <a:r>
              <a:rPr lang="en-US" dirty="0"/>
              <a:t>reproduction developed by </a:t>
            </a:r>
            <a:r>
              <a:rPr lang="en-US" dirty="0" smtClean="0"/>
              <a:t>scientists and </a:t>
            </a:r>
            <a:r>
              <a:rPr lang="en-US" dirty="0"/>
              <a:t>performed in laboratories.</a:t>
            </a:r>
          </a:p>
          <a:p>
            <a:r>
              <a:rPr lang="en-US" b="1" dirty="0"/>
              <a:t>2. </a:t>
            </a:r>
            <a:r>
              <a:rPr lang="en-US" dirty="0"/>
              <a:t>Vegetative reproduction is most similar </a:t>
            </a:r>
            <a:r>
              <a:rPr lang="en-US" dirty="0" smtClean="0"/>
              <a:t>to animal </a:t>
            </a:r>
            <a:r>
              <a:rPr lang="en-US" dirty="0"/>
              <a:t>regeneration because in both types </a:t>
            </a:r>
            <a:r>
              <a:rPr lang="en-US" dirty="0" smtClean="0"/>
              <a:t>of asexual </a:t>
            </a:r>
            <a:r>
              <a:rPr lang="en-US" dirty="0"/>
              <a:t>reproduction a new organism </a:t>
            </a:r>
            <a:r>
              <a:rPr lang="en-US" dirty="0" smtClean="0"/>
              <a:t>grows from </a:t>
            </a:r>
            <a:r>
              <a:rPr lang="en-US" dirty="0"/>
              <a:t>a part of the parent organism.</a:t>
            </a:r>
          </a:p>
          <a:p>
            <a:r>
              <a:rPr lang="en-US" b="1" dirty="0"/>
              <a:t>3. </a:t>
            </a:r>
            <a:r>
              <a:rPr lang="en-US" dirty="0"/>
              <a:t>No; a new organism was not produced.</a:t>
            </a:r>
          </a:p>
          <a:p>
            <a:r>
              <a:rPr lang="en-US" b="1" dirty="0"/>
              <a:t>4. </a:t>
            </a:r>
            <a:r>
              <a:rPr lang="en-US" dirty="0"/>
              <a:t>Possible answer: A tissue culture is done </a:t>
            </a:r>
            <a:r>
              <a:rPr lang="en-US" dirty="0" smtClean="0"/>
              <a:t>by humans</a:t>
            </a:r>
            <a:r>
              <a:rPr lang="en-US" dirty="0"/>
              <a:t>. It does not occur in </a:t>
            </a:r>
            <a:r>
              <a:rPr lang="en-US" dirty="0" smtClean="0"/>
              <a:t>nature. Vegetative </a:t>
            </a:r>
            <a:r>
              <a:rPr lang="en-US" dirty="0"/>
              <a:t>reproduction occurs in nature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32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Video- Types of Asexual Reproduction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 smtClean="0">
                <a:hlinkClick r:id="rId2"/>
              </a:rPr>
              <a:t>Fission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2) Budding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3) Cloning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4) Regeneration 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5) Vegetative Reproduction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99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to Home 5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6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647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11/29/17 Warm Up 5 minutes  Wednesday </vt:lpstr>
      <vt:lpstr>Today Agenda</vt:lpstr>
      <vt:lpstr>Key Concept Builder Page 36 competition </vt:lpstr>
      <vt:lpstr>Key Concept Builder (page 37) Competition</vt:lpstr>
      <vt:lpstr>Key Concept Builder (page 37) Competition</vt:lpstr>
      <vt:lpstr>Key Concept Builder (page 38) Competition</vt:lpstr>
      <vt:lpstr>Key Concept Builder (page 39) </vt:lpstr>
      <vt:lpstr>Video- Types of Asexual Reproduction 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11/29/17 Warm Up 5 minutes  Wednesday </dc:title>
  <dc:creator>ailbay</dc:creator>
  <cp:lastModifiedBy>TMSA</cp:lastModifiedBy>
  <cp:revision>12</cp:revision>
  <dcterms:created xsi:type="dcterms:W3CDTF">2006-08-16T00:00:00Z</dcterms:created>
  <dcterms:modified xsi:type="dcterms:W3CDTF">2017-11-29T14:27:52Z</dcterms:modified>
</cp:coreProperties>
</file>