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Mehz7tCxj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3562"/>
          </a:xfrm>
        </p:spPr>
        <p:txBody>
          <a:bodyPr>
            <a:normAutofit fontScale="90000"/>
          </a:bodyPr>
          <a:lstStyle/>
          <a:p>
            <a:r>
              <a:rPr lang="en-US" dirty="0" smtClean="0"/>
              <a:t>Warm Up 4 min 12/3/18 Monday</a:t>
            </a:r>
            <a:endParaRPr lang="en-US" dirty="0"/>
          </a:p>
        </p:txBody>
      </p:sp>
      <p:sp>
        <p:nvSpPr>
          <p:cNvPr id="5" name="Content Placeholder 4"/>
          <p:cNvSpPr>
            <a:spLocks noGrp="1"/>
          </p:cNvSpPr>
          <p:nvPr>
            <p:ph sz="half" idx="1"/>
          </p:nvPr>
        </p:nvSpPr>
        <p:spPr>
          <a:xfrm>
            <a:off x="228600" y="1143000"/>
            <a:ext cx="4495800" cy="4983163"/>
          </a:xfrm>
        </p:spPr>
        <p:txBody>
          <a:bodyPr>
            <a:normAutofit fontScale="70000" lnSpcReduction="20000"/>
          </a:bodyPr>
          <a:lstStyle/>
          <a:p>
            <a:r>
              <a:rPr lang="en-US" dirty="0"/>
              <a:t>Open a bag of frozen peas, and you will likely find that the peas are identical. These peas are the immature seeds of pea plants. In nature, however, mature pea seeds have many differences, as do the plants on which they grow. Peas can be green or yellow, as well as smooth or wrinkled. Pea plants can be tall or short, and their flowers are either purple or white</a:t>
            </a:r>
            <a:r>
              <a:rPr lang="en-US" dirty="0" smtClean="0"/>
              <a:t>.</a:t>
            </a:r>
          </a:p>
          <a:p>
            <a:pPr marL="514350" indent="-514350">
              <a:buFont typeface="+mj-lt"/>
              <a:buAutoNum type="arabicPeriod"/>
            </a:pPr>
            <a:r>
              <a:rPr lang="en-US" dirty="0"/>
              <a:t>Compare the varieties of peas shown here. </a:t>
            </a:r>
            <a:endParaRPr lang="en-US" dirty="0" smtClean="0"/>
          </a:p>
          <a:p>
            <a:pPr marL="514350" indent="-514350">
              <a:buFont typeface="+mj-lt"/>
              <a:buAutoNum type="arabicPeriod"/>
            </a:pPr>
            <a:r>
              <a:rPr lang="en-US" sz="3600" b="1" dirty="0" smtClean="0">
                <a:solidFill>
                  <a:srgbClr val="FF0000"/>
                </a:solidFill>
              </a:rPr>
              <a:t>Answer; The </a:t>
            </a:r>
            <a:r>
              <a:rPr lang="en-US" sz="3600" b="1" dirty="0">
                <a:solidFill>
                  <a:srgbClr val="FF0000"/>
                </a:solidFill>
              </a:rPr>
              <a:t>peas are all approximately the same size and shape. They differ in their color and smoothness. </a:t>
            </a:r>
          </a:p>
        </p:txBody>
      </p:sp>
      <p:sp>
        <p:nvSpPr>
          <p:cNvPr id="6" name="Content Placeholder 5"/>
          <p:cNvSpPr>
            <a:spLocks noGrp="1"/>
          </p:cNvSpPr>
          <p:nvPr>
            <p:ph sz="half" idx="2"/>
          </p:nvPr>
        </p:nvSpPr>
        <p:spPr>
          <a:xfrm>
            <a:off x="4800600" y="1295400"/>
            <a:ext cx="3886200" cy="4830763"/>
          </a:xfrm>
        </p:spPr>
        <p:txBody>
          <a:bodyPr>
            <a:normAutofit fontScale="700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143000"/>
            <a:ext cx="3700462"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043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Today Agenda </a:t>
            </a:r>
            <a:r>
              <a:rPr lang="en-US" dirty="0" smtClean="0"/>
              <a:t>(44 min)</a:t>
            </a:r>
            <a:endParaRPr lang="en-US" dirty="0"/>
          </a:p>
        </p:txBody>
      </p:sp>
      <p:sp>
        <p:nvSpPr>
          <p:cNvPr id="6" name="Content Placeholder 5"/>
          <p:cNvSpPr>
            <a:spLocks noGrp="1"/>
          </p:cNvSpPr>
          <p:nvPr>
            <p:ph idx="1"/>
          </p:nvPr>
        </p:nvSpPr>
        <p:spPr>
          <a:xfrm>
            <a:off x="0" y="1219200"/>
            <a:ext cx="8991600" cy="5638800"/>
          </a:xfrm>
        </p:spPr>
        <p:txBody>
          <a:bodyPr>
            <a:normAutofit fontScale="70000" lnSpcReduction="20000"/>
          </a:bodyPr>
          <a:lstStyle/>
          <a:p>
            <a:pPr marL="0" indent="0">
              <a:buNone/>
            </a:pPr>
            <a:r>
              <a:rPr lang="en-US" dirty="0" smtClean="0"/>
              <a:t>1) Warm Up 4 min </a:t>
            </a:r>
          </a:p>
          <a:p>
            <a:pPr marL="0" indent="0">
              <a:buNone/>
            </a:pPr>
            <a:r>
              <a:rPr lang="en-US" dirty="0" smtClean="0"/>
              <a:t>2) </a:t>
            </a:r>
            <a:r>
              <a:rPr lang="en-US" dirty="0" smtClean="0"/>
              <a:t>Lesson Outline (Mendel and his peas) 10 min</a:t>
            </a:r>
          </a:p>
          <a:p>
            <a:pPr marL="0" indent="0">
              <a:buNone/>
            </a:pPr>
            <a:r>
              <a:rPr lang="en-US" dirty="0" smtClean="0"/>
              <a:t>3) Video 5 min </a:t>
            </a:r>
          </a:p>
          <a:p>
            <a:pPr marL="0" indent="0">
              <a:buNone/>
            </a:pPr>
            <a:r>
              <a:rPr lang="en-US" dirty="0" smtClean="0"/>
              <a:t>4) </a:t>
            </a:r>
            <a:r>
              <a:rPr lang="en-US" dirty="0" err="1" smtClean="0"/>
              <a:t>Plicker</a:t>
            </a:r>
            <a:r>
              <a:rPr lang="en-US" dirty="0" smtClean="0"/>
              <a:t> 20 min</a:t>
            </a:r>
          </a:p>
          <a:p>
            <a:pPr marL="0" indent="0">
              <a:buNone/>
            </a:pPr>
            <a:r>
              <a:rPr lang="en-US" dirty="0" smtClean="0"/>
              <a:t>5) Review the topic and results. (5 min) </a:t>
            </a:r>
          </a:p>
          <a:p>
            <a:pPr marL="0" indent="0" algn="ctr">
              <a:buNone/>
            </a:pPr>
            <a:r>
              <a:rPr lang="en-US" b="1" u="sng" dirty="0" smtClean="0"/>
              <a:t>Reminder</a:t>
            </a:r>
          </a:p>
          <a:p>
            <a:pPr marL="0" indent="0">
              <a:buNone/>
            </a:pPr>
            <a:r>
              <a:rPr lang="en-US" dirty="0" smtClean="0"/>
              <a:t>1) This week no homework due to STEP 6 Display Board presentation and final stem fair grade 12.7.18</a:t>
            </a:r>
            <a:endParaRPr lang="en-US" dirty="0" smtClean="0"/>
          </a:p>
          <a:p>
            <a:pPr marL="0" indent="0">
              <a:buNone/>
            </a:pPr>
            <a:r>
              <a:rPr lang="en-US" dirty="0" smtClean="0"/>
              <a:t>2) This whole week you can present your display board (Don’t wait last minute or last day please) </a:t>
            </a:r>
          </a:p>
          <a:p>
            <a:pPr marL="0" indent="0">
              <a:buNone/>
            </a:pPr>
            <a:r>
              <a:rPr lang="en-US" dirty="0" smtClean="0"/>
              <a:t>3) You will receive a final grade on your project when you present everything (3 min) </a:t>
            </a:r>
          </a:p>
          <a:p>
            <a:pPr marL="0" indent="0">
              <a:buNone/>
            </a:pPr>
            <a:r>
              <a:rPr lang="en-US" b="1" u="sng" dirty="0" smtClean="0">
                <a:solidFill>
                  <a:srgbClr val="FF0000"/>
                </a:solidFill>
              </a:rPr>
              <a:t>4) Top 15 project overall 7</a:t>
            </a:r>
            <a:r>
              <a:rPr lang="en-US" b="1" u="sng" baseline="30000" dirty="0" smtClean="0">
                <a:solidFill>
                  <a:srgbClr val="FF0000"/>
                </a:solidFill>
              </a:rPr>
              <a:t>th</a:t>
            </a:r>
            <a:r>
              <a:rPr lang="en-US" b="1" u="sng" dirty="0" smtClean="0">
                <a:solidFill>
                  <a:srgbClr val="FF0000"/>
                </a:solidFill>
              </a:rPr>
              <a:t> grade will go to school stem fair 12/12/18 3 pm to 5 pm. </a:t>
            </a:r>
          </a:p>
          <a:p>
            <a:pPr marL="0" indent="0">
              <a:buNone/>
            </a:pPr>
            <a:r>
              <a:rPr lang="en-US" b="1" u="sng" dirty="0" smtClean="0">
                <a:solidFill>
                  <a:srgbClr val="FF0000"/>
                </a:solidFill>
              </a:rPr>
              <a:t>5) Chapter Test 12/19/18 right before the winter break. Wednesday.</a:t>
            </a:r>
            <a:endParaRPr lang="en-US" b="1" u="sng" dirty="0" smtClean="0">
              <a:solidFill>
                <a:srgbClr val="FF0000"/>
              </a:solidFill>
            </a:endParaRPr>
          </a:p>
        </p:txBody>
      </p:sp>
    </p:spTree>
    <p:extLst>
      <p:ext uri="{BB962C8B-B14F-4D97-AF65-F5344CB8AC3E}">
        <p14:creationId xmlns:p14="http://schemas.microsoft.com/office/powerpoint/2010/main" val="181966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792162"/>
          </a:xfrm>
        </p:spPr>
        <p:txBody>
          <a:bodyPr>
            <a:noAutofit/>
          </a:bodyPr>
          <a:lstStyle/>
          <a:p>
            <a:r>
              <a:rPr lang="en-US" sz="1600" b="1" dirty="0"/>
              <a:t>Lesson </a:t>
            </a:r>
            <a:r>
              <a:rPr lang="en-US" sz="1600" b="1" dirty="0" smtClean="0"/>
              <a:t>Outline</a:t>
            </a:r>
            <a:r>
              <a:rPr lang="en-US" sz="1600" b="1" dirty="0"/>
              <a:t/>
            </a:r>
            <a:br>
              <a:rPr lang="en-US" sz="1600" b="1" dirty="0"/>
            </a:br>
            <a:r>
              <a:rPr lang="en-US" sz="1600" b="1" dirty="0"/>
              <a:t>Lesson 1: Mendel and His Peas</a:t>
            </a:r>
            <a:endParaRPr lang="en-US" sz="1600" dirty="0"/>
          </a:p>
        </p:txBody>
      </p:sp>
      <p:sp>
        <p:nvSpPr>
          <p:cNvPr id="3" name="Content Placeholder 2"/>
          <p:cNvSpPr>
            <a:spLocks noGrp="1"/>
          </p:cNvSpPr>
          <p:nvPr>
            <p:ph idx="1"/>
          </p:nvPr>
        </p:nvSpPr>
        <p:spPr>
          <a:xfrm>
            <a:off x="152400" y="838200"/>
            <a:ext cx="8915400" cy="5867400"/>
          </a:xfrm>
        </p:spPr>
        <p:txBody>
          <a:bodyPr>
            <a:normAutofit fontScale="62500" lnSpcReduction="20000"/>
          </a:bodyPr>
          <a:lstStyle/>
          <a:p>
            <a:pPr marL="0" indent="0">
              <a:buNone/>
            </a:pPr>
            <a:r>
              <a:rPr lang="en-US" b="1" dirty="0"/>
              <a:t>A. Early Ideas about Heredity</a:t>
            </a:r>
          </a:p>
          <a:p>
            <a:pPr marL="0" indent="0">
              <a:buNone/>
            </a:pPr>
            <a:r>
              <a:rPr lang="en-US" b="1" dirty="0"/>
              <a:t>1. </a:t>
            </a:r>
            <a:r>
              <a:rPr lang="en-US" b="1" u="sng" dirty="0"/>
              <a:t>Heredity</a:t>
            </a:r>
            <a:r>
              <a:rPr lang="en-US" dirty="0"/>
              <a:t> is the passing of traits from parents to offspring.</a:t>
            </a:r>
          </a:p>
          <a:p>
            <a:pPr marL="0" indent="0">
              <a:buNone/>
            </a:pPr>
            <a:r>
              <a:rPr lang="en-US" b="1" dirty="0"/>
              <a:t>2. </a:t>
            </a:r>
            <a:r>
              <a:rPr lang="en-US" dirty="0"/>
              <a:t>In the 1850s, </a:t>
            </a:r>
            <a:r>
              <a:rPr lang="en-US" b="1" u="sng" dirty="0" err="1"/>
              <a:t>Gregor</a:t>
            </a:r>
            <a:r>
              <a:rPr lang="en-US" b="1" u="sng" dirty="0"/>
              <a:t> Mendel</a:t>
            </a:r>
            <a:r>
              <a:rPr lang="en-US" dirty="0"/>
              <a:t>, an Austrian monk, performed experiments </a:t>
            </a:r>
            <a:r>
              <a:rPr lang="en-US" dirty="0" smtClean="0"/>
              <a:t>that helped </a:t>
            </a:r>
            <a:r>
              <a:rPr lang="en-US" dirty="0"/>
              <a:t>answer questions about how traits are inherited.</a:t>
            </a:r>
          </a:p>
          <a:p>
            <a:pPr marL="0" indent="0">
              <a:buNone/>
            </a:pPr>
            <a:r>
              <a:rPr lang="en-US" b="1" dirty="0"/>
              <a:t>3. </a:t>
            </a:r>
            <a:r>
              <a:rPr lang="en-US" b="1" u="sng" dirty="0"/>
              <a:t>Genetics</a:t>
            </a:r>
            <a:r>
              <a:rPr lang="en-US" dirty="0"/>
              <a:t> is the study of how traits pass from parents to offspring</a:t>
            </a:r>
            <a:r>
              <a:rPr lang="en-US" dirty="0" smtClean="0"/>
              <a:t>.</a:t>
            </a:r>
          </a:p>
          <a:p>
            <a:pPr marL="0" indent="0">
              <a:buNone/>
            </a:pPr>
            <a:r>
              <a:rPr lang="en-US" b="1" dirty="0"/>
              <a:t>B. Mendel’s Experimental Methods</a:t>
            </a:r>
          </a:p>
          <a:p>
            <a:pPr marL="0" indent="0">
              <a:buNone/>
            </a:pPr>
            <a:r>
              <a:rPr lang="en-US" b="1" dirty="0"/>
              <a:t>1. </a:t>
            </a:r>
            <a:r>
              <a:rPr lang="en-US" dirty="0"/>
              <a:t>Pea plants were ideal for genetic studies because they </a:t>
            </a:r>
            <a:r>
              <a:rPr lang="en-US" b="1" u="sng" dirty="0"/>
              <a:t>reproduce</a:t>
            </a:r>
            <a:r>
              <a:rPr lang="en-US" dirty="0"/>
              <a:t> quickly; they </a:t>
            </a:r>
            <a:r>
              <a:rPr lang="en-US" dirty="0" smtClean="0"/>
              <a:t>have easily </a:t>
            </a:r>
            <a:r>
              <a:rPr lang="en-US" dirty="0"/>
              <a:t>observed </a:t>
            </a:r>
            <a:r>
              <a:rPr lang="en-US" b="1" u="sng" dirty="0"/>
              <a:t>traits</a:t>
            </a:r>
            <a:r>
              <a:rPr lang="en-US" dirty="0"/>
              <a:t>; and the experimenter can control which pairs of plants</a:t>
            </a:r>
          </a:p>
          <a:p>
            <a:pPr marL="0" indent="0">
              <a:buNone/>
            </a:pPr>
            <a:r>
              <a:rPr lang="en-US" b="1" u="sng" dirty="0"/>
              <a:t>reproduce</a:t>
            </a:r>
            <a:r>
              <a:rPr lang="en-US" dirty="0"/>
              <a:t>.</a:t>
            </a:r>
          </a:p>
          <a:p>
            <a:pPr marL="0" indent="0">
              <a:buNone/>
            </a:pPr>
            <a:r>
              <a:rPr lang="en-US" b="1" dirty="0"/>
              <a:t>2. </a:t>
            </a:r>
            <a:r>
              <a:rPr lang="en-US" dirty="0"/>
              <a:t>Mendel controlled which plants </a:t>
            </a:r>
            <a:r>
              <a:rPr lang="en-US" b="1" u="sng" dirty="0"/>
              <a:t>pollinated</a:t>
            </a:r>
            <a:r>
              <a:rPr lang="en-US" dirty="0"/>
              <a:t> other plants.</a:t>
            </a:r>
          </a:p>
          <a:p>
            <a:pPr marL="0" indent="0">
              <a:buNone/>
            </a:pPr>
            <a:r>
              <a:rPr lang="en-US" b="1" dirty="0"/>
              <a:t>a. </a:t>
            </a:r>
            <a:r>
              <a:rPr lang="en-US" dirty="0"/>
              <a:t>When a(n) </a:t>
            </a:r>
            <a:r>
              <a:rPr lang="en-US" b="1" u="sng" dirty="0"/>
              <a:t>true-breeding</a:t>
            </a:r>
            <a:r>
              <a:rPr lang="en-US" dirty="0"/>
              <a:t> plant self-pollinates, it always produces offspring with</a:t>
            </a:r>
          </a:p>
          <a:p>
            <a:pPr marL="0" indent="0">
              <a:buNone/>
            </a:pPr>
            <a:r>
              <a:rPr lang="en-US" dirty="0"/>
              <a:t>traits that match the parent.</a:t>
            </a:r>
          </a:p>
          <a:p>
            <a:pPr marL="0" indent="0">
              <a:buNone/>
            </a:pPr>
            <a:r>
              <a:rPr lang="en-US" b="1" dirty="0"/>
              <a:t>b. </a:t>
            </a:r>
            <a:r>
              <a:rPr lang="en-US" dirty="0"/>
              <a:t>By </a:t>
            </a:r>
            <a:r>
              <a:rPr lang="en-US" b="1" u="sng" dirty="0"/>
              <a:t>cross-pollinating</a:t>
            </a:r>
            <a:r>
              <a:rPr lang="en-US" dirty="0"/>
              <a:t> plants himself, Mendel was able to select which plants</a:t>
            </a:r>
          </a:p>
          <a:p>
            <a:pPr marL="0" indent="0">
              <a:buNone/>
            </a:pPr>
            <a:r>
              <a:rPr lang="en-US" dirty="0"/>
              <a:t>pollinated other plants.</a:t>
            </a:r>
          </a:p>
          <a:p>
            <a:pPr marL="0" indent="0">
              <a:buNone/>
            </a:pPr>
            <a:r>
              <a:rPr lang="en-US" b="1" dirty="0"/>
              <a:t>3. </a:t>
            </a:r>
            <a:r>
              <a:rPr lang="en-US" dirty="0"/>
              <a:t>With each cross-pollination Mendel did, he recorded the traits that appeared</a:t>
            </a:r>
          </a:p>
          <a:p>
            <a:pPr marL="0" indent="0">
              <a:buNone/>
            </a:pPr>
            <a:r>
              <a:rPr lang="en-US" dirty="0"/>
              <a:t>in the </a:t>
            </a:r>
            <a:r>
              <a:rPr lang="en-US" b="1" u="sng" dirty="0"/>
              <a:t>offspring</a:t>
            </a:r>
            <a:r>
              <a:rPr lang="en-US" dirty="0"/>
              <a:t>.</a:t>
            </a:r>
            <a:endParaRPr lang="en-US" dirty="0"/>
          </a:p>
        </p:txBody>
      </p:sp>
    </p:spTree>
    <p:extLst>
      <p:ext uri="{BB962C8B-B14F-4D97-AF65-F5344CB8AC3E}">
        <p14:creationId xmlns:p14="http://schemas.microsoft.com/office/powerpoint/2010/main" val="282216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705600"/>
          </a:xfrm>
        </p:spPr>
        <p:txBody>
          <a:bodyPr>
            <a:normAutofit fontScale="85000" lnSpcReduction="20000"/>
          </a:bodyPr>
          <a:lstStyle/>
          <a:p>
            <a:pPr marL="0" indent="0">
              <a:buNone/>
            </a:pPr>
            <a:r>
              <a:rPr lang="en-US" b="1" dirty="0"/>
              <a:t>C. Mendel’s Results</a:t>
            </a:r>
          </a:p>
          <a:p>
            <a:pPr marL="0" indent="0">
              <a:buNone/>
            </a:pPr>
            <a:r>
              <a:rPr lang="en-US" b="1" dirty="0"/>
              <a:t>1. </a:t>
            </a:r>
            <a:r>
              <a:rPr lang="en-US" dirty="0"/>
              <a:t>Mendel’s crosses between true-breeding plants with purple flowers produced </a:t>
            </a:r>
            <a:r>
              <a:rPr lang="en-US" dirty="0" smtClean="0"/>
              <a:t>plants with </a:t>
            </a:r>
            <a:r>
              <a:rPr lang="en-US" dirty="0"/>
              <a:t>only </a:t>
            </a:r>
            <a:r>
              <a:rPr lang="en-US" b="1" u="sng" dirty="0"/>
              <a:t>purple</a:t>
            </a:r>
            <a:r>
              <a:rPr lang="en-US" dirty="0"/>
              <a:t> flowers. Crosses between true-breeding plants with white </a:t>
            </a:r>
            <a:r>
              <a:rPr lang="en-US" dirty="0" smtClean="0"/>
              <a:t>flowers produced </a:t>
            </a:r>
            <a:r>
              <a:rPr lang="en-US" dirty="0"/>
              <a:t>plants with only </a:t>
            </a:r>
            <a:r>
              <a:rPr lang="en-US" b="1" u="sng" dirty="0"/>
              <a:t>white</a:t>
            </a:r>
            <a:r>
              <a:rPr lang="en-US" dirty="0"/>
              <a:t> flowers.</a:t>
            </a:r>
          </a:p>
          <a:p>
            <a:pPr marL="0" indent="0">
              <a:buNone/>
            </a:pPr>
            <a:r>
              <a:rPr lang="en-US" b="1" dirty="0"/>
              <a:t>2. </a:t>
            </a:r>
            <a:r>
              <a:rPr lang="en-US" dirty="0"/>
              <a:t>Crosses between true-breeding plants with purple flowers and true-breeding </a:t>
            </a:r>
            <a:r>
              <a:rPr lang="en-US" dirty="0" smtClean="0"/>
              <a:t>plants with </a:t>
            </a:r>
            <a:r>
              <a:rPr lang="en-US" dirty="0"/>
              <a:t>white flowers produced plants with only </a:t>
            </a:r>
            <a:r>
              <a:rPr lang="en-US" b="1" u="sng" dirty="0"/>
              <a:t>purple</a:t>
            </a:r>
            <a:r>
              <a:rPr lang="en-US" dirty="0"/>
              <a:t> flowers.</a:t>
            </a:r>
          </a:p>
          <a:p>
            <a:pPr marL="0" indent="0">
              <a:buNone/>
            </a:pPr>
            <a:r>
              <a:rPr lang="en-US" b="1" dirty="0"/>
              <a:t>3. </a:t>
            </a:r>
            <a:r>
              <a:rPr lang="en-US" dirty="0"/>
              <a:t>The first–generation purple-flowering plants are called </a:t>
            </a:r>
            <a:r>
              <a:rPr lang="en-US" b="1" u="sng" dirty="0"/>
              <a:t>hybrid</a:t>
            </a:r>
            <a:r>
              <a:rPr lang="en-US" dirty="0"/>
              <a:t> plants.</a:t>
            </a:r>
          </a:p>
          <a:p>
            <a:pPr marL="0" indent="0">
              <a:buNone/>
            </a:pPr>
            <a:r>
              <a:rPr lang="en-US" b="1" dirty="0"/>
              <a:t>4. </a:t>
            </a:r>
            <a:r>
              <a:rPr lang="en-US" dirty="0"/>
              <a:t>When Mendel cross-pollinated two hybrid plants, the trait that had </a:t>
            </a:r>
            <a:r>
              <a:rPr lang="en-US" dirty="0" smtClean="0"/>
              <a:t>disappeared in </a:t>
            </a:r>
            <a:r>
              <a:rPr lang="en-US" dirty="0"/>
              <a:t>the first generation always </a:t>
            </a:r>
            <a:r>
              <a:rPr lang="en-US" b="1" u="sng" dirty="0"/>
              <a:t>reappeared</a:t>
            </a:r>
            <a:r>
              <a:rPr lang="en-US" dirty="0"/>
              <a:t> in the second generation.</a:t>
            </a:r>
          </a:p>
          <a:p>
            <a:pPr marL="0" indent="0">
              <a:buNone/>
            </a:pPr>
            <a:r>
              <a:rPr lang="en-US" b="1" dirty="0"/>
              <a:t>5. </a:t>
            </a:r>
            <a:r>
              <a:rPr lang="en-US" dirty="0"/>
              <a:t>Mendel analyzed the data from many experiments on seven different traits. </a:t>
            </a:r>
            <a:r>
              <a:rPr lang="en-US" dirty="0" smtClean="0"/>
              <a:t>He always </a:t>
            </a:r>
            <a:r>
              <a:rPr lang="en-US" dirty="0"/>
              <a:t>noted a 3:1 </a:t>
            </a:r>
            <a:r>
              <a:rPr lang="en-US" b="1" u="sng" dirty="0"/>
              <a:t>ratio</a:t>
            </a:r>
            <a:r>
              <a:rPr lang="en-US" dirty="0"/>
              <a:t>; for example, purple flowers grew from hybrid crosses </a:t>
            </a:r>
            <a:r>
              <a:rPr lang="en-US" dirty="0" smtClean="0"/>
              <a:t>three times </a:t>
            </a:r>
            <a:r>
              <a:rPr lang="en-US" dirty="0"/>
              <a:t>more often than white flowers.</a:t>
            </a:r>
            <a:endParaRPr lang="en-US" dirty="0"/>
          </a:p>
        </p:txBody>
      </p:sp>
    </p:spTree>
    <p:extLst>
      <p:ext uri="{BB962C8B-B14F-4D97-AF65-F5344CB8AC3E}">
        <p14:creationId xmlns:p14="http://schemas.microsoft.com/office/powerpoint/2010/main" val="64271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D. </a:t>
            </a:r>
            <a:r>
              <a:rPr lang="en-US" dirty="0"/>
              <a:t>Mendel’s Conclusions</a:t>
            </a:r>
            <a:br>
              <a:rPr lang="en-US" dirty="0"/>
            </a:br>
            <a:endParaRPr lang="en-US" dirty="0"/>
          </a:p>
        </p:txBody>
      </p:sp>
      <p:sp>
        <p:nvSpPr>
          <p:cNvPr id="3" name="Content Placeholder 2"/>
          <p:cNvSpPr>
            <a:spLocks noGrp="1"/>
          </p:cNvSpPr>
          <p:nvPr>
            <p:ph idx="1"/>
          </p:nvPr>
        </p:nvSpPr>
        <p:spPr>
          <a:xfrm>
            <a:off x="228600" y="533400"/>
            <a:ext cx="8839200" cy="6172200"/>
          </a:xfrm>
        </p:spPr>
        <p:txBody>
          <a:bodyPr>
            <a:normAutofit fontScale="85000" lnSpcReduction="10000"/>
          </a:bodyPr>
          <a:lstStyle/>
          <a:p>
            <a:pPr marL="0" indent="0">
              <a:buNone/>
            </a:pPr>
            <a:r>
              <a:rPr lang="en-US" b="1" dirty="0" smtClean="0"/>
              <a:t>1</a:t>
            </a:r>
            <a:r>
              <a:rPr lang="en-US" b="1" dirty="0"/>
              <a:t>. </a:t>
            </a:r>
            <a:r>
              <a:rPr lang="en-US" dirty="0"/>
              <a:t>After analyzing the results of his experiments, Mendel concluded that two </a:t>
            </a:r>
            <a:r>
              <a:rPr lang="en-US" b="1" u="sng" dirty="0" smtClean="0"/>
              <a:t>factors</a:t>
            </a:r>
            <a:r>
              <a:rPr lang="en-US" dirty="0" smtClean="0"/>
              <a:t> control </a:t>
            </a:r>
            <a:r>
              <a:rPr lang="en-US" dirty="0"/>
              <a:t>each trait.</a:t>
            </a:r>
          </a:p>
          <a:p>
            <a:pPr marL="0" indent="0">
              <a:buNone/>
            </a:pPr>
            <a:r>
              <a:rPr lang="en-US" b="1" dirty="0"/>
              <a:t>2. </a:t>
            </a:r>
            <a:r>
              <a:rPr lang="en-US" dirty="0"/>
              <a:t>Mendel also proposed that, when organisms reproduce, each </a:t>
            </a:r>
            <a:r>
              <a:rPr lang="en-US" b="1" u="sng" dirty="0" smtClean="0"/>
              <a:t>reproductive cell</a:t>
            </a:r>
            <a:r>
              <a:rPr lang="en-US" dirty="0" smtClean="0"/>
              <a:t>—sperm </a:t>
            </a:r>
            <a:r>
              <a:rPr lang="en-US" dirty="0"/>
              <a:t>or egg—contributes one factor for each trait.</a:t>
            </a:r>
          </a:p>
          <a:p>
            <a:pPr marL="0" indent="0">
              <a:buNone/>
            </a:pPr>
            <a:r>
              <a:rPr lang="en-US" b="1" dirty="0"/>
              <a:t>3. </a:t>
            </a:r>
            <a:r>
              <a:rPr lang="en-US" dirty="0"/>
              <a:t>A genetic factor that blocks another genetic factor is </a:t>
            </a:r>
            <a:r>
              <a:rPr lang="en-US" b="1" u="sng" dirty="0"/>
              <a:t>dominant</a:t>
            </a:r>
            <a:r>
              <a:rPr lang="en-US" dirty="0" smtClean="0"/>
              <a:t>.</a:t>
            </a:r>
          </a:p>
          <a:p>
            <a:pPr marL="0" indent="0">
              <a:buNone/>
            </a:pPr>
            <a:r>
              <a:rPr lang="en-US" b="1" dirty="0"/>
              <a:t>4. </a:t>
            </a:r>
            <a:r>
              <a:rPr lang="en-US" dirty="0"/>
              <a:t>A genetic factor that is blocked by the presence of a dominant factor is </a:t>
            </a:r>
            <a:r>
              <a:rPr lang="en-US" dirty="0" smtClean="0"/>
              <a:t>called </a:t>
            </a:r>
            <a:r>
              <a:rPr lang="en-US" b="1" u="sng" dirty="0" smtClean="0"/>
              <a:t>recessive</a:t>
            </a:r>
            <a:r>
              <a:rPr lang="en-US" dirty="0"/>
              <a:t>.</a:t>
            </a:r>
          </a:p>
          <a:p>
            <a:pPr marL="0" indent="0">
              <a:buNone/>
            </a:pPr>
            <a:r>
              <a:rPr lang="en-US" b="1" dirty="0"/>
              <a:t>5. </a:t>
            </a:r>
            <a:r>
              <a:rPr lang="en-US" dirty="0"/>
              <a:t>For the second generation, Mendel cross-pollinated two hybrids with </a:t>
            </a:r>
            <a:r>
              <a:rPr lang="en-US" dirty="0" smtClean="0"/>
              <a:t>purple flowers</a:t>
            </a:r>
            <a:r>
              <a:rPr lang="en-US" dirty="0"/>
              <a:t>. About </a:t>
            </a:r>
            <a:r>
              <a:rPr lang="en-US" b="1" u="sng" dirty="0"/>
              <a:t>75</a:t>
            </a:r>
            <a:r>
              <a:rPr lang="en-US" dirty="0"/>
              <a:t> percent of the second-generation plants had purple </a:t>
            </a:r>
            <a:r>
              <a:rPr lang="en-US" dirty="0" smtClean="0"/>
              <a:t>flowers. These </a:t>
            </a:r>
            <a:r>
              <a:rPr lang="en-US" dirty="0"/>
              <a:t>plants had at least one </a:t>
            </a:r>
            <a:r>
              <a:rPr lang="en-US" b="1" u="sng" dirty="0"/>
              <a:t>dominant</a:t>
            </a:r>
            <a:r>
              <a:rPr lang="en-US" dirty="0"/>
              <a:t> factor. </a:t>
            </a:r>
            <a:r>
              <a:rPr lang="en-US" b="1" u="sng" dirty="0"/>
              <a:t>Twenty-five</a:t>
            </a:r>
            <a:r>
              <a:rPr lang="en-US" dirty="0"/>
              <a:t> percent of the </a:t>
            </a:r>
            <a:r>
              <a:rPr lang="en-US" dirty="0" smtClean="0"/>
              <a:t>second generation</a:t>
            </a:r>
            <a:r>
              <a:rPr lang="en-US" dirty="0"/>
              <a:t> </a:t>
            </a:r>
            <a:r>
              <a:rPr lang="en-US" dirty="0" smtClean="0"/>
              <a:t>plants </a:t>
            </a:r>
            <a:r>
              <a:rPr lang="en-US" dirty="0"/>
              <a:t>had white flowers. These plants had the same two </a:t>
            </a:r>
            <a:r>
              <a:rPr lang="en-US" b="1" u="sng" dirty="0" smtClean="0"/>
              <a:t>recessive</a:t>
            </a:r>
            <a:r>
              <a:rPr lang="en-US" dirty="0" smtClean="0"/>
              <a:t> factors</a:t>
            </a:r>
            <a:r>
              <a:rPr lang="en-US" dirty="0"/>
              <a:t>.</a:t>
            </a:r>
            <a:endParaRPr lang="en-US" dirty="0"/>
          </a:p>
        </p:txBody>
      </p:sp>
    </p:spTree>
    <p:extLst>
      <p:ext uri="{BB962C8B-B14F-4D97-AF65-F5344CB8AC3E}">
        <p14:creationId xmlns:p14="http://schemas.microsoft.com/office/powerpoint/2010/main" val="169014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(Mendel and His peas) </a:t>
            </a:r>
            <a:endParaRPr lang="en-US" dirty="0"/>
          </a:p>
        </p:txBody>
      </p:sp>
      <p:sp>
        <p:nvSpPr>
          <p:cNvPr id="3" name="Content Placeholder 2"/>
          <p:cNvSpPr>
            <a:spLocks noGrp="1"/>
          </p:cNvSpPr>
          <p:nvPr>
            <p:ph idx="1"/>
          </p:nvPr>
        </p:nvSpPr>
        <p:spPr/>
        <p:txBody>
          <a:bodyPr/>
          <a:lstStyle/>
          <a:p>
            <a:r>
              <a:rPr lang="en-US" dirty="0" smtClean="0"/>
              <a:t>3:06 Ted-Ed talks Mendel and Heredity</a:t>
            </a:r>
          </a:p>
          <a:p>
            <a:r>
              <a:rPr lang="en-US" dirty="0">
                <a:hlinkClick r:id="rId2"/>
              </a:rPr>
              <a:t>https://</a:t>
            </a:r>
            <a:r>
              <a:rPr lang="en-US" dirty="0" smtClean="0">
                <a:hlinkClick r:id="rId2"/>
              </a:rPr>
              <a:t>www.youtube.com/watch?v=Mehz7tCxjSE</a:t>
            </a:r>
            <a:endParaRPr lang="en-US" dirty="0" smtClean="0"/>
          </a:p>
          <a:p>
            <a:endParaRPr lang="en-US" dirty="0"/>
          </a:p>
        </p:txBody>
      </p:sp>
    </p:spTree>
    <p:extLst>
      <p:ext uri="{BB962C8B-B14F-4D97-AF65-F5344CB8AC3E}">
        <p14:creationId xmlns:p14="http://schemas.microsoft.com/office/powerpoint/2010/main" val="84874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Plicker</a:t>
            </a:r>
            <a:endParaRPr lang="en-US" dirty="0"/>
          </a:p>
        </p:txBody>
      </p:sp>
      <p:sp>
        <p:nvSpPr>
          <p:cNvPr id="3" name="Content Placeholder 2"/>
          <p:cNvSpPr>
            <a:spLocks noGrp="1"/>
          </p:cNvSpPr>
          <p:nvPr>
            <p:ph idx="1"/>
          </p:nvPr>
        </p:nvSpPr>
        <p:spPr/>
        <p:txBody>
          <a:bodyPr/>
          <a:lstStyle/>
          <a:p>
            <a:r>
              <a:rPr lang="en-US" dirty="0" smtClean="0"/>
              <a:t>This activity is graded weekly based on the average score of students. </a:t>
            </a:r>
          </a:p>
          <a:p>
            <a:r>
              <a:rPr lang="en-US" dirty="0" smtClean="0"/>
              <a:t>Don’t get upset if you fail or do low performance one of the assignment. </a:t>
            </a:r>
            <a:endParaRPr lang="en-US" dirty="0"/>
          </a:p>
        </p:txBody>
      </p:sp>
    </p:spTree>
    <p:extLst>
      <p:ext uri="{BB962C8B-B14F-4D97-AF65-F5344CB8AC3E}">
        <p14:creationId xmlns:p14="http://schemas.microsoft.com/office/powerpoint/2010/main" val="36026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726</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Warm Up 4 min 12/3/18 Monday</vt:lpstr>
      <vt:lpstr>Today Agenda (44 min)</vt:lpstr>
      <vt:lpstr>Lesson Outline Lesson 1: Mendel and His Peas</vt:lpstr>
      <vt:lpstr>PowerPoint Presentation</vt:lpstr>
      <vt:lpstr>D. Mendel’s Conclusions </vt:lpstr>
      <vt:lpstr>Video (Mendel and His peas) </vt:lpstr>
      <vt:lpstr>Plicker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4 min 12/3/18 Monday</dc:title>
  <dc:creator>Ahmet ilbay</dc:creator>
  <cp:lastModifiedBy>Ahmet ilbay</cp:lastModifiedBy>
  <cp:revision>8</cp:revision>
  <dcterms:created xsi:type="dcterms:W3CDTF">2006-08-16T00:00:00Z</dcterms:created>
  <dcterms:modified xsi:type="dcterms:W3CDTF">2018-12-03T13:55:02Z</dcterms:modified>
</cp:coreProperties>
</file>