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 Lesson Op-DD_2LnH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056103" y="1905865"/>
            <a:ext cx="7080363" cy="538622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2400"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 sz="2800" b="1" i="0">
                <a:latin typeface="Verdana"/>
                <a:cs typeface="Verdana"/>
              </a:defRPr>
            </a:lvl2pPr>
            <a:lvl3pPr marL="914400" indent="0">
              <a:buNone/>
              <a:defRPr sz="2800" b="1" i="0">
                <a:latin typeface="Verdana"/>
                <a:cs typeface="Verdana"/>
              </a:defRPr>
            </a:lvl3pPr>
            <a:lvl4pPr marL="1371600" indent="0">
              <a:buNone/>
              <a:defRPr sz="2800" b="1" i="0">
                <a:latin typeface="Verdana"/>
                <a:cs typeface="Verdana"/>
              </a:defRPr>
            </a:lvl4pPr>
            <a:lvl5pPr marL="1828800" indent="0">
              <a:buNone/>
              <a:defRPr sz="2800" b="1" i="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056104" y="2444486"/>
            <a:ext cx="7080362" cy="3214461"/>
          </a:xfrm>
          <a:prstGeom prst="rect">
            <a:avLst/>
          </a:prstGeom>
        </p:spPr>
        <p:txBody>
          <a:bodyPr vert="horz" lIns="0" tIns="0"/>
          <a:lstStyle>
            <a:lvl1pPr marL="342900" indent="-342900">
              <a:lnSpc>
                <a:spcPct val="120000"/>
              </a:lnSpc>
              <a:buFont typeface="Arial"/>
              <a:buChar char="•"/>
              <a:defRPr sz="20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2pPr>
            <a:lvl3pPr marL="9144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3pPr>
            <a:lvl4pPr marL="13716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4pPr>
            <a:lvl5pPr marL="18288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TextBox 12"/>
          <p:cNvSpPr txBox="1"/>
          <p:nvPr userDrawn="1"/>
        </p:nvSpPr>
        <p:spPr>
          <a:xfrm rot="16200000">
            <a:off x="97925" y="587323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CHAPTER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15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104" y="291159"/>
            <a:ext cx="7833899" cy="466725"/>
          </a:xfrm>
          <a:prstGeom prst="rect">
            <a:avLst/>
          </a:prstGeom>
        </p:spPr>
        <p:txBody>
          <a:bodyPr vert="horz" lIns="91440"/>
          <a:lstStyle>
            <a:lvl1pPr marL="0" indent="0">
              <a:buNone/>
              <a:defRPr sz="2400" b="0" i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16" name="Text Placeholder 28"/>
          <p:cNvSpPr txBox="1">
            <a:spLocks/>
          </p:cNvSpPr>
          <p:nvPr userDrawn="1"/>
        </p:nvSpPr>
        <p:spPr>
          <a:xfrm>
            <a:off x="6333066" y="782925"/>
            <a:ext cx="2294861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CHAPTER WRAP-UP</a:t>
            </a:r>
            <a:endParaRPr lang="en-US" sz="1300" b="0" i="0" kern="0" spc="3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581979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tudyjams.scholastic.com/studyjams/jams/science/forces-and-motion/acceleration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 up 5 min 4/16/18 Monday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957943"/>
            <a:ext cx="8915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2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C. </a:t>
            </a:r>
            <a:r>
              <a:rPr lang="en-US" dirty="0"/>
              <a:t>Circular Motion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1</a:t>
            </a:r>
            <a:r>
              <a:rPr lang="en-US" u="sng" dirty="0"/>
              <a:t>. </a:t>
            </a:r>
            <a:r>
              <a:rPr lang="en-US" b="1" u="sng" dirty="0"/>
              <a:t>Circular motion </a:t>
            </a:r>
            <a:r>
              <a:rPr lang="en-US" dirty="0"/>
              <a:t>is any motion in which an object is moving in a curved path.</a:t>
            </a:r>
          </a:p>
          <a:p>
            <a:r>
              <a:rPr lang="en-US" b="1" dirty="0"/>
              <a:t>2. </a:t>
            </a:r>
            <a:r>
              <a:rPr lang="en-US" b="1" u="sng" dirty="0"/>
              <a:t>Inertia</a:t>
            </a:r>
            <a:r>
              <a:rPr lang="en-US" dirty="0"/>
              <a:t> causes objects to tend to move along a straight path.</a:t>
            </a:r>
          </a:p>
          <a:p>
            <a:r>
              <a:rPr lang="en-US" b="1" dirty="0"/>
              <a:t>3. </a:t>
            </a:r>
            <a:r>
              <a:rPr lang="en-US" dirty="0"/>
              <a:t>In circular motion, a force that acts perpendicular to the direction of </a:t>
            </a:r>
            <a:r>
              <a:rPr lang="en-US" dirty="0" smtClean="0"/>
              <a:t>motion toward </a:t>
            </a:r>
            <a:r>
              <a:rPr lang="en-US" dirty="0"/>
              <a:t>the center of the curve is called a(n) </a:t>
            </a:r>
            <a:r>
              <a:rPr lang="en-US" b="1" u="sng" dirty="0"/>
              <a:t>centripetal force.</a:t>
            </a:r>
          </a:p>
          <a:p>
            <a:r>
              <a:rPr lang="en-US" b="1" dirty="0"/>
              <a:t>4. </a:t>
            </a:r>
            <a:r>
              <a:rPr lang="en-US" dirty="0"/>
              <a:t>An object that is moving in a circle accelerates in the </a:t>
            </a:r>
            <a:r>
              <a:rPr lang="en-US" b="1" u="sng" dirty="0"/>
              <a:t>direction</a:t>
            </a:r>
            <a:r>
              <a:rPr lang="en-US" dirty="0"/>
              <a:t> of the </a:t>
            </a:r>
            <a:r>
              <a:rPr lang="en-US" dirty="0" smtClean="0"/>
              <a:t>centripetal force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25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C. </a:t>
            </a:r>
            <a:r>
              <a:rPr lang="en-US" dirty="0"/>
              <a:t>Circular Motion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5. </a:t>
            </a:r>
            <a:r>
              <a:rPr lang="en-US" dirty="0"/>
              <a:t>Any object that circles a larger object is called a(n) </a:t>
            </a:r>
            <a:r>
              <a:rPr lang="en-US" b="1" u="sng" dirty="0"/>
              <a:t>satellite</a:t>
            </a:r>
            <a:r>
              <a:rPr lang="en-US" dirty="0"/>
              <a:t>.</a:t>
            </a:r>
          </a:p>
          <a:p>
            <a:r>
              <a:rPr lang="en-US" b="1" dirty="0"/>
              <a:t>a. </a:t>
            </a:r>
            <a:r>
              <a:rPr lang="en-US" dirty="0"/>
              <a:t>Satellites move in a circle because a(n) </a:t>
            </a:r>
            <a:r>
              <a:rPr lang="en-US" b="1" u="sng" dirty="0"/>
              <a:t>centripetal force </a:t>
            </a:r>
            <a:r>
              <a:rPr lang="en-US" dirty="0"/>
              <a:t>acts on them.</a:t>
            </a:r>
          </a:p>
          <a:p>
            <a:r>
              <a:rPr lang="en-US" b="1" dirty="0"/>
              <a:t>b. </a:t>
            </a:r>
            <a:r>
              <a:rPr lang="en-US" b="1" u="sng" dirty="0"/>
              <a:t>Gravity</a:t>
            </a:r>
            <a:r>
              <a:rPr lang="en-US" dirty="0"/>
              <a:t> is the centripetal force that acts on satellites by continuously </a:t>
            </a:r>
            <a:r>
              <a:rPr lang="en-US" dirty="0" smtClean="0"/>
              <a:t>changing their </a:t>
            </a:r>
            <a:r>
              <a:rPr lang="en-US" dirty="0"/>
              <a:t>direction of motion; this results in </a:t>
            </a:r>
            <a:r>
              <a:rPr lang="en-US" b="1" u="sng" dirty="0"/>
              <a:t>circular</a:t>
            </a:r>
            <a:r>
              <a:rPr lang="en-US" dirty="0"/>
              <a:t> motion.</a:t>
            </a:r>
          </a:p>
          <a:p>
            <a:r>
              <a:rPr lang="en-US" b="1" dirty="0"/>
              <a:t>6. </a:t>
            </a:r>
            <a:r>
              <a:rPr lang="en-US" dirty="0"/>
              <a:t>Earth’s </a:t>
            </a:r>
            <a:r>
              <a:rPr lang="en-US" b="1" u="sng" dirty="0"/>
              <a:t>gravitational pull </a:t>
            </a:r>
            <a:r>
              <a:rPr lang="en-US" dirty="0"/>
              <a:t>keeps the Moon in orbit around Earth.</a:t>
            </a:r>
          </a:p>
          <a:p>
            <a:r>
              <a:rPr lang="en-US" b="1" dirty="0"/>
              <a:t>7. </a:t>
            </a:r>
            <a:r>
              <a:rPr lang="en-US" dirty="0"/>
              <a:t>The planets remain in orbit because the </a:t>
            </a:r>
            <a:r>
              <a:rPr lang="en-US" b="1" u="sng" dirty="0"/>
              <a:t>Sun’s</a:t>
            </a:r>
            <a:r>
              <a:rPr lang="en-US" dirty="0"/>
              <a:t> gravity pulls on them</a:t>
            </a:r>
          </a:p>
        </p:txBody>
      </p:sp>
    </p:spTree>
    <p:extLst>
      <p:ext uri="{BB962C8B-B14F-4D97-AF65-F5344CB8AC3E}">
        <p14:creationId xmlns:p14="http://schemas.microsoft.com/office/powerpoint/2010/main" val="2051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Practice 10 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We are going to go over together. Please pay attention for the answer. I am not going to collect this assignment use for the help for </a:t>
            </a:r>
            <a:r>
              <a:rPr lang="en-US" dirty="0" smtClean="0"/>
              <a:t>Wednesday open </a:t>
            </a:r>
            <a:r>
              <a:rPr lang="en-US" dirty="0"/>
              <a:t>notebook quiz</a:t>
            </a:r>
            <a:r>
              <a:rPr lang="en-US" dirty="0" smtClean="0"/>
              <a:t>.</a:t>
            </a:r>
          </a:p>
          <a:p>
            <a:r>
              <a:rPr lang="en-US" dirty="0" smtClean="0"/>
              <a:t>1) F 2) T 3)T 4) T 5) F 6) F 7) T 8) T 9) T 10 ) F</a:t>
            </a:r>
          </a:p>
          <a:p>
            <a:r>
              <a:rPr lang="en-US" dirty="0" smtClean="0"/>
              <a:t>Short Answer</a:t>
            </a:r>
          </a:p>
          <a:p>
            <a:r>
              <a:rPr lang="en-US" dirty="0" smtClean="0"/>
              <a:t>1) Weight is a measure of the force of gravity pulling on an object of a given mass. </a:t>
            </a:r>
          </a:p>
          <a:p>
            <a:r>
              <a:rPr lang="en-US" dirty="0" smtClean="0"/>
              <a:t>2) Weight is directly related to mass. As an object’s mass increases mass increases. </a:t>
            </a:r>
          </a:p>
          <a:p>
            <a:r>
              <a:rPr lang="en-US" dirty="0" smtClean="0"/>
              <a:t>3) Weight= m . A = 50. 9.8= 490 newton. </a:t>
            </a:r>
          </a:p>
          <a:p>
            <a:r>
              <a:rPr lang="en-US" dirty="0" smtClean="0"/>
              <a:t>Multiple Choice; 1) D 2) D 3) A 4) D 5) A 6)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7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Practice- 10 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12 questions (8 Content practice A) and 4 Content Practice B)</a:t>
            </a:r>
          </a:p>
          <a:p>
            <a:r>
              <a:rPr lang="en-US" dirty="0" smtClean="0"/>
              <a:t>Each questions is 10 points. </a:t>
            </a:r>
          </a:p>
          <a:p>
            <a:r>
              <a:rPr lang="en-US" dirty="0" smtClean="0"/>
              <a:t>If you are talk during independent practice you will get a 0.</a:t>
            </a:r>
          </a:p>
          <a:p>
            <a:r>
              <a:rPr lang="en-US" dirty="0" smtClean="0"/>
              <a:t>No talking, group work, or brain storming.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3 min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studyjams.scholastic.com/studyjams/jams/science/forces-and-motion/acceleration.htm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6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questions (School to Home Lesson 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3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1.When </a:t>
            </a:r>
            <a:r>
              <a:rPr lang="en-US" dirty="0"/>
              <a:t>the ball is hit directly, it travels in the same direction as the foot that strikes it.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 </a:t>
            </a:r>
            <a:r>
              <a:rPr lang="en-US" dirty="0"/>
              <a:t>To make the ball soar, her foot should strike the ball near the ground and move upward as it strikes. 3 Because a football is not round, it often bounces in random, unpredictable directions when it strikes the ground. A soccer player would find it more difficult to track the ball or to pass the ball to another player if the game were played with a football.</a:t>
            </a:r>
          </a:p>
        </p:txBody>
      </p:sp>
    </p:spTree>
    <p:extLst>
      <p:ext uri="{BB962C8B-B14F-4D97-AF65-F5344CB8AC3E}">
        <p14:creationId xmlns:p14="http://schemas.microsoft.com/office/powerpoint/2010/main" val="200676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Warm Up 5 min</a:t>
            </a:r>
          </a:p>
          <a:p>
            <a:r>
              <a:rPr lang="en-US" dirty="0" smtClean="0"/>
              <a:t>2) Lesson 3 Introduction 10 min </a:t>
            </a:r>
          </a:p>
          <a:p>
            <a:r>
              <a:rPr lang="en-US" dirty="0" smtClean="0"/>
              <a:t>3) Lesson Outline- 10 min</a:t>
            </a:r>
          </a:p>
          <a:p>
            <a:r>
              <a:rPr lang="en-US" dirty="0" smtClean="0"/>
              <a:t>4) Guided Practice 10 min</a:t>
            </a:r>
          </a:p>
          <a:p>
            <a:r>
              <a:rPr lang="en-US" dirty="0" smtClean="0"/>
              <a:t>5) Content Practice 10 min</a:t>
            </a:r>
          </a:p>
          <a:p>
            <a:r>
              <a:rPr lang="en-US" dirty="0" smtClean="0"/>
              <a:t>6) Video- 3 min</a:t>
            </a:r>
          </a:p>
          <a:p>
            <a:r>
              <a:rPr lang="en-US" dirty="0" smtClean="0"/>
              <a:t>7) Homework </a:t>
            </a:r>
          </a:p>
        </p:txBody>
      </p:sp>
    </p:spTree>
    <p:extLst>
      <p:ext uri="{BB962C8B-B14F-4D97-AF65-F5344CB8AC3E}">
        <p14:creationId xmlns:p14="http://schemas.microsoft.com/office/powerpoint/2010/main" val="24932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Lesson 3: Newton’s Second Law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According to Newton’s second law of motion, an object’s acceleration is the net force on the object divided by its mass.</a:t>
            </a:r>
          </a:p>
          <a:p>
            <a:r>
              <a:rPr lang="en-US" dirty="0"/>
              <a:t>In circular motion, a centripetal force pulls an object toward the center of the curve.</a:t>
            </a:r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Laws of Motion</a:t>
            </a:r>
          </a:p>
        </p:txBody>
      </p:sp>
    </p:spTree>
    <p:extLst>
      <p:ext uri="{BB962C8B-B14F-4D97-AF65-F5344CB8AC3E}">
        <p14:creationId xmlns:p14="http://schemas.microsoft.com/office/powerpoint/2010/main" val="128863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2400" dirty="0"/>
              <a:t>What makes it </a:t>
            </a:r>
            <a:r>
              <a:rPr lang="en-US" sz="2400" dirty="0" smtClean="0"/>
              <a:t>go- Inquiry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37338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Look at the photo at the beginning of the lesson. The archer pulls back the string and takes aim. </a:t>
            </a:r>
            <a:r>
              <a:rPr lang="en-US" dirty="0" smtClean="0"/>
              <a:t>When she </a:t>
            </a:r>
            <a:r>
              <a:rPr lang="en-US" dirty="0"/>
              <a:t>releases the string, the arrow soars through the air</a:t>
            </a:r>
            <a:r>
              <a:rPr lang="en-US" dirty="0" smtClean="0"/>
              <a:t>. To </a:t>
            </a:r>
            <a:r>
              <a:rPr lang="en-US" dirty="0"/>
              <a:t>reach the target, the arrow must quickly reach a </a:t>
            </a:r>
            <a:r>
              <a:rPr lang="en-US" dirty="0" smtClean="0"/>
              <a:t>high speed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is it able to move so fast? The force </a:t>
            </a:r>
            <a:r>
              <a:rPr lang="en-US" dirty="0" smtClean="0"/>
              <a:t>from the </a:t>
            </a:r>
            <a:r>
              <a:rPr lang="en-US" dirty="0"/>
              <a:t>string determines the arrow’s speed.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943" y="1143000"/>
            <a:ext cx="43338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88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Lesson 3</a:t>
            </a:r>
            <a:br>
              <a:rPr lang="en-US" b="1" dirty="0"/>
            </a:br>
            <a:r>
              <a:rPr lang="en-US" b="1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centripetal </a:t>
            </a:r>
            <a:r>
              <a:rPr lang="en-US" b="1" dirty="0"/>
              <a:t>force </a:t>
            </a:r>
            <a:r>
              <a:rPr lang="en-US" dirty="0"/>
              <a:t>a force in </a:t>
            </a:r>
            <a:r>
              <a:rPr lang="en-US" dirty="0" smtClean="0"/>
              <a:t>circular motion </a:t>
            </a:r>
            <a:r>
              <a:rPr lang="en-US" dirty="0"/>
              <a:t>that acts perpendicular </a:t>
            </a:r>
            <a:r>
              <a:rPr lang="en-US" dirty="0" smtClean="0"/>
              <a:t>to the </a:t>
            </a:r>
            <a:r>
              <a:rPr lang="en-US" dirty="0"/>
              <a:t>direction of motion toward </a:t>
            </a:r>
            <a:r>
              <a:rPr lang="en-US" dirty="0" smtClean="0"/>
              <a:t>the center </a:t>
            </a:r>
            <a:r>
              <a:rPr lang="en-US" dirty="0"/>
              <a:t>of the circle</a:t>
            </a:r>
          </a:p>
          <a:p>
            <a:r>
              <a:rPr lang="en-US" b="1" dirty="0"/>
              <a:t>circular motion </a:t>
            </a:r>
            <a:r>
              <a:rPr lang="en-US" dirty="0"/>
              <a:t>any motion </a:t>
            </a:r>
            <a:r>
              <a:rPr lang="en-US" dirty="0" smtClean="0"/>
              <a:t>in which </a:t>
            </a:r>
            <a:r>
              <a:rPr lang="en-US" dirty="0"/>
              <a:t>an object is moving </a:t>
            </a:r>
            <a:r>
              <a:rPr lang="en-US" dirty="0" smtClean="0"/>
              <a:t>along a </a:t>
            </a:r>
            <a:r>
              <a:rPr lang="en-US" dirty="0"/>
              <a:t>curved path</a:t>
            </a:r>
          </a:p>
          <a:p>
            <a:r>
              <a:rPr lang="en-US" b="1" dirty="0"/>
              <a:t>Newton’s second law of </a:t>
            </a:r>
            <a:r>
              <a:rPr lang="en-US" b="1" dirty="0" smtClean="0"/>
              <a:t>motion </a:t>
            </a:r>
            <a:r>
              <a:rPr lang="en-US" dirty="0" smtClean="0"/>
              <a:t>acceleration </a:t>
            </a:r>
            <a:r>
              <a:rPr lang="en-US" dirty="0"/>
              <a:t>is equal to the </a:t>
            </a:r>
            <a:r>
              <a:rPr lang="en-US" dirty="0" smtClean="0"/>
              <a:t>net force </a:t>
            </a:r>
            <a:r>
              <a:rPr lang="en-US" dirty="0"/>
              <a:t>exerted on the object </a:t>
            </a:r>
            <a:r>
              <a:rPr lang="en-US" dirty="0" smtClean="0"/>
              <a:t>divided by </a:t>
            </a:r>
            <a:r>
              <a:rPr lang="en-US" dirty="0"/>
              <a:t>the object’s mass</a:t>
            </a:r>
          </a:p>
        </p:txBody>
      </p:sp>
    </p:spTree>
    <p:extLst>
      <p:ext uri="{BB962C8B-B14F-4D97-AF65-F5344CB8AC3E}">
        <p14:creationId xmlns:p14="http://schemas.microsoft.com/office/powerpoint/2010/main" val="33676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 Outline-</a:t>
            </a:r>
            <a:br>
              <a:rPr lang="en-US" dirty="0" smtClean="0"/>
            </a:br>
            <a:r>
              <a:rPr lang="en-US" b="1" dirty="0" smtClean="0"/>
              <a:t>A</a:t>
            </a:r>
            <a:r>
              <a:rPr lang="en-US" b="1" dirty="0"/>
              <a:t>. How do forces change motion?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1. </a:t>
            </a:r>
            <a:r>
              <a:rPr lang="en-US" dirty="0"/>
              <a:t>Forces change an object’s motion by changing its </a:t>
            </a:r>
            <a:r>
              <a:rPr lang="en-US" b="1" u="sng" dirty="0"/>
              <a:t>speed</a:t>
            </a:r>
            <a:r>
              <a:rPr lang="en-US" dirty="0"/>
              <a:t>, its </a:t>
            </a:r>
            <a:r>
              <a:rPr lang="en-US" b="1" u="sng" dirty="0"/>
              <a:t>direction</a:t>
            </a:r>
            <a:r>
              <a:rPr lang="en-US" dirty="0"/>
              <a:t>, or both.</a:t>
            </a:r>
          </a:p>
          <a:p>
            <a:r>
              <a:rPr lang="en-US" b="1" dirty="0"/>
              <a:t>2. </a:t>
            </a:r>
            <a:r>
              <a:rPr lang="en-US" dirty="0"/>
              <a:t>Only </a:t>
            </a:r>
            <a:r>
              <a:rPr lang="en-US" b="1" u="sng" dirty="0"/>
              <a:t>unbalanced</a:t>
            </a:r>
            <a:r>
              <a:rPr lang="en-US" dirty="0"/>
              <a:t> forces can change the velocity of an object.</a:t>
            </a:r>
          </a:p>
          <a:p>
            <a:r>
              <a:rPr lang="en-US" b="1" dirty="0"/>
              <a:t>3. </a:t>
            </a:r>
            <a:r>
              <a:rPr lang="en-US" dirty="0"/>
              <a:t>You know unbalanced forces are acting on an object that is at rest when the </a:t>
            </a:r>
            <a:r>
              <a:rPr lang="en-US" dirty="0" smtClean="0"/>
              <a:t>object starts </a:t>
            </a:r>
            <a:r>
              <a:rPr lang="en-US" b="1" u="sng" dirty="0"/>
              <a:t>moving</a:t>
            </a:r>
            <a:r>
              <a:rPr lang="en-US" dirty="0"/>
              <a:t>.</a:t>
            </a:r>
          </a:p>
          <a:p>
            <a:r>
              <a:rPr lang="en-US" b="1" dirty="0"/>
              <a:t>4. </a:t>
            </a:r>
            <a:r>
              <a:rPr lang="en-US" dirty="0"/>
              <a:t>Unbalanced forces change the </a:t>
            </a:r>
            <a:r>
              <a:rPr lang="en-US" b="1" u="sng" dirty="0"/>
              <a:t>velocity</a:t>
            </a:r>
            <a:r>
              <a:rPr lang="en-US" dirty="0"/>
              <a:t> of a moving object.</a:t>
            </a:r>
          </a:p>
          <a:p>
            <a:r>
              <a:rPr lang="en-US" b="1" dirty="0"/>
              <a:t>a. </a:t>
            </a:r>
            <a:r>
              <a:rPr lang="en-US" dirty="0"/>
              <a:t>If a net force acts on a moving object in the direction that the object is </a:t>
            </a:r>
            <a:r>
              <a:rPr lang="en-US" dirty="0" smtClean="0"/>
              <a:t>moving, the </a:t>
            </a:r>
            <a:r>
              <a:rPr lang="en-US" dirty="0"/>
              <a:t>object will </a:t>
            </a:r>
            <a:r>
              <a:rPr lang="en-US" b="1" u="sng" dirty="0"/>
              <a:t>speed up</a:t>
            </a:r>
            <a:r>
              <a:rPr lang="en-US" dirty="0"/>
              <a:t>.</a:t>
            </a:r>
          </a:p>
          <a:p>
            <a:r>
              <a:rPr lang="en-US" b="1" dirty="0"/>
              <a:t>b. </a:t>
            </a:r>
            <a:r>
              <a:rPr lang="en-US" dirty="0"/>
              <a:t>If a net force acts on a moving object in the direction that is opposite to </a:t>
            </a:r>
            <a:r>
              <a:rPr lang="en-US" dirty="0" smtClean="0"/>
              <a:t>the direction </a:t>
            </a:r>
            <a:r>
              <a:rPr lang="en-US" dirty="0"/>
              <a:t>that the object moves, the object </a:t>
            </a:r>
            <a:r>
              <a:rPr lang="en-US" b="1" u="sng" dirty="0"/>
              <a:t>slows down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53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A. How do forces change motion?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c. </a:t>
            </a:r>
            <a:r>
              <a:rPr lang="en-US" dirty="0"/>
              <a:t>Another way unbalanced forces can change the velocity of a moving object is </a:t>
            </a:r>
            <a:r>
              <a:rPr lang="en-US" dirty="0" smtClean="0"/>
              <a:t>to change </a:t>
            </a:r>
            <a:r>
              <a:rPr lang="en-US" dirty="0"/>
              <a:t>the </a:t>
            </a:r>
            <a:r>
              <a:rPr lang="en-US" b="1" u="sng" dirty="0"/>
              <a:t>direction</a:t>
            </a:r>
            <a:r>
              <a:rPr lang="en-US" dirty="0"/>
              <a:t> of the object’s motion.</a:t>
            </a:r>
          </a:p>
          <a:p>
            <a:r>
              <a:rPr lang="en-US" b="1" dirty="0"/>
              <a:t>5. </a:t>
            </a:r>
            <a:r>
              <a:rPr lang="en-US" dirty="0"/>
              <a:t>The force of gravity acts on a ball that is thrown by changing the direction of </a:t>
            </a:r>
            <a:r>
              <a:rPr lang="en-US" dirty="0" smtClean="0"/>
              <a:t>the ball</a:t>
            </a:r>
            <a:r>
              <a:rPr lang="en-US" dirty="0"/>
              <a:t>, pulling it </a:t>
            </a:r>
            <a:r>
              <a:rPr lang="en-US" b="1" u="sng" dirty="0"/>
              <a:t>downward</a:t>
            </a:r>
            <a:r>
              <a:rPr lang="en-US" dirty="0"/>
              <a:t>.</a:t>
            </a:r>
          </a:p>
          <a:p>
            <a:r>
              <a:rPr lang="en-US" b="1" dirty="0"/>
              <a:t>6. </a:t>
            </a:r>
            <a:r>
              <a:rPr lang="en-US" dirty="0"/>
              <a:t>Another name for change in velocity over time is </a:t>
            </a:r>
            <a:r>
              <a:rPr lang="en-US" b="1" u="sng" dirty="0"/>
              <a:t>acceleration</a:t>
            </a:r>
            <a:r>
              <a:rPr lang="en-US" dirty="0"/>
              <a:t>.</a:t>
            </a:r>
          </a:p>
          <a:p>
            <a:r>
              <a:rPr lang="en-US" b="1" dirty="0"/>
              <a:t>7. </a:t>
            </a:r>
            <a:r>
              <a:rPr lang="en-US" dirty="0"/>
              <a:t>Unbalanced forces can make an object accelerate by changing the object’s </a:t>
            </a:r>
            <a:r>
              <a:rPr lang="en-US" b="1" u="sng" dirty="0" smtClean="0"/>
              <a:t>speed</a:t>
            </a:r>
            <a:r>
              <a:rPr lang="en-US" dirty="0" smtClean="0"/>
              <a:t>, </a:t>
            </a:r>
            <a:r>
              <a:rPr lang="en-US" b="1" u="sng" dirty="0" smtClean="0"/>
              <a:t>direction</a:t>
            </a:r>
            <a:r>
              <a:rPr lang="en-US" dirty="0"/>
              <a:t>, or both.</a:t>
            </a:r>
          </a:p>
        </p:txBody>
      </p:sp>
    </p:spTree>
    <p:extLst>
      <p:ext uri="{BB962C8B-B14F-4D97-AF65-F5344CB8AC3E}">
        <p14:creationId xmlns:p14="http://schemas.microsoft.com/office/powerpoint/2010/main" val="15439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B. </a:t>
            </a:r>
            <a:r>
              <a:rPr lang="en-US" dirty="0"/>
              <a:t>Newton’s Second Law of Motion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1. </a:t>
            </a:r>
            <a:r>
              <a:rPr lang="en-US" dirty="0" smtClean="0"/>
              <a:t>According to </a:t>
            </a:r>
            <a:r>
              <a:rPr lang="en-US" b="1" u="sng" dirty="0" smtClean="0"/>
              <a:t>Newton’s second law of motion</a:t>
            </a:r>
            <a:r>
              <a:rPr lang="en-US" dirty="0" smtClean="0"/>
              <a:t>, the acceleration of an object is equal to </a:t>
            </a:r>
            <a:r>
              <a:rPr lang="en-US" dirty="0"/>
              <a:t>the net force acting on the object divided by the object’s mass.</a:t>
            </a:r>
          </a:p>
          <a:p>
            <a:r>
              <a:rPr lang="en-US" b="1" dirty="0"/>
              <a:t>2. </a:t>
            </a:r>
            <a:r>
              <a:rPr lang="en-US" dirty="0"/>
              <a:t>The direction of acceleration is the same as the direction of the </a:t>
            </a:r>
            <a:r>
              <a:rPr lang="en-US" b="1" u="sng" dirty="0"/>
              <a:t>net force</a:t>
            </a:r>
            <a:r>
              <a:rPr lang="en-US" dirty="0"/>
              <a:t>.</a:t>
            </a:r>
          </a:p>
          <a:p>
            <a:r>
              <a:rPr lang="en-US" b="1" dirty="0"/>
              <a:t>3. </a:t>
            </a:r>
            <a:r>
              <a:rPr lang="en-US" dirty="0"/>
              <a:t>The units for Newton’s second law are SI units—force is measured in </a:t>
            </a:r>
            <a:r>
              <a:rPr lang="en-US" b="1" u="sng" dirty="0" err="1"/>
              <a:t>newtons</a:t>
            </a:r>
            <a:r>
              <a:rPr lang="en-US" dirty="0"/>
              <a:t>; </a:t>
            </a:r>
            <a:r>
              <a:rPr lang="en-US" dirty="0" smtClean="0"/>
              <a:t>mass is </a:t>
            </a:r>
            <a:r>
              <a:rPr lang="en-US" dirty="0"/>
              <a:t>measured in </a:t>
            </a:r>
            <a:r>
              <a:rPr lang="en-US" b="1" u="sng" dirty="0"/>
              <a:t>kilograms</a:t>
            </a:r>
            <a:r>
              <a:rPr lang="en-US" dirty="0"/>
              <a:t>; acceleration is measured in </a:t>
            </a:r>
            <a:r>
              <a:rPr lang="en-US" b="1" u="sng" dirty="0"/>
              <a:t>meters per second squared</a:t>
            </a:r>
            <a:r>
              <a:rPr lang="en-US" dirty="0"/>
              <a:t>.</a:t>
            </a:r>
          </a:p>
          <a:p>
            <a:r>
              <a:rPr lang="en-US" b="1" dirty="0"/>
              <a:t>4. </a:t>
            </a:r>
            <a:r>
              <a:rPr lang="en-US" dirty="0"/>
              <a:t>One newton is the same as one </a:t>
            </a:r>
            <a:r>
              <a:rPr lang="en-US" b="1" u="sng" dirty="0"/>
              <a:t>kg· m/s2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46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1011</Words>
  <Application>Microsoft Office PowerPoint</Application>
  <PresentationFormat>On-screen Show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Warm up 5 min 4/16/18 Monday </vt:lpstr>
      <vt:lpstr>Warm Up Answer</vt:lpstr>
      <vt:lpstr>Today Agenda</vt:lpstr>
      <vt:lpstr>PowerPoint Presentation</vt:lpstr>
      <vt:lpstr>What makes it go- Inquiry</vt:lpstr>
      <vt:lpstr>Lesson 3 Vocabulary</vt:lpstr>
      <vt:lpstr>Lesson Outline- A. How do forces change motion?</vt:lpstr>
      <vt:lpstr>A. How do forces change motion?</vt:lpstr>
      <vt:lpstr>B. Newton’s Second Law of Motion </vt:lpstr>
      <vt:lpstr>C. Circular Motion </vt:lpstr>
      <vt:lpstr>C. Circular Motion </vt:lpstr>
      <vt:lpstr>Guided Practice 10 min</vt:lpstr>
      <vt:lpstr>Independent Practice- 10 min</vt:lpstr>
      <vt:lpstr>Video 3 min 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5 min </dc:title>
  <dc:creator>ailbay</dc:creator>
  <cp:lastModifiedBy>TMSA</cp:lastModifiedBy>
  <cp:revision>8</cp:revision>
  <dcterms:created xsi:type="dcterms:W3CDTF">2006-08-16T00:00:00Z</dcterms:created>
  <dcterms:modified xsi:type="dcterms:W3CDTF">2018-04-16T14:57:03Z</dcterms:modified>
</cp:coreProperties>
</file>