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2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Idea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2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3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pic>
        <p:nvPicPr>
          <p:cNvPr id="24" name="Picture 23" descr="MA_inquiry-8880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1" t="18451" r="14708" b="26889"/>
          <a:stretch/>
        </p:blipFill>
        <p:spPr>
          <a:xfrm>
            <a:off x="770467" y="1575062"/>
            <a:ext cx="1058334" cy="759350"/>
          </a:xfrm>
          <a:prstGeom prst="rect">
            <a:avLst/>
          </a:prstGeom>
        </p:spPr>
      </p:pic>
      <p:sp>
        <p:nvSpPr>
          <p:cNvPr id="2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925671" y="1713944"/>
            <a:ext cx="6252098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925671" y="2252565"/>
            <a:ext cx="6252097" cy="3945035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63196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 Lesson Op-D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056103" y="1905865"/>
            <a:ext cx="7080363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056104" y="2444486"/>
            <a:ext cx="7080362" cy="3214461"/>
          </a:xfrm>
          <a:prstGeom prst="rect">
            <a:avLst/>
          </a:prstGeom>
        </p:spPr>
        <p:txBody>
          <a:bodyPr vert="horz" lIns="0" tIns="0"/>
          <a:lstStyle>
            <a:lvl1pPr marL="342900" indent="-342900">
              <a:lnSpc>
                <a:spcPct val="120000"/>
              </a:lnSpc>
              <a:buFont typeface="Arial"/>
              <a:buChar char="•"/>
              <a:defRPr sz="2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5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16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53568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7772400" cy="914400"/>
          </a:xfrm>
        </p:spPr>
        <p:txBody>
          <a:bodyPr/>
          <a:lstStyle/>
          <a:p>
            <a:r>
              <a:rPr lang="en-US" dirty="0" smtClean="0"/>
              <a:t>Warm up 5 min 4/17/18 Tuesday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7724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36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To Home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3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</a:t>
            </a:r>
          </a:p>
          <a:p>
            <a:r>
              <a:rPr lang="en-US" dirty="0" smtClean="0"/>
              <a:t>2) Lesson 4; Introduction 3</a:t>
            </a:r>
            <a:r>
              <a:rPr lang="en-US" baseline="30000" dirty="0" smtClean="0"/>
              <a:t>rd</a:t>
            </a:r>
            <a:r>
              <a:rPr lang="en-US" dirty="0" smtClean="0"/>
              <a:t> Law- 10 min</a:t>
            </a:r>
          </a:p>
          <a:p>
            <a:r>
              <a:rPr lang="en-US" dirty="0" smtClean="0"/>
              <a:t>3) Lesson Outline 10 min </a:t>
            </a:r>
          </a:p>
          <a:p>
            <a:r>
              <a:rPr lang="en-US" dirty="0"/>
              <a:t>4</a:t>
            </a:r>
            <a:r>
              <a:rPr lang="en-US" dirty="0" smtClean="0"/>
              <a:t>) Video (Study Jams- </a:t>
            </a:r>
            <a:r>
              <a:rPr lang="en-US" dirty="0" err="1" smtClean="0"/>
              <a:t>Plicker</a:t>
            </a:r>
            <a:r>
              <a:rPr lang="en-US" dirty="0" smtClean="0"/>
              <a:t>) 20 min</a:t>
            </a:r>
          </a:p>
          <a:p>
            <a:r>
              <a:rPr lang="en-US" dirty="0" smtClean="0"/>
              <a:t>5) Homework- School to Home 2 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0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Newton's Third Law- Great Scientist Question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Why move up?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76201" y="2438400"/>
            <a:ext cx="4876799" cy="394503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Look at the photo at the beginning of the lesson. To reach the height she needs for her dive, this </a:t>
            </a:r>
            <a:r>
              <a:rPr lang="en-US" dirty="0" smtClean="0"/>
              <a:t>diver must </a:t>
            </a:r>
            <a:r>
              <a:rPr lang="en-US" dirty="0"/>
              <a:t>move up into the air. Does she just jump up? No</a:t>
            </a:r>
            <a:r>
              <a:rPr lang="en-US" dirty="0" smtClean="0"/>
              <a:t>, she </a:t>
            </a:r>
            <a:r>
              <a:rPr lang="en-US" dirty="0"/>
              <a:t>doesn’t. She pushes down on the diving board </a:t>
            </a:r>
            <a:r>
              <a:rPr lang="en-US" dirty="0" smtClean="0"/>
              <a:t>and the </a:t>
            </a:r>
            <a:r>
              <a:rPr lang="en-US" dirty="0"/>
              <a:t>diving board propels her into the air. </a:t>
            </a:r>
            <a:endParaRPr lang="en-US" dirty="0" smtClean="0"/>
          </a:p>
          <a:p>
            <a:r>
              <a:rPr lang="en-US" dirty="0" smtClean="0"/>
              <a:t>How does pushing </a:t>
            </a:r>
            <a:r>
              <a:rPr lang="en-US" dirty="0"/>
              <a:t>down cause the diver to move up?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0"/>
            <a:ext cx="3810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067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Lesson 4: Newton’s Third Law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Newton’s third law of motion states that when one object applies a force on another, the second object applies an equal force in the opposite direction on the first object.</a:t>
            </a:r>
          </a:p>
          <a:p>
            <a:r>
              <a:rPr lang="en-US" dirty="0"/>
              <a:t>The forces of a force pair do not cancel because they act on different objects.</a:t>
            </a:r>
          </a:p>
          <a:p>
            <a:r>
              <a:rPr lang="en-US" dirty="0"/>
              <a:t>According to the law of conservation of momentum, momentum is conserved during a collision unless an outside force acts on the colliding objects.</a:t>
            </a: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Laws of </a:t>
            </a:r>
            <a:r>
              <a:rPr lang="en-US" dirty="0" smtClean="0"/>
              <a:t>Motion- First 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00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Vocabulary- First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force </a:t>
            </a:r>
            <a:r>
              <a:rPr lang="en-US" b="1" dirty="0" smtClean="0"/>
              <a:t>pair: </a:t>
            </a:r>
            <a:r>
              <a:rPr lang="en-US" dirty="0"/>
              <a:t>forces that two </a:t>
            </a:r>
            <a:r>
              <a:rPr lang="en-US" dirty="0" smtClean="0"/>
              <a:t>objects apply </a:t>
            </a:r>
            <a:r>
              <a:rPr lang="en-US" dirty="0"/>
              <a:t>to each 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law of conservation of </a:t>
            </a:r>
            <a:r>
              <a:rPr lang="en-US" b="1" dirty="0" smtClean="0"/>
              <a:t>momentum: </a:t>
            </a:r>
            <a:r>
              <a:rPr lang="en-US" dirty="0" smtClean="0"/>
              <a:t>total </a:t>
            </a:r>
            <a:r>
              <a:rPr lang="en-US" dirty="0"/>
              <a:t>momentum of a group </a:t>
            </a:r>
            <a:r>
              <a:rPr lang="en-US" dirty="0" smtClean="0"/>
              <a:t>of objects </a:t>
            </a:r>
            <a:r>
              <a:rPr lang="en-US" dirty="0"/>
              <a:t>remains the same </a:t>
            </a:r>
            <a:r>
              <a:rPr lang="en-US" dirty="0" smtClean="0"/>
              <a:t>unless outside </a:t>
            </a:r>
            <a:r>
              <a:rPr lang="en-US" dirty="0"/>
              <a:t>forces act on the objects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Momentum: </a:t>
            </a:r>
            <a:r>
              <a:rPr lang="en-US" dirty="0"/>
              <a:t>measure of how hard </a:t>
            </a:r>
            <a:r>
              <a:rPr lang="en-US" dirty="0" smtClean="0"/>
              <a:t>it is </a:t>
            </a:r>
            <a:r>
              <a:rPr lang="en-US" dirty="0"/>
              <a:t>to stop a moving object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Newton’s third law of </a:t>
            </a:r>
            <a:r>
              <a:rPr lang="en-US" b="1" dirty="0" smtClean="0"/>
              <a:t>motion: </a:t>
            </a:r>
            <a:r>
              <a:rPr lang="en-US" dirty="0" smtClean="0"/>
              <a:t>for every </a:t>
            </a:r>
            <a:r>
              <a:rPr lang="en-US" dirty="0"/>
              <a:t>action there is an equal </a:t>
            </a:r>
            <a:r>
              <a:rPr lang="en-US" dirty="0" smtClean="0"/>
              <a:t>and opposite </a:t>
            </a:r>
            <a:r>
              <a:rPr lang="en-US" dirty="0"/>
              <a:t>reaction</a:t>
            </a:r>
          </a:p>
        </p:txBody>
      </p:sp>
    </p:spTree>
    <p:extLst>
      <p:ext uri="{BB962C8B-B14F-4D97-AF65-F5344CB8AC3E}">
        <p14:creationId xmlns:p14="http://schemas.microsoft.com/office/powerpoint/2010/main" val="287373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Lesson Outline-</a:t>
            </a:r>
            <a:r>
              <a:rPr lang="en-US" sz="3600" b="1" dirty="0"/>
              <a:t>Lesson 4: Newton’s Third Law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</a:t>
            </a:r>
            <a:r>
              <a:rPr lang="en-US" b="1" dirty="0"/>
              <a:t>. Opposite Forces</a:t>
            </a:r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US" dirty="0"/>
              <a:t>When an object applies a force on another object, the second object applies a </a:t>
            </a:r>
            <a:r>
              <a:rPr lang="en-US" dirty="0" smtClean="0"/>
              <a:t>force of </a:t>
            </a:r>
            <a:r>
              <a:rPr lang="en-US" dirty="0"/>
              <a:t>the same </a:t>
            </a:r>
            <a:r>
              <a:rPr lang="en-US" b="1" u="sng" dirty="0"/>
              <a:t>strength</a:t>
            </a:r>
            <a:r>
              <a:rPr lang="en-US" dirty="0"/>
              <a:t> on the first object.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When an object exerts a force on another object, the second object exerts a </a:t>
            </a:r>
            <a:r>
              <a:rPr lang="en-US" dirty="0" smtClean="0"/>
              <a:t>force on </a:t>
            </a:r>
            <a:r>
              <a:rPr lang="en-US" dirty="0"/>
              <a:t>the first object in the </a:t>
            </a:r>
            <a:r>
              <a:rPr lang="en-US" b="1" u="sng" dirty="0"/>
              <a:t>opposite</a:t>
            </a:r>
            <a:r>
              <a:rPr lang="en-US" dirty="0"/>
              <a:t> direction.</a:t>
            </a:r>
          </a:p>
          <a:p>
            <a:pPr marL="0" indent="0">
              <a:buNone/>
            </a:pPr>
            <a:r>
              <a:rPr lang="en-US" b="1" dirty="0"/>
              <a:t>B. Newton’s Third Law of Motion</a:t>
            </a:r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US" dirty="0"/>
              <a:t>According to </a:t>
            </a:r>
            <a:r>
              <a:rPr lang="en-US" b="1" u="sng" dirty="0"/>
              <a:t>Newton’s third law of motion, </a:t>
            </a:r>
            <a:r>
              <a:rPr lang="en-US" dirty="0"/>
              <a:t>when one object applies a force on </a:t>
            </a:r>
            <a:r>
              <a:rPr lang="en-US" dirty="0" smtClean="0"/>
              <a:t>a second </a:t>
            </a:r>
            <a:r>
              <a:rPr lang="en-US" dirty="0"/>
              <a:t>object, the second object applies an equal force in the opposite </a:t>
            </a:r>
            <a:r>
              <a:rPr lang="en-US" dirty="0" smtClean="0"/>
              <a:t>direction on </a:t>
            </a:r>
            <a:r>
              <a:rPr lang="en-US" dirty="0"/>
              <a:t>the first object.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Any time a person </a:t>
            </a:r>
            <a:r>
              <a:rPr lang="en-US" b="1" u="sng" dirty="0"/>
              <a:t>pushes</a:t>
            </a:r>
            <a:r>
              <a:rPr lang="en-US" dirty="0"/>
              <a:t> against a stationary object, the object exerts an equal </a:t>
            </a:r>
            <a:r>
              <a:rPr lang="en-US" dirty="0" smtClean="0"/>
              <a:t>and opposite </a:t>
            </a:r>
            <a:r>
              <a:rPr lang="en-US" dirty="0"/>
              <a:t>force on the </a:t>
            </a:r>
            <a:r>
              <a:rPr lang="en-US" dirty="0" smtClean="0"/>
              <a:t>person. </a:t>
            </a:r>
          </a:p>
          <a:p>
            <a:pPr marL="0" indent="0">
              <a:buNone/>
            </a:pPr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en-US" dirty="0"/>
              <a:t>A(n) </a:t>
            </a:r>
            <a:r>
              <a:rPr lang="en-US" b="1" u="sng" dirty="0"/>
              <a:t>force pair </a:t>
            </a:r>
            <a:r>
              <a:rPr lang="en-US" dirty="0"/>
              <a:t>is the forces that two objects apply to each other.</a:t>
            </a:r>
          </a:p>
          <a:p>
            <a:pPr marL="0" indent="0">
              <a:buNone/>
            </a:pPr>
            <a:r>
              <a:rPr lang="en-US" b="1" dirty="0"/>
              <a:t>a. </a:t>
            </a:r>
            <a:r>
              <a:rPr lang="en-US" dirty="0"/>
              <a:t>The forces in a force pair are equal in strength and act in </a:t>
            </a:r>
            <a:r>
              <a:rPr lang="en-US" b="1" u="sng" dirty="0"/>
              <a:t>opposite</a:t>
            </a:r>
            <a:r>
              <a:rPr lang="en-US" dirty="0"/>
              <a:t> </a:t>
            </a:r>
            <a:r>
              <a:rPr lang="en-US" dirty="0" smtClean="0"/>
              <a:t>directions. They </a:t>
            </a:r>
            <a:r>
              <a:rPr lang="en-US" dirty="0"/>
              <a:t>do not cancel each other out because each acts on a different </a:t>
            </a:r>
            <a:r>
              <a:rPr lang="en-US" b="1" u="sng" dirty="0" smtClean="0"/>
              <a:t>object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b="1" dirty="0" smtClean="0"/>
              <a:t>b</a:t>
            </a:r>
            <a:r>
              <a:rPr lang="en-US" b="1" dirty="0"/>
              <a:t>. </a:t>
            </a:r>
            <a:r>
              <a:rPr lang="en-US" dirty="0"/>
              <a:t>For every action force, there is a reaction force that is equal in </a:t>
            </a:r>
            <a:r>
              <a:rPr lang="en-US" b="1" u="sng" dirty="0"/>
              <a:t>strength</a:t>
            </a:r>
            <a:r>
              <a:rPr lang="en-US" dirty="0"/>
              <a:t> </a:t>
            </a:r>
            <a:r>
              <a:rPr lang="en-US" dirty="0" smtClean="0"/>
              <a:t>but opposite </a:t>
            </a:r>
            <a:r>
              <a:rPr lang="en-US" dirty="0"/>
              <a:t>in </a:t>
            </a:r>
            <a:r>
              <a:rPr lang="en-US" b="1" u="sng" dirty="0"/>
              <a:t>direction</a:t>
            </a:r>
            <a:r>
              <a:rPr lang="en-US" dirty="0"/>
              <a:t> of the action force.</a:t>
            </a:r>
          </a:p>
        </p:txBody>
      </p:sp>
    </p:spTree>
    <p:extLst>
      <p:ext uri="{BB962C8B-B14F-4D97-AF65-F5344CB8AC3E}">
        <p14:creationId xmlns:p14="http://schemas.microsoft.com/office/powerpoint/2010/main" val="406628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C. </a:t>
            </a:r>
            <a:r>
              <a:rPr lang="en-US" dirty="0"/>
              <a:t>Using Newton’s Third Law of Motion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When you push against an object, the force you apply is called the </a:t>
            </a:r>
            <a:r>
              <a:rPr lang="en-US" b="1" u="sng" dirty="0"/>
              <a:t>action</a:t>
            </a:r>
            <a:r>
              <a:rPr lang="en-US" dirty="0"/>
              <a:t> force.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Newton’s third law establishes that the object you push on applies an equal </a:t>
            </a:r>
            <a:r>
              <a:rPr lang="en-US" dirty="0" smtClean="0"/>
              <a:t>and opposite </a:t>
            </a:r>
            <a:r>
              <a:rPr lang="en-US" b="1" u="sng" dirty="0"/>
              <a:t>reaction</a:t>
            </a:r>
            <a:r>
              <a:rPr lang="en-US" dirty="0"/>
              <a:t> force against you.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/>
              <a:t>According to Newton’s second law of motion, when the reaction force results in </a:t>
            </a:r>
            <a:r>
              <a:rPr lang="en-US" dirty="0" smtClean="0"/>
              <a:t>an unbalanced </a:t>
            </a:r>
            <a:r>
              <a:rPr lang="en-US" dirty="0"/>
              <a:t>force, there is a(n) </a:t>
            </a:r>
            <a:r>
              <a:rPr lang="en-US" b="1" u="sng" dirty="0"/>
              <a:t>net</a:t>
            </a:r>
            <a:r>
              <a:rPr lang="en-US" dirty="0"/>
              <a:t> force, and the object accelerates.</a:t>
            </a:r>
          </a:p>
          <a:p>
            <a:pPr marL="0" indent="0">
              <a:buNone/>
            </a:pPr>
            <a:r>
              <a:rPr lang="en-US" b="1" dirty="0"/>
              <a:t>D. Momentum</a:t>
            </a:r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US" b="1" u="sng" dirty="0" smtClean="0"/>
              <a:t>Momentum</a:t>
            </a:r>
            <a:r>
              <a:rPr lang="en-US" u="sng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a measure of how hard it is to stop a moving object.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Momentum is the product of an object’s </a:t>
            </a:r>
            <a:r>
              <a:rPr lang="en-US" b="1" u="sng" dirty="0"/>
              <a:t>mass</a:t>
            </a:r>
            <a:r>
              <a:rPr lang="en-US" dirty="0"/>
              <a:t> and its </a:t>
            </a:r>
            <a:r>
              <a:rPr lang="en-US" b="1" u="sng" dirty="0"/>
              <a:t>velocity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/>
              <a:t>According to Newton’s second law of motion, the force on an object is equal to </a:t>
            </a:r>
            <a:r>
              <a:rPr lang="en-US" dirty="0" smtClean="0"/>
              <a:t>the mass </a:t>
            </a:r>
            <a:r>
              <a:rPr lang="en-US" dirty="0"/>
              <a:t>of the object multiplied by the acceleration, or the </a:t>
            </a:r>
            <a:r>
              <a:rPr lang="en-US" b="1" u="sng" dirty="0"/>
              <a:t>change</a:t>
            </a:r>
            <a:r>
              <a:rPr lang="en-US" dirty="0"/>
              <a:t> in the </a:t>
            </a:r>
            <a:r>
              <a:rPr lang="en-US" dirty="0" smtClean="0"/>
              <a:t>object’s velocity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dirty="0"/>
              <a:t>Because momentum is the product of mass and velocity, the force on an </a:t>
            </a:r>
            <a:r>
              <a:rPr lang="en-US" dirty="0" smtClean="0"/>
              <a:t>object equals </a:t>
            </a:r>
            <a:r>
              <a:rPr lang="en-US" dirty="0"/>
              <a:t>its change in </a:t>
            </a:r>
            <a:r>
              <a:rPr lang="en-US" b="1" u="sng" dirty="0"/>
              <a:t>momentum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417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E. </a:t>
            </a:r>
            <a:r>
              <a:rPr lang="en-US" dirty="0"/>
              <a:t>Conservation of Momentum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117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In any collision, one object transfers </a:t>
            </a:r>
            <a:r>
              <a:rPr lang="en-US" b="1" u="sng" dirty="0"/>
              <a:t>momentum</a:t>
            </a:r>
            <a:r>
              <a:rPr lang="en-US" dirty="0"/>
              <a:t> to another object.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According to the </a:t>
            </a:r>
            <a:r>
              <a:rPr lang="en-US" b="1" u="sng" dirty="0"/>
              <a:t>law of conservation of momentum</a:t>
            </a:r>
            <a:r>
              <a:rPr lang="en-US" dirty="0"/>
              <a:t>, the total momentum </a:t>
            </a:r>
            <a:r>
              <a:rPr lang="en-US" dirty="0" smtClean="0"/>
              <a:t>of a </a:t>
            </a:r>
            <a:r>
              <a:rPr lang="en-US" dirty="0"/>
              <a:t>group of objects remains the same unless outside forces act on the objects.</a:t>
            </a:r>
          </a:p>
          <a:p>
            <a:pPr marL="0" indent="0">
              <a:buNone/>
            </a:pPr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en-US" dirty="0"/>
              <a:t>One outside force is </a:t>
            </a:r>
            <a:r>
              <a:rPr lang="en-US" b="1" u="sng" dirty="0"/>
              <a:t>friction</a:t>
            </a:r>
            <a:r>
              <a:rPr lang="en-US" dirty="0"/>
              <a:t>, which decreases the velocities of billiard balls </a:t>
            </a:r>
            <a:r>
              <a:rPr lang="en-US" dirty="0" smtClean="0"/>
              <a:t>and most </a:t>
            </a:r>
            <a:r>
              <a:rPr lang="en-US" dirty="0"/>
              <a:t>other moving objects, and they lose momentum.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dirty="0"/>
              <a:t>In a(n) </a:t>
            </a:r>
            <a:r>
              <a:rPr lang="en-US" b="1" u="sng" dirty="0"/>
              <a:t>elastic</a:t>
            </a:r>
            <a:r>
              <a:rPr lang="en-US" dirty="0"/>
              <a:t> collision, the colliding objects bounce off each other.</a:t>
            </a:r>
          </a:p>
          <a:p>
            <a:pPr marL="0" indent="0">
              <a:buNone/>
            </a:pPr>
            <a:r>
              <a:rPr lang="en-US" b="1" dirty="0"/>
              <a:t>5. </a:t>
            </a:r>
            <a:r>
              <a:rPr lang="en-US" dirty="0"/>
              <a:t>In a(n) </a:t>
            </a:r>
            <a:r>
              <a:rPr lang="en-US" b="1" u="sng" dirty="0"/>
              <a:t>inelastic</a:t>
            </a:r>
            <a:r>
              <a:rPr lang="en-US" dirty="0"/>
              <a:t> collision, the colliding objects stick together.</a:t>
            </a:r>
          </a:p>
          <a:p>
            <a:pPr marL="0" indent="0">
              <a:buNone/>
            </a:pPr>
            <a:r>
              <a:rPr lang="en-US" b="1" dirty="0"/>
              <a:t>6. </a:t>
            </a:r>
            <a:r>
              <a:rPr lang="en-US" dirty="0"/>
              <a:t>In elastic and inelastic collisions, the total </a:t>
            </a:r>
            <a:r>
              <a:rPr lang="en-US" b="1" u="sng" dirty="0"/>
              <a:t>momentum</a:t>
            </a:r>
            <a:r>
              <a:rPr lang="en-US" dirty="0"/>
              <a:t> of all the objects is </a:t>
            </a:r>
            <a:r>
              <a:rPr lang="en-US" dirty="0" smtClean="0"/>
              <a:t>always the </a:t>
            </a:r>
            <a:r>
              <a:rPr lang="en-US" dirty="0"/>
              <a:t>same before and after any collision.</a:t>
            </a:r>
          </a:p>
        </p:txBody>
      </p:sp>
    </p:spTree>
    <p:extLst>
      <p:ext uri="{BB962C8B-B14F-4D97-AF65-F5344CB8AC3E}">
        <p14:creationId xmlns:p14="http://schemas.microsoft.com/office/powerpoint/2010/main" val="247483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10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8 </a:t>
            </a:r>
            <a:r>
              <a:rPr lang="en-US" dirty="0" smtClean="0"/>
              <a:t>Question  Each 12.5 point. </a:t>
            </a:r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US" dirty="0"/>
              <a:t>When an object exerts a force on a </a:t>
            </a:r>
            <a:r>
              <a:rPr lang="en-US" dirty="0" smtClean="0"/>
              <a:t>second object</a:t>
            </a:r>
            <a:r>
              <a:rPr lang="en-US" dirty="0"/>
              <a:t>, the second object exerts an equal </a:t>
            </a:r>
            <a:r>
              <a:rPr lang="en-US" dirty="0" smtClean="0"/>
              <a:t>force in </a:t>
            </a:r>
            <a:r>
              <a:rPr lang="en-US" dirty="0"/>
              <a:t>the opposite direction on the first object.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the action force and the reaction force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/>
              <a:t>because they act on different objects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dirty="0" smtClean="0"/>
              <a:t>Student Answer 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5. </a:t>
            </a:r>
            <a:r>
              <a:rPr lang="en-US" dirty="0"/>
              <a:t>momentum</a:t>
            </a:r>
          </a:p>
          <a:p>
            <a:pPr marL="0" indent="0">
              <a:buNone/>
            </a:pPr>
            <a:r>
              <a:rPr lang="en-US" b="1" dirty="0"/>
              <a:t>6. </a:t>
            </a:r>
            <a:r>
              <a:rPr lang="en-US" dirty="0"/>
              <a:t>12 kg · m/s</a:t>
            </a:r>
          </a:p>
          <a:p>
            <a:pPr marL="0" indent="0">
              <a:buNone/>
            </a:pPr>
            <a:r>
              <a:rPr lang="en-US" b="1" dirty="0"/>
              <a:t>7. </a:t>
            </a:r>
            <a:r>
              <a:rPr lang="en-US" dirty="0"/>
              <a:t>The total momentum of a group of </a:t>
            </a:r>
            <a:r>
              <a:rPr lang="en-US" dirty="0" smtClean="0"/>
              <a:t>objects remains </a:t>
            </a:r>
            <a:r>
              <a:rPr lang="en-US" dirty="0"/>
              <a:t>the same unless outside forces act </a:t>
            </a:r>
            <a:r>
              <a:rPr lang="en-US" dirty="0" smtClean="0"/>
              <a:t>on the </a:t>
            </a:r>
            <a:r>
              <a:rPr lang="en-US" dirty="0"/>
              <a:t>objects.</a:t>
            </a:r>
          </a:p>
          <a:p>
            <a:pPr marL="0" indent="0">
              <a:buNone/>
            </a:pPr>
            <a:r>
              <a:rPr lang="en-US" b="1" dirty="0"/>
              <a:t>8. </a:t>
            </a:r>
            <a:r>
              <a:rPr lang="en-US" dirty="0"/>
              <a:t>Elastic collisions are collisions in </a:t>
            </a:r>
            <a:r>
              <a:rPr lang="en-US" dirty="0" smtClean="0"/>
              <a:t>which objects </a:t>
            </a:r>
            <a:r>
              <a:rPr lang="en-US" dirty="0"/>
              <a:t>bounce apart after striking each </a:t>
            </a:r>
            <a:r>
              <a:rPr lang="en-US" dirty="0" smtClean="0"/>
              <a:t>other. Inelastic </a:t>
            </a:r>
            <a:r>
              <a:rPr lang="en-US" dirty="0"/>
              <a:t>collisions are collisions in </a:t>
            </a:r>
            <a:r>
              <a:rPr lang="en-US" dirty="0" smtClean="0"/>
              <a:t>which objects </a:t>
            </a:r>
            <a:r>
              <a:rPr lang="en-US" dirty="0"/>
              <a:t>stick together after colliding.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685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918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Warm up 5 min 4/17/18 Tuesday</vt:lpstr>
      <vt:lpstr>Today Agenda</vt:lpstr>
      <vt:lpstr>PowerPoint Presentation</vt:lpstr>
      <vt:lpstr>PowerPoint Presentation</vt:lpstr>
      <vt:lpstr>Lesson Vocabulary- First 5</vt:lpstr>
      <vt:lpstr>Lesson Outline-Lesson 4: Newton’s Third Law  </vt:lpstr>
      <vt:lpstr>C. Using Newton’s Third Law of Motion </vt:lpstr>
      <vt:lpstr>E. Conservation of Momentum </vt:lpstr>
      <vt:lpstr>Content practice 10 min</vt:lpstr>
      <vt:lpstr>School To Home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</dc:title>
  <dc:creator>ailbay</dc:creator>
  <cp:lastModifiedBy>TMSA</cp:lastModifiedBy>
  <cp:revision>9</cp:revision>
  <dcterms:created xsi:type="dcterms:W3CDTF">2006-08-16T00:00:00Z</dcterms:created>
  <dcterms:modified xsi:type="dcterms:W3CDTF">2018-04-17T17:33:13Z</dcterms:modified>
</cp:coreProperties>
</file>