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5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 Lesson Op-SD_2LnH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68" y="1592818"/>
            <a:ext cx="722058" cy="722058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sz="quarter" idx="16"/>
          </p:nvPr>
        </p:nvSpPr>
        <p:spPr>
          <a:xfrm>
            <a:off x="1839619" y="1711306"/>
            <a:ext cx="6378523" cy="1241457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 typeface="Arial"/>
              <a:buNone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2"/>
          <p:cNvSpPr>
            <a:spLocks noGrp="1"/>
          </p:cNvSpPr>
          <p:nvPr>
            <p:ph type="body" sz="quarter" idx="17"/>
          </p:nvPr>
        </p:nvSpPr>
        <p:spPr>
          <a:xfrm>
            <a:off x="1839619" y="2952763"/>
            <a:ext cx="6378523" cy="1800257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 typeface="Arial"/>
              <a:buNone/>
              <a:defRPr sz="2200" b="0" i="1">
                <a:solidFill>
                  <a:srgbClr val="FF0000"/>
                </a:solidFill>
                <a:latin typeface="Proxima Nova"/>
                <a:cs typeface="Proxima Nova"/>
              </a:defRPr>
            </a:lvl1pPr>
            <a:lvl2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2pPr>
            <a:lvl3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3pPr>
            <a:lvl4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4pPr>
            <a:lvl5pPr>
              <a:lnSpc>
                <a:spcPct val="120000"/>
              </a:lnSpc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Box 21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3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291159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24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254472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Idea-S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_inquiry-888002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1" t="18451" r="14708" b="26889"/>
          <a:stretch/>
        </p:blipFill>
        <p:spPr>
          <a:xfrm>
            <a:off x="770467" y="1575062"/>
            <a:ext cx="1058334" cy="759350"/>
          </a:xfrm>
          <a:prstGeom prst="rect">
            <a:avLst/>
          </a:prstGeom>
        </p:spPr>
      </p:pic>
      <p:sp>
        <p:nvSpPr>
          <p:cNvPr id="14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925671" y="1713944"/>
            <a:ext cx="6252098" cy="538622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1925671" y="2252565"/>
            <a:ext cx="6252097" cy="3945035"/>
          </a:xfrm>
          <a:prstGeom prst="rect">
            <a:avLst/>
          </a:prstGeom>
        </p:spPr>
        <p:txBody>
          <a:bodyPr vert="horz" lIns="0" tIns="0"/>
          <a:lstStyle>
            <a:lvl1pPr marL="0" indent="0">
              <a:lnSpc>
                <a:spcPct val="120000"/>
              </a:lnSpc>
              <a:buFontTx/>
              <a:buNone/>
              <a:defRPr sz="24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20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INTRODUCTION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22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291159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514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 Lesson Op-DD_2LnH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056103" y="1905865"/>
            <a:ext cx="7080363" cy="538622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1056104" y="2444486"/>
            <a:ext cx="7080362" cy="3214461"/>
          </a:xfrm>
          <a:prstGeom prst="rect">
            <a:avLst/>
          </a:prstGeom>
        </p:spPr>
        <p:txBody>
          <a:bodyPr vert="horz" lIns="0" tIns="0"/>
          <a:lstStyle>
            <a:lvl1pPr marL="342900" indent="-342900">
              <a:lnSpc>
                <a:spcPct val="120000"/>
              </a:lnSpc>
              <a:buFont typeface="Arial"/>
              <a:buChar char="•"/>
              <a:defRPr sz="20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5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291159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16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278585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GTK_Energy_B_2Mb.mp4" TargetMode="External"/><Relationship Id="rId2" Type="http://schemas.openxmlformats.org/officeDocument/2006/relationships/hyperlink" Target="GTK_Energy_A_2Mb.mp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GTK_Energy_D_2Mb.mp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1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Warm Up 5 minutes 4/23/18 Monday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86" y="685800"/>
            <a:ext cx="915488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7636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1)The </a:t>
            </a:r>
            <a:r>
              <a:rPr lang="en-US" dirty="0"/>
              <a:t>snowboarder can move down the mountain quickly because the mountain is steep and the snow is slippery. Friction, which opposes the pull of gravity, can be kept to a minimum.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 </a:t>
            </a:r>
            <a:r>
              <a:rPr lang="en-US" dirty="0"/>
              <a:t>The ride would be much slower and bumpier. Because grass and rocks are rougher than snow, they would slow down or stop a board that is gliding over them. Also, striking a large rock could harm the board or injure the rider.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 </a:t>
            </a:r>
            <a:r>
              <a:rPr lang="en-US" dirty="0"/>
              <a:t>No. Just as you cannot stop or slow yourself after you jump into the air, a snowboarder cannot stop his motion in the air</a:t>
            </a:r>
          </a:p>
        </p:txBody>
      </p:sp>
    </p:spTree>
    <p:extLst>
      <p:ext uri="{BB962C8B-B14F-4D97-AF65-F5344CB8AC3E}">
        <p14:creationId xmlns:p14="http://schemas.microsoft.com/office/powerpoint/2010/main" val="2054579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Chapter 3; Energy and Energy Transformation Introduction 10 min</a:t>
            </a:r>
          </a:p>
          <a:p>
            <a:r>
              <a:rPr lang="en-US" dirty="0"/>
              <a:t>3</a:t>
            </a:r>
            <a:r>
              <a:rPr lang="en-US" dirty="0" smtClean="0"/>
              <a:t>) Video 15 min </a:t>
            </a:r>
          </a:p>
          <a:p>
            <a:r>
              <a:rPr lang="en-US" dirty="0" smtClean="0"/>
              <a:t>4) Video Questions 15 </a:t>
            </a:r>
            <a:r>
              <a:rPr lang="en-US" dirty="0"/>
              <a:t>min </a:t>
            </a:r>
            <a:endParaRPr lang="en-US" dirty="0" smtClean="0"/>
          </a:p>
          <a:p>
            <a:r>
              <a:rPr lang="en-US" dirty="0" smtClean="0"/>
              <a:t>5) Homework </a:t>
            </a:r>
            <a:r>
              <a:rPr lang="en-US" smtClean="0"/>
              <a:t>3  min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71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What is energy and what are energy resources?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Energy is the ability to cause change. Energy transformations occur when one form of energy changes into another form of energy.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Energy and Energy </a:t>
            </a:r>
            <a:r>
              <a:rPr lang="en-US" dirty="0" smtClean="0"/>
              <a:t>Transformations- Science Journal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Which objects have energy?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228601" y="2362200"/>
            <a:ext cx="3733799" cy="3945035"/>
          </a:xfrm>
        </p:spPr>
        <p:txBody>
          <a:bodyPr>
            <a:normAutofit fontScale="85000" lnSpcReduction="10000"/>
          </a:bodyPr>
          <a:lstStyle/>
          <a:p>
            <a:r>
              <a:rPr lang="en-US" sz="1800" dirty="0"/>
              <a:t>Look at the photo at the beginning of the chapter. If your answer </a:t>
            </a:r>
            <a:r>
              <a:rPr lang="en-US" sz="1800" dirty="0" smtClean="0"/>
              <a:t>to the question above is </a:t>
            </a:r>
            <a:r>
              <a:rPr lang="en-US" sz="1800" dirty="0"/>
              <a:t>“everything in the photo,” you are right. All </a:t>
            </a:r>
            <a:r>
              <a:rPr lang="en-US" sz="1800" dirty="0" smtClean="0"/>
              <a:t>objects contain </a:t>
            </a:r>
            <a:r>
              <a:rPr lang="en-US" sz="1800" dirty="0"/>
              <a:t>energy. Some objects contain more energy than other objects</a:t>
            </a:r>
            <a:r>
              <a:rPr lang="en-US" sz="1800" dirty="0" smtClean="0"/>
              <a:t>. The </a:t>
            </a:r>
            <a:r>
              <a:rPr lang="en-US" sz="1800" dirty="0"/>
              <a:t>Sun contains so much energy it is considered an energy resource.</a:t>
            </a:r>
          </a:p>
          <a:p>
            <a:r>
              <a:rPr lang="en-US" sz="1800" dirty="0" smtClean="0"/>
              <a:t>•</a:t>
            </a:r>
            <a:r>
              <a:rPr lang="en-US" sz="1800" b="1" dirty="0" smtClean="0"/>
              <a:t>1)Where </a:t>
            </a:r>
            <a:r>
              <a:rPr lang="en-US" sz="1800" b="1" dirty="0"/>
              <a:t>do you think the energy comes from that powers the cars?</a:t>
            </a:r>
          </a:p>
          <a:p>
            <a:r>
              <a:rPr lang="en-US" sz="1800" b="1" dirty="0" smtClean="0"/>
              <a:t>2)</a:t>
            </a:r>
            <a:r>
              <a:rPr lang="en-US" sz="1800" b="1" dirty="0" smtClean="0"/>
              <a:t>Do </a:t>
            </a:r>
            <a:r>
              <a:rPr lang="en-US" sz="1800" b="1" dirty="0"/>
              <a:t>you think the energy in the Sun and the energy in the </a:t>
            </a:r>
            <a:r>
              <a:rPr lang="en-US" sz="1800" b="1" dirty="0" smtClean="0"/>
              <a:t>green plants </a:t>
            </a:r>
            <a:r>
              <a:rPr lang="en-US" sz="1800" b="1" dirty="0"/>
              <a:t>are </a:t>
            </a:r>
            <a:r>
              <a:rPr lang="en-US" sz="1800" b="1" dirty="0" smtClean="0"/>
              <a:t>related?</a:t>
            </a:r>
          </a:p>
          <a:p>
            <a:r>
              <a:rPr lang="en-US" sz="1800" b="1" dirty="0" smtClean="0"/>
              <a:t>3) </a:t>
            </a:r>
            <a:r>
              <a:rPr lang="en-US" sz="1800" b="1" dirty="0"/>
              <a:t>What do the terms </a:t>
            </a:r>
            <a:r>
              <a:rPr lang="en-US" sz="1800" b="1" i="1" dirty="0"/>
              <a:t>energy</a:t>
            </a:r>
            <a:r>
              <a:rPr lang="en-US" sz="1800" b="1" dirty="0"/>
              <a:t> and </a:t>
            </a:r>
            <a:r>
              <a:rPr lang="en-US" sz="1800" b="1" i="1" dirty="0"/>
              <a:t>energy </a:t>
            </a:r>
            <a:r>
              <a:rPr lang="en-US" sz="1800" b="1" i="1" dirty="0" smtClean="0"/>
              <a:t>transformations </a:t>
            </a:r>
            <a:r>
              <a:rPr lang="en-US" sz="1800" b="1" dirty="0"/>
              <a:t>mean to you?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Energy and Energy </a:t>
            </a:r>
            <a:r>
              <a:rPr lang="en-US" dirty="0" smtClean="0"/>
              <a:t>Transformations- Science Journal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86000"/>
            <a:ext cx="4953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929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Lesson 1: Forms of Energy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Energy is the ability to </a:t>
            </a:r>
            <a:r>
              <a:rPr lang="en-US" dirty="0" smtClean="0"/>
              <a:t>cause </a:t>
            </a:r>
            <a:r>
              <a:rPr lang="en-US" dirty="0"/>
              <a:t>change.</a:t>
            </a:r>
          </a:p>
          <a:p>
            <a:r>
              <a:rPr lang="en-US" dirty="0"/>
              <a:t>Kinetic energy is the energy </a:t>
            </a:r>
            <a:r>
              <a:rPr lang="en-US" dirty="0" smtClean="0"/>
              <a:t>a </a:t>
            </a:r>
            <a:r>
              <a:rPr lang="en-US" dirty="0"/>
              <a:t>body has because it is </a:t>
            </a:r>
            <a:br>
              <a:rPr lang="en-US" dirty="0"/>
            </a:br>
            <a:r>
              <a:rPr lang="en-US" dirty="0"/>
              <a:t>moving. Potential energy </a:t>
            </a:r>
            <a:r>
              <a:rPr lang="en-US" dirty="0" smtClean="0"/>
              <a:t>is </a:t>
            </a:r>
            <a:r>
              <a:rPr lang="en-US" dirty="0"/>
              <a:t>stored energy.</a:t>
            </a:r>
          </a:p>
          <a:p>
            <a:r>
              <a:rPr lang="en-US" dirty="0"/>
              <a:t>Work is the transfer of energy that occurs when a force makes an object move in the direction of the force while the force is acting on the object.</a:t>
            </a:r>
          </a:p>
          <a:p>
            <a:r>
              <a:rPr lang="en-US" dirty="0"/>
              <a:t>Different forms of energy include thermal energy and radiant energy.</a:t>
            </a:r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Energy and Energy Transformations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0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Lesson 2: Energy Transformations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According to the law of </a:t>
            </a:r>
            <a:r>
              <a:rPr lang="en-US" dirty="0" smtClean="0"/>
              <a:t>conservation </a:t>
            </a:r>
            <a:r>
              <a:rPr lang="en-US" dirty="0"/>
              <a:t>of energy, energy </a:t>
            </a:r>
            <a:br>
              <a:rPr lang="en-US" dirty="0"/>
            </a:br>
            <a:r>
              <a:rPr lang="en-US" dirty="0"/>
              <a:t>can be transformed from one </a:t>
            </a:r>
            <a:r>
              <a:rPr lang="en-US" dirty="0" smtClean="0"/>
              <a:t>form </a:t>
            </a:r>
            <a:r>
              <a:rPr lang="en-US" dirty="0"/>
              <a:t>into another or transferred </a:t>
            </a:r>
            <a:r>
              <a:rPr lang="en-US" dirty="0" smtClean="0"/>
              <a:t>from </a:t>
            </a:r>
            <a:r>
              <a:rPr lang="en-US" dirty="0"/>
              <a:t>one region to another, </a:t>
            </a:r>
            <a:r>
              <a:rPr lang="en-US" dirty="0" smtClean="0"/>
              <a:t>but </a:t>
            </a:r>
            <a:r>
              <a:rPr lang="en-US" dirty="0"/>
              <a:t>energy cannot be created </a:t>
            </a:r>
            <a:r>
              <a:rPr lang="en-US" dirty="0" smtClean="0"/>
              <a:t>or </a:t>
            </a:r>
            <a:r>
              <a:rPr lang="en-US" dirty="0"/>
              <a:t>destroyed.</a:t>
            </a:r>
          </a:p>
          <a:p>
            <a:r>
              <a:rPr lang="en-US" dirty="0"/>
              <a:t>Friction transforms mechanical energy into thermal energy.</a:t>
            </a:r>
          </a:p>
          <a:p>
            <a:r>
              <a:rPr lang="en-US" dirty="0"/>
              <a:t>Different types of energy are used in many ways including providing energy to move your body, to light a room, and to make and to receive cell phone calls.</a:t>
            </a:r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Energy and Energy Transformations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24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15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</a:t>
            </a:r>
            <a:r>
              <a:rPr lang="en-US" dirty="0" smtClean="0">
                <a:hlinkClick r:id="rId2" action="ppaction://hlinkfile"/>
              </a:rPr>
              <a:t>Introduction Energy</a:t>
            </a:r>
            <a:endParaRPr lang="en-US" dirty="0" smtClean="0"/>
          </a:p>
          <a:p>
            <a:r>
              <a:rPr lang="en-US" dirty="0" smtClean="0"/>
              <a:t>2) </a:t>
            </a:r>
            <a:r>
              <a:rPr lang="en-US" dirty="0" smtClean="0">
                <a:hlinkClick r:id="rId3" action="ppaction://hlinkfile"/>
              </a:rPr>
              <a:t>What is Energy</a:t>
            </a:r>
            <a:endParaRPr lang="en-US" dirty="0" smtClean="0"/>
          </a:p>
          <a:p>
            <a:r>
              <a:rPr lang="en-US" dirty="0" smtClean="0"/>
              <a:t>3) </a:t>
            </a:r>
            <a:r>
              <a:rPr lang="en-US" dirty="0" smtClean="0">
                <a:hlinkClick r:id="rId4" action="ppaction://hlinkfile"/>
              </a:rPr>
              <a:t>Forms of Energy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37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371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Warm Up 5 minutes 4/23/18 Monday</vt:lpstr>
      <vt:lpstr>Bell Ringer Answer</vt:lpstr>
      <vt:lpstr>Today Agenda</vt:lpstr>
      <vt:lpstr>PowerPoint Presentation</vt:lpstr>
      <vt:lpstr>PowerPoint Presentation</vt:lpstr>
      <vt:lpstr>PowerPoint Presentation</vt:lpstr>
      <vt:lpstr>PowerPoint Presentation</vt:lpstr>
      <vt:lpstr>Video 15 min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4/23/18 Monday</dc:title>
  <dc:creator>ailbay</dc:creator>
  <cp:lastModifiedBy>TMSA</cp:lastModifiedBy>
  <cp:revision>2</cp:revision>
  <dcterms:created xsi:type="dcterms:W3CDTF">2006-08-16T00:00:00Z</dcterms:created>
  <dcterms:modified xsi:type="dcterms:W3CDTF">2018-04-21T16:04:27Z</dcterms:modified>
</cp:coreProperties>
</file>