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3" r:id="rId5"/>
    <p:sldId id="258" r:id="rId6"/>
    <p:sldId id="259" r:id="rId7"/>
    <p:sldId id="260" r:id="rId8"/>
    <p:sldId id="261" r:id="rId9"/>
    <p:sldId id="262" r:id="rId10"/>
    <p:sldId id="268" r:id="rId11"/>
    <p:sldId id="269" r:id="rId12"/>
    <p:sldId id="270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Idea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2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3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pic>
        <p:nvPicPr>
          <p:cNvPr id="24" name="Picture 23" descr="MA_inquiry-8880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1" t="18451" r="14708" b="26889"/>
          <a:stretch/>
        </p:blipFill>
        <p:spPr>
          <a:xfrm>
            <a:off x="770467" y="1575062"/>
            <a:ext cx="1058334" cy="759350"/>
          </a:xfrm>
          <a:prstGeom prst="rect">
            <a:avLst/>
          </a:prstGeom>
        </p:spPr>
      </p:pic>
      <p:sp>
        <p:nvSpPr>
          <p:cNvPr id="2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925671" y="1713944"/>
            <a:ext cx="6252098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925671" y="2252565"/>
            <a:ext cx="6252097" cy="3945035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642133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sson 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 userDrawn="1"/>
        </p:nvSpPr>
        <p:spPr>
          <a:xfrm>
            <a:off x="1056106" y="1650989"/>
            <a:ext cx="2762362" cy="1159934"/>
          </a:xfrm>
          <a:prstGeom prst="roundRect">
            <a:avLst>
              <a:gd name="adj" fmla="val 20803"/>
            </a:avLst>
          </a:prstGeom>
          <a:solidFill>
            <a:srgbClr val="2D88E1"/>
          </a:solidFill>
          <a:ln w="44450">
            <a:solidFill>
              <a:srgbClr val="2D88E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056105" y="2099727"/>
            <a:ext cx="7325222" cy="4368806"/>
          </a:xfrm>
          <a:prstGeom prst="roundRect">
            <a:avLst>
              <a:gd name="adj" fmla="val 5553"/>
            </a:avLst>
          </a:prstGeom>
          <a:solidFill>
            <a:schemeClr val="bg1"/>
          </a:solidFill>
          <a:ln w="44450">
            <a:solidFill>
              <a:srgbClr val="2D88E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056104" y="1620556"/>
            <a:ext cx="2762363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en-US" sz="2400" b="1" i="0" dirty="0" smtClean="0">
                <a:solidFill>
                  <a:schemeClr val="bg1"/>
                </a:solidFill>
                <a:latin typeface="Proxima Nova"/>
                <a:cs typeface="Proxima Nova"/>
              </a:rPr>
              <a:t>Lesson Review</a:t>
            </a:r>
            <a:endParaRPr lang="en-US" sz="2400" b="1" i="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301640" y="3158067"/>
            <a:ext cx="6868693" cy="123613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None/>
              <a:tabLst>
                <a:tab pos="2273300" algn="l"/>
              </a:tabLst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>
                <a:latin typeface="Verdana"/>
                <a:cs typeface="Verdana"/>
              </a:defRPr>
            </a:lvl2pPr>
            <a:lvl3pPr marL="914400" indent="0">
              <a:buNone/>
              <a:defRPr>
                <a:latin typeface="Verdana"/>
                <a:cs typeface="Verdana"/>
              </a:defRPr>
            </a:lvl3pPr>
            <a:lvl4pPr marL="1371600" indent="0">
              <a:buNone/>
              <a:defRPr>
                <a:latin typeface="Verdana"/>
                <a:cs typeface="Verdana"/>
              </a:defRPr>
            </a:lvl4pPr>
            <a:lvl5pPr marL="1828800" indent="0">
              <a:buNone/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0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1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pic>
        <p:nvPicPr>
          <p:cNvPr id="8" name="Picture 7" descr="MA_now--888002Rev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" t="26621" r="9166" b="34722"/>
          <a:stretch/>
        </p:blipFill>
        <p:spPr>
          <a:xfrm>
            <a:off x="1363133" y="2269065"/>
            <a:ext cx="3571619" cy="626535"/>
          </a:xfrm>
          <a:prstGeom prst="rect">
            <a:avLst/>
          </a:prstGeom>
        </p:spPr>
      </p:pic>
      <p:sp>
        <p:nvSpPr>
          <p:cNvPr id="2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845733" y="4394201"/>
            <a:ext cx="6324600" cy="1676400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200" b="0" i="1">
                <a:solidFill>
                  <a:srgbClr val="FF0000"/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301640" y="2804583"/>
            <a:ext cx="686869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700" b="1" dirty="0" smtClean="0">
                <a:solidFill>
                  <a:srgbClr val="EA0000"/>
                </a:solidFill>
                <a:latin typeface="Proxima Nova" pitchFamily="50" charset="0"/>
              </a:rPr>
              <a:t>Do you agree or disagree?</a:t>
            </a:r>
          </a:p>
        </p:txBody>
      </p:sp>
    </p:spTree>
    <p:extLst>
      <p:ext uri="{BB962C8B-B14F-4D97-AF65-F5344CB8AC3E}">
        <p14:creationId xmlns:p14="http://schemas.microsoft.com/office/powerpoint/2010/main" val="405042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science/energy/energysources/" TargetMode="External"/><Relationship Id="rId2" Type="http://schemas.openxmlformats.org/officeDocument/2006/relationships/hyperlink" Target="https://www.brainpop.com/science/energy/formsofenerg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72400" cy="6889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   Warm up 5 minutes 4/26/18 Thursday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486400"/>
          </a:xfrm>
        </p:spPr>
        <p:txBody>
          <a:bodyPr>
            <a:normAutofit fontScale="85000" lnSpcReduction="10000"/>
          </a:bodyPr>
          <a:lstStyle/>
          <a:p>
            <a:pPr marL="514350" indent="-514350" algn="l">
              <a:buAutoNum type="arabicParenR"/>
            </a:pPr>
            <a:r>
              <a:rPr lang="en-US" dirty="0" smtClean="0"/>
              <a:t>Use </a:t>
            </a:r>
            <a:r>
              <a:rPr lang="en-US" dirty="0"/>
              <a:t>the example of fireworks to describe how potential energy can </a:t>
            </a:r>
            <a:r>
              <a:rPr lang="en-US" dirty="0" smtClean="0"/>
              <a:t>change into energy in </a:t>
            </a:r>
            <a:r>
              <a:rPr lang="en-US" dirty="0"/>
              <a:t>other forms</a:t>
            </a:r>
            <a:r>
              <a:rPr lang="en-US" dirty="0" smtClean="0"/>
              <a:t>.</a:t>
            </a:r>
          </a:p>
          <a:p>
            <a:pPr marL="514350" indent="-514350" algn="l">
              <a:buAutoNum type="arabicParenR"/>
            </a:pPr>
            <a:r>
              <a:rPr lang="en-US" dirty="0"/>
              <a:t>Give examples of these three forms of potential energy</a:t>
            </a:r>
            <a:r>
              <a:rPr lang="en-US" dirty="0" smtClean="0"/>
              <a:t>.</a:t>
            </a:r>
          </a:p>
          <a:p>
            <a:pPr marL="514350" indent="-514350" algn="l">
              <a:buAutoNum type="arabicParenR"/>
            </a:pPr>
            <a:r>
              <a:rPr lang="en-US" b="1" dirty="0"/>
              <a:t>Describe </a:t>
            </a:r>
            <a:r>
              <a:rPr lang="en-US" dirty="0"/>
              <a:t>the relationship between energy and work in your own words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Answer</a:t>
            </a:r>
          </a:p>
          <a:p>
            <a:pPr marL="514350" indent="-514350" algn="l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Unlit </a:t>
            </a:r>
            <a:r>
              <a:rPr lang="en-US" b="1" dirty="0">
                <a:solidFill>
                  <a:srgbClr val="FF0000"/>
                </a:solidFill>
              </a:rPr>
              <a:t>fireworks have potential </a:t>
            </a:r>
            <a:r>
              <a:rPr lang="en-US" b="1" dirty="0" smtClean="0">
                <a:solidFill>
                  <a:srgbClr val="FF0000"/>
                </a:solidFill>
              </a:rPr>
              <a:t>chemical energy</a:t>
            </a:r>
            <a:r>
              <a:rPr lang="en-US" b="1" dirty="0">
                <a:solidFill>
                  <a:srgbClr val="FF0000"/>
                </a:solidFill>
              </a:rPr>
              <a:t>. When the fireworks are lit, </a:t>
            </a:r>
            <a:r>
              <a:rPr lang="en-US" b="1" dirty="0" smtClean="0">
                <a:solidFill>
                  <a:srgbClr val="FF0000"/>
                </a:solidFill>
              </a:rPr>
              <a:t>the chemical </a:t>
            </a:r>
            <a:r>
              <a:rPr lang="en-US" b="1" dirty="0">
                <a:solidFill>
                  <a:srgbClr val="FF0000"/>
                </a:solidFill>
              </a:rPr>
              <a:t>reaction creates an </a:t>
            </a:r>
            <a:r>
              <a:rPr lang="en-US" b="1" dirty="0" smtClean="0">
                <a:solidFill>
                  <a:srgbClr val="FF0000"/>
                </a:solidFill>
              </a:rPr>
              <a:t>explosion</a:t>
            </a:r>
          </a:p>
          <a:p>
            <a:pPr marL="514350" indent="-514350" algn="l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ball that someone bounces has </a:t>
            </a:r>
            <a:r>
              <a:rPr lang="en-US" dirty="0" smtClean="0">
                <a:solidFill>
                  <a:srgbClr val="FF0000"/>
                </a:solidFill>
              </a:rPr>
              <a:t>gravitational potential energy.</a:t>
            </a:r>
            <a:r>
              <a:rPr lang="en-US" dirty="0">
                <a:solidFill>
                  <a:srgbClr val="FF0000"/>
                </a:solidFill>
              </a:rPr>
              <a:t> A guitar string has elastic </a:t>
            </a:r>
            <a:r>
              <a:rPr lang="en-US" dirty="0" smtClean="0">
                <a:solidFill>
                  <a:srgbClr val="FF0000"/>
                </a:solidFill>
              </a:rPr>
              <a:t>potential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nergy. Gasoline </a:t>
            </a:r>
            <a:r>
              <a:rPr lang="en-US" dirty="0">
                <a:solidFill>
                  <a:srgbClr val="FF0000"/>
                </a:solidFill>
              </a:rPr>
              <a:t>has chemical potential </a:t>
            </a:r>
            <a:r>
              <a:rPr lang="en-US" dirty="0" smtClean="0">
                <a:solidFill>
                  <a:srgbClr val="FF0000"/>
                </a:solidFill>
              </a:rPr>
              <a:t>energy</a:t>
            </a:r>
          </a:p>
          <a:p>
            <a:pPr marL="514350" indent="-514350" algn="l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Work </a:t>
            </a:r>
            <a:r>
              <a:rPr lang="en-US" dirty="0">
                <a:solidFill>
                  <a:srgbClr val="FF0000"/>
                </a:solidFill>
              </a:rPr>
              <a:t>happens when a </a:t>
            </a:r>
            <a:r>
              <a:rPr lang="en-US" dirty="0" smtClean="0">
                <a:solidFill>
                  <a:srgbClr val="FF0000"/>
                </a:solidFill>
              </a:rPr>
              <a:t>force makes </a:t>
            </a:r>
            <a:r>
              <a:rPr lang="en-US" dirty="0">
                <a:solidFill>
                  <a:srgbClr val="FF0000"/>
                </a:solidFill>
              </a:rPr>
              <a:t>an object </a:t>
            </a:r>
            <a:r>
              <a:rPr lang="en-US" dirty="0" smtClean="0">
                <a:solidFill>
                  <a:srgbClr val="FF0000"/>
                </a:solidFill>
              </a:rPr>
              <a:t>move</a:t>
            </a:r>
          </a:p>
          <a:p>
            <a:pPr algn="l"/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50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Energy can change from one form to another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Energy Transformations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Agree. When energy is used, it is usually changed from one form to another.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74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1295400" y="3200400"/>
            <a:ext cx="6868693" cy="1236133"/>
          </a:xfrm>
        </p:spPr>
        <p:txBody>
          <a:bodyPr/>
          <a:lstStyle/>
          <a:p>
            <a:r>
              <a:rPr lang="en-US" dirty="0"/>
              <a:t>Energy is destroyed when you apply the brakes on a moving bicycle or a moving car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Energy Transformations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Disagree. Energy is transformed when you apply the brakes on a moving bicycle or a moving car.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41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The Sun releases radiant energy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Energy Transformations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Agree. The Sun gives off energy that travels to Earth as electromagnetic waves. The energy that electromagnetic waves carry is radiant energy.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4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Brain Pop 10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Forms of Energy 1;52 second</a:t>
            </a:r>
          </a:p>
          <a:p>
            <a:r>
              <a:rPr lang="en-US" dirty="0" smtClean="0"/>
              <a:t>10 questions on </a:t>
            </a:r>
            <a:r>
              <a:rPr lang="en-US" dirty="0" err="1" smtClean="0"/>
              <a:t>plicker</a:t>
            </a:r>
            <a:r>
              <a:rPr lang="en-US" dirty="0" smtClean="0"/>
              <a:t>.</a:t>
            </a:r>
          </a:p>
          <a:p>
            <a:r>
              <a:rPr lang="en-US" dirty="0"/>
              <a:t>Sources of Energy </a:t>
            </a:r>
          </a:p>
          <a:p>
            <a:r>
              <a:rPr lang="en-US" dirty="0">
                <a:hlinkClick r:id="rId3"/>
              </a:rPr>
              <a:t>https://www.brainpop.com/science/energy/energysources/</a:t>
            </a:r>
            <a:endParaRPr lang="en-US" dirty="0"/>
          </a:p>
          <a:p>
            <a:r>
              <a:rPr lang="en-US" dirty="0" err="1"/>
              <a:t>Plicker</a:t>
            </a:r>
            <a:endParaRPr lang="en-US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7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Lesson 2 Introduction- 5 min </a:t>
            </a:r>
          </a:p>
          <a:p>
            <a:r>
              <a:rPr lang="en-US" dirty="0" smtClean="0"/>
              <a:t>3) Lesson Outline 10 min </a:t>
            </a:r>
          </a:p>
          <a:p>
            <a:r>
              <a:rPr lang="en-US" dirty="0" smtClean="0"/>
              <a:t>4) Content Practice 15 min </a:t>
            </a:r>
          </a:p>
          <a:p>
            <a:r>
              <a:rPr lang="en-US" dirty="0" smtClean="0"/>
              <a:t>5) Video (Brain Pop)/ </a:t>
            </a:r>
            <a:r>
              <a:rPr lang="en-US" dirty="0" err="1" smtClean="0"/>
              <a:t>Plicker</a:t>
            </a:r>
            <a:r>
              <a:rPr lang="en-US" dirty="0" smtClean="0"/>
              <a:t>/ Review 13 min </a:t>
            </a:r>
          </a:p>
          <a:p>
            <a:r>
              <a:rPr lang="en-US" dirty="0" smtClean="0"/>
              <a:t>6) </a:t>
            </a:r>
            <a:r>
              <a:rPr lang="en-US" b="1" dirty="0" smtClean="0"/>
              <a:t>Content Vocabulary- Homework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508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Energy Transformations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What’s the sound?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228601" y="2438400"/>
            <a:ext cx="4191000" cy="394503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Look at the photo at the beginning of the lesson. Blocks of ice breaking off the front of this glacier can </a:t>
            </a:r>
            <a:r>
              <a:rPr lang="en-US" dirty="0" smtClean="0"/>
              <a:t>be bigger </a:t>
            </a:r>
            <a:r>
              <a:rPr lang="en-US" dirty="0"/>
              <a:t>than a car. Imagine the loud rumble they </a:t>
            </a:r>
            <a:r>
              <a:rPr lang="en-US" dirty="0" smtClean="0"/>
              <a:t>make as </a:t>
            </a:r>
            <a:r>
              <a:rPr lang="en-US" dirty="0"/>
              <a:t>they crash into the sea. But after the ice falls into </a:t>
            </a:r>
            <a:r>
              <a:rPr lang="en-US" dirty="0" smtClean="0"/>
              <a:t>the sea</a:t>
            </a:r>
            <a:r>
              <a:rPr lang="en-US" dirty="0"/>
              <a:t>, it will gradually melt. All of these processes </a:t>
            </a:r>
            <a:r>
              <a:rPr lang="en-US" dirty="0" smtClean="0"/>
              <a:t>involve energy </a:t>
            </a:r>
            <a:r>
              <a:rPr lang="en-US" dirty="0"/>
              <a:t>transformations—energy changing from </a:t>
            </a:r>
            <a:r>
              <a:rPr lang="en-US" dirty="0" smtClean="0"/>
              <a:t>one form </a:t>
            </a:r>
            <a:r>
              <a:rPr lang="en-US" dirty="0"/>
              <a:t>to another.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254" y="1704109"/>
            <a:ext cx="387234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16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Lesson 2 Vocabulary 5 min- Science Journal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830763"/>
          </a:xfrm>
        </p:spPr>
        <p:txBody>
          <a:bodyPr>
            <a:normAutofit/>
          </a:bodyPr>
          <a:lstStyle/>
          <a:p>
            <a:r>
              <a:rPr lang="en-US" b="1" dirty="0" smtClean="0"/>
              <a:t>friction </a:t>
            </a:r>
            <a:r>
              <a:rPr lang="en-US" dirty="0"/>
              <a:t>force that resists the </a:t>
            </a:r>
            <a:r>
              <a:rPr lang="en-US" dirty="0" smtClean="0"/>
              <a:t>sliding of </a:t>
            </a:r>
            <a:r>
              <a:rPr lang="en-US" dirty="0"/>
              <a:t>two surfaces that are touching</a:t>
            </a:r>
          </a:p>
          <a:p>
            <a:r>
              <a:rPr lang="en-US" b="1" dirty="0"/>
              <a:t>law of conservation of energy </a:t>
            </a:r>
            <a:r>
              <a:rPr lang="en-US" dirty="0" smtClean="0"/>
              <a:t>states that </a:t>
            </a:r>
            <a:r>
              <a:rPr lang="en-US" dirty="0"/>
              <a:t>energy can be </a:t>
            </a:r>
            <a:r>
              <a:rPr lang="en-US" dirty="0" smtClean="0"/>
              <a:t>transformed from </a:t>
            </a:r>
            <a:r>
              <a:rPr lang="en-US" dirty="0"/>
              <a:t>one form into another </a:t>
            </a:r>
            <a:r>
              <a:rPr lang="en-US" dirty="0" smtClean="0"/>
              <a:t>or transferred </a:t>
            </a:r>
            <a:r>
              <a:rPr lang="en-US" dirty="0"/>
              <a:t>from one region </a:t>
            </a:r>
            <a:r>
              <a:rPr lang="en-US" dirty="0" smtClean="0"/>
              <a:t>to another</a:t>
            </a:r>
            <a:r>
              <a:rPr lang="en-US" dirty="0"/>
              <a:t>, but energy cannot </a:t>
            </a:r>
            <a:r>
              <a:rPr lang="en-US" dirty="0" smtClean="0"/>
              <a:t>be created </a:t>
            </a:r>
            <a:r>
              <a:rPr lang="en-US" dirty="0"/>
              <a:t>or destroyed</a:t>
            </a:r>
          </a:p>
          <a:p>
            <a:r>
              <a:rPr lang="en-US" b="1" dirty="0"/>
              <a:t>radiant </a:t>
            </a:r>
            <a:r>
              <a:rPr lang="en-US" dirty="0"/>
              <a:t>energy transmitted </a:t>
            </a:r>
            <a:r>
              <a:rPr lang="en-US" dirty="0" smtClean="0"/>
              <a:t>by electromagnetic </a:t>
            </a:r>
            <a:r>
              <a:rPr lang="en-US" dirty="0"/>
              <a:t>waves</a:t>
            </a:r>
          </a:p>
        </p:txBody>
      </p:sp>
    </p:spTree>
    <p:extLst>
      <p:ext uri="{BB962C8B-B14F-4D97-AF65-F5344CB8AC3E}">
        <p14:creationId xmlns:p14="http://schemas.microsoft.com/office/powerpoint/2010/main" val="12146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Lesson 2: Energy Transformations</a:t>
            </a:r>
            <a:br>
              <a:rPr lang="en-US" b="1" dirty="0"/>
            </a:br>
            <a:r>
              <a:rPr lang="en-US" b="1" dirty="0" smtClean="0"/>
              <a:t>Lesson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A</a:t>
            </a:r>
            <a:r>
              <a:rPr lang="en-US" b="1" dirty="0"/>
              <a:t>. Changes Between Forms of Energy</a:t>
            </a:r>
          </a:p>
          <a:p>
            <a:r>
              <a:rPr lang="en-US" b="1" dirty="0"/>
              <a:t>1. </a:t>
            </a:r>
            <a:r>
              <a:rPr lang="en-US" dirty="0"/>
              <a:t>A microwave oven changes electrical energy to </a:t>
            </a:r>
            <a:r>
              <a:rPr lang="en-US" b="1" u="sng" dirty="0"/>
              <a:t>radiant</a:t>
            </a:r>
            <a:r>
              <a:rPr lang="en-US" dirty="0"/>
              <a:t> energy.</a:t>
            </a:r>
          </a:p>
          <a:p>
            <a:r>
              <a:rPr lang="en-US" b="1" dirty="0"/>
              <a:t>2. </a:t>
            </a:r>
            <a:r>
              <a:rPr lang="en-US" dirty="0"/>
              <a:t>The changes from electrical energy to radiant energy to thermal energy are </a:t>
            </a:r>
            <a:r>
              <a:rPr lang="en-US" dirty="0" smtClean="0"/>
              <a:t>energy </a:t>
            </a:r>
            <a:r>
              <a:rPr lang="en-US" b="1" u="sng" dirty="0" smtClean="0"/>
              <a:t>transformations</a:t>
            </a:r>
            <a:r>
              <a:rPr lang="en-US" dirty="0"/>
              <a:t>.</a:t>
            </a:r>
          </a:p>
          <a:p>
            <a:r>
              <a:rPr lang="en-US" b="1" dirty="0"/>
              <a:t>B. Changes Between Kinetic and Potential Energy</a:t>
            </a:r>
          </a:p>
          <a:p>
            <a:r>
              <a:rPr lang="en-US" b="1" dirty="0"/>
              <a:t>1. </a:t>
            </a:r>
            <a:r>
              <a:rPr lang="en-US" dirty="0"/>
              <a:t>When you throw a ball upward, the ball has its greatest speed and the most </a:t>
            </a:r>
            <a:r>
              <a:rPr lang="en-US" b="1" u="sng" dirty="0" smtClean="0"/>
              <a:t>kinetic</a:t>
            </a:r>
            <a:r>
              <a:rPr lang="en-US" dirty="0" smtClean="0"/>
              <a:t> energy </a:t>
            </a:r>
            <a:r>
              <a:rPr lang="en-US" dirty="0"/>
              <a:t>when it first leaves your hand.</a:t>
            </a:r>
          </a:p>
          <a:p>
            <a:r>
              <a:rPr lang="en-US" b="1" dirty="0"/>
              <a:t>2. </a:t>
            </a:r>
            <a:r>
              <a:rPr lang="en-US" dirty="0"/>
              <a:t>As the ball reaches its highest point, the ball gains its greatest </a:t>
            </a:r>
            <a:r>
              <a:rPr lang="en-US" b="1" u="sng" dirty="0"/>
              <a:t>potential</a:t>
            </a:r>
            <a:r>
              <a:rPr lang="en-US" dirty="0"/>
              <a:t> energy.</a:t>
            </a:r>
          </a:p>
          <a:p>
            <a:r>
              <a:rPr lang="en-US" b="1" dirty="0"/>
              <a:t>3. </a:t>
            </a:r>
            <a:r>
              <a:rPr lang="en-US" dirty="0"/>
              <a:t>As the ball moves downward, </a:t>
            </a:r>
            <a:r>
              <a:rPr lang="en-US" b="1" u="sng" dirty="0"/>
              <a:t>potential</a:t>
            </a:r>
            <a:r>
              <a:rPr lang="en-US" dirty="0"/>
              <a:t> energy decreases and kinetic energy increases.</a:t>
            </a:r>
          </a:p>
        </p:txBody>
      </p:sp>
    </p:spTree>
    <p:extLst>
      <p:ext uri="{BB962C8B-B14F-4D97-AF65-F5344CB8AC3E}">
        <p14:creationId xmlns:p14="http://schemas.microsoft.com/office/powerpoint/2010/main" val="20526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C. </a:t>
            </a:r>
            <a:r>
              <a:rPr lang="en-US" dirty="0"/>
              <a:t>The Law of Conservation of Energy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According to the </a:t>
            </a:r>
            <a:r>
              <a:rPr lang="en-US" b="1" u="sng" dirty="0"/>
              <a:t>law of conservation of energy</a:t>
            </a:r>
            <a:r>
              <a:rPr lang="en-US" dirty="0"/>
              <a:t>, energy can be transformed </a:t>
            </a:r>
            <a:r>
              <a:rPr lang="en-US" dirty="0" smtClean="0"/>
              <a:t>from one </a:t>
            </a:r>
            <a:r>
              <a:rPr lang="en-US" dirty="0"/>
              <a:t>form into another or transferred from one region to another, but </a:t>
            </a:r>
            <a:r>
              <a:rPr lang="en-US" dirty="0" smtClean="0"/>
              <a:t>energy cannot </a:t>
            </a:r>
            <a:r>
              <a:rPr lang="en-US" dirty="0"/>
              <a:t>be created or destroyed.</a:t>
            </a:r>
          </a:p>
          <a:p>
            <a:r>
              <a:rPr lang="en-US" b="1" dirty="0"/>
              <a:t>2. </a:t>
            </a:r>
            <a:r>
              <a:rPr lang="en-US" b="1" u="sng" dirty="0"/>
              <a:t>Friction</a:t>
            </a:r>
            <a:r>
              <a:rPr lang="en-US" dirty="0"/>
              <a:t> is a force that resists the sliding of one surface over another.</a:t>
            </a:r>
          </a:p>
          <a:p>
            <a:r>
              <a:rPr lang="en-US" b="1" dirty="0"/>
              <a:t>a. </a:t>
            </a:r>
            <a:r>
              <a:rPr lang="en-US" dirty="0"/>
              <a:t>There is always some </a:t>
            </a:r>
            <a:r>
              <a:rPr lang="en-US" b="1" u="sng" dirty="0"/>
              <a:t>friction</a:t>
            </a:r>
            <a:r>
              <a:rPr lang="en-US" dirty="0"/>
              <a:t> between any surfaces that are in contact </a:t>
            </a:r>
            <a:r>
              <a:rPr lang="en-US" dirty="0" smtClean="0"/>
              <a:t>with each </a:t>
            </a:r>
            <a:r>
              <a:rPr lang="en-US" dirty="0"/>
              <a:t>other.</a:t>
            </a:r>
          </a:p>
          <a:p>
            <a:r>
              <a:rPr lang="en-US" b="1" dirty="0" smtClean="0"/>
              <a:t>b. </a:t>
            </a:r>
            <a:r>
              <a:rPr lang="en-US" dirty="0" smtClean="0"/>
              <a:t>As you pedal a bicycle, you do </a:t>
            </a:r>
            <a:r>
              <a:rPr lang="en-US" b="1" u="sng" dirty="0" smtClean="0"/>
              <a:t>work </a:t>
            </a:r>
            <a:r>
              <a:rPr lang="en-US" dirty="0" smtClean="0"/>
              <a:t>and transfer </a:t>
            </a:r>
            <a:r>
              <a:rPr lang="en-US" b="1" u="sng" dirty="0" smtClean="0"/>
              <a:t>energy</a:t>
            </a:r>
            <a:r>
              <a:rPr lang="en-US" dirty="0" smtClean="0"/>
              <a:t> to the bicycle.</a:t>
            </a:r>
          </a:p>
          <a:p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dirty="0"/>
              <a:t>Because of </a:t>
            </a:r>
            <a:r>
              <a:rPr lang="en-US" b="1" u="sng" dirty="0"/>
              <a:t>friction</a:t>
            </a:r>
            <a:r>
              <a:rPr lang="en-US" dirty="0"/>
              <a:t> between moving parts of a bicycle, some of the work you </a:t>
            </a:r>
            <a:r>
              <a:rPr lang="en-US" dirty="0" smtClean="0"/>
              <a:t>do changes </a:t>
            </a:r>
            <a:r>
              <a:rPr lang="en-US" dirty="0"/>
              <a:t>to </a:t>
            </a:r>
            <a:r>
              <a:rPr lang="en-US" b="1" u="sng" dirty="0"/>
              <a:t>thermal</a:t>
            </a:r>
            <a:r>
              <a:rPr lang="en-US" dirty="0"/>
              <a:t> energy.</a:t>
            </a:r>
          </a:p>
          <a:p>
            <a:r>
              <a:rPr lang="en-US" b="1" dirty="0"/>
              <a:t>d. </a:t>
            </a:r>
            <a:r>
              <a:rPr lang="en-US" dirty="0"/>
              <a:t>One way to reduce friction is to apply a(n) </a:t>
            </a:r>
            <a:r>
              <a:rPr lang="en-US" b="1" u="sng" dirty="0"/>
              <a:t>lubricant</a:t>
            </a:r>
            <a:r>
              <a:rPr lang="en-US" dirty="0"/>
              <a:t> to surfaces that rub </a:t>
            </a:r>
            <a:r>
              <a:rPr lang="en-US" dirty="0" smtClean="0"/>
              <a:t>against each </a:t>
            </a:r>
            <a:r>
              <a:rPr lang="en-US" dirty="0"/>
              <a:t>other.</a:t>
            </a:r>
          </a:p>
          <a:p>
            <a:r>
              <a:rPr lang="en-US" b="1" dirty="0"/>
              <a:t>e. </a:t>
            </a:r>
            <a:r>
              <a:rPr lang="en-US" dirty="0"/>
              <a:t>When you apply brakes on a bicycle, the bicycle’s </a:t>
            </a:r>
            <a:r>
              <a:rPr lang="en-US" b="1" u="sng" dirty="0"/>
              <a:t>mechanical</a:t>
            </a:r>
            <a:r>
              <a:rPr lang="en-US" dirty="0"/>
              <a:t> energy is </a:t>
            </a:r>
            <a:r>
              <a:rPr lang="en-US" dirty="0" smtClean="0"/>
              <a:t>not destroyed</a:t>
            </a:r>
            <a:r>
              <a:rPr lang="en-US" dirty="0"/>
              <a:t>; instead, the bicycle’s </a:t>
            </a:r>
            <a:r>
              <a:rPr lang="en-US" b="1" u="sng" dirty="0"/>
              <a:t>mechanical</a:t>
            </a:r>
            <a:r>
              <a:rPr lang="en-US" dirty="0"/>
              <a:t> energy is transformed into </a:t>
            </a:r>
            <a:r>
              <a:rPr lang="en-US" dirty="0" smtClean="0"/>
              <a:t>thermal energy</a:t>
            </a:r>
            <a:r>
              <a:rPr lang="en-US" dirty="0"/>
              <a:t>. The </a:t>
            </a:r>
            <a:r>
              <a:rPr lang="en-US" b="1" u="sng" dirty="0"/>
              <a:t>total</a:t>
            </a:r>
            <a:r>
              <a:rPr lang="en-US" dirty="0"/>
              <a:t> amount of energy remains the same.</a:t>
            </a:r>
          </a:p>
        </p:txBody>
      </p:sp>
    </p:spTree>
    <p:extLst>
      <p:ext uri="{BB962C8B-B14F-4D97-AF65-F5344CB8AC3E}">
        <p14:creationId xmlns:p14="http://schemas.microsoft.com/office/powerpoint/2010/main" val="126764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D. </a:t>
            </a:r>
            <a:r>
              <a:rPr lang="en-US" dirty="0"/>
              <a:t>Using Energy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You use </a:t>
            </a:r>
            <a:r>
              <a:rPr lang="en-US" b="1" u="sng" dirty="0"/>
              <a:t>thermal</a:t>
            </a:r>
            <a:r>
              <a:rPr lang="en-US" dirty="0"/>
              <a:t> energy for cooking and heating.</a:t>
            </a:r>
          </a:p>
          <a:p>
            <a:r>
              <a:rPr lang="en-US" b="1" dirty="0"/>
              <a:t>2. </a:t>
            </a:r>
            <a:r>
              <a:rPr lang="en-US" dirty="0"/>
              <a:t>Gas stoves and furnaces change </a:t>
            </a:r>
            <a:r>
              <a:rPr lang="en-US" b="1" u="sng" dirty="0"/>
              <a:t>chemical</a:t>
            </a:r>
            <a:r>
              <a:rPr lang="en-US" dirty="0"/>
              <a:t> energy from natural gas into thermal energy.</a:t>
            </a:r>
          </a:p>
          <a:p>
            <a:r>
              <a:rPr lang="en-US" b="1" dirty="0"/>
              <a:t>3. </a:t>
            </a:r>
            <a:r>
              <a:rPr lang="en-US" dirty="0"/>
              <a:t>During photosynthesis, plants transform </a:t>
            </a:r>
            <a:r>
              <a:rPr lang="en-US" b="1" u="sng" dirty="0"/>
              <a:t>radiant</a:t>
            </a:r>
            <a:r>
              <a:rPr lang="en-US" dirty="0"/>
              <a:t> energy from the Sun into </a:t>
            </a:r>
            <a:r>
              <a:rPr lang="en-US" dirty="0" smtClean="0"/>
              <a:t>chemical energy </a:t>
            </a:r>
            <a:r>
              <a:rPr lang="en-US" dirty="0"/>
              <a:t>stored in food.</a:t>
            </a:r>
          </a:p>
          <a:p>
            <a:r>
              <a:rPr lang="en-US" b="1" dirty="0"/>
              <a:t>4. </a:t>
            </a:r>
            <a:r>
              <a:rPr lang="en-US" dirty="0"/>
              <a:t>Your body changes the chemical energy stored in food into </a:t>
            </a:r>
            <a:r>
              <a:rPr lang="en-US" b="1" u="sng" dirty="0"/>
              <a:t>kinetic</a:t>
            </a:r>
            <a:r>
              <a:rPr lang="en-US" dirty="0"/>
              <a:t> energy as </a:t>
            </a:r>
            <a:r>
              <a:rPr lang="en-US" dirty="0" smtClean="0"/>
              <a:t>you move </a:t>
            </a:r>
            <a:r>
              <a:rPr lang="en-US" dirty="0"/>
              <a:t>and into </a:t>
            </a:r>
            <a:r>
              <a:rPr lang="en-US" b="1" u="sng" dirty="0"/>
              <a:t>thermal</a:t>
            </a:r>
            <a:r>
              <a:rPr lang="en-US" dirty="0"/>
              <a:t> energy, which keeps your body temperature high.</a:t>
            </a:r>
          </a:p>
          <a:p>
            <a:r>
              <a:rPr lang="en-US" b="1" dirty="0"/>
              <a:t>5. </a:t>
            </a:r>
            <a:r>
              <a:rPr lang="en-US" dirty="0"/>
              <a:t>A television transforms </a:t>
            </a:r>
            <a:r>
              <a:rPr lang="en-US" b="1" u="sng" dirty="0"/>
              <a:t>electrical</a:t>
            </a:r>
            <a:r>
              <a:rPr lang="en-US" dirty="0"/>
              <a:t> energy into sound energy and radiant energy.</a:t>
            </a:r>
          </a:p>
        </p:txBody>
      </p:sp>
    </p:spTree>
    <p:extLst>
      <p:ext uri="{BB962C8B-B14F-4D97-AF65-F5344CB8AC3E}">
        <p14:creationId xmlns:p14="http://schemas.microsoft.com/office/powerpoint/2010/main" val="142672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D. </a:t>
            </a:r>
            <a:r>
              <a:rPr lang="en-US" dirty="0"/>
              <a:t>Using Energy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6. </a:t>
            </a:r>
            <a:r>
              <a:rPr lang="en-US" dirty="0"/>
              <a:t>Many devices you use every day are powered by </a:t>
            </a:r>
            <a:r>
              <a:rPr lang="en-US" b="1" u="sng" dirty="0" smtClean="0"/>
              <a:t>electrical</a:t>
            </a:r>
            <a:r>
              <a:rPr lang="en-US" dirty="0" smtClean="0"/>
              <a:t> energy </a:t>
            </a:r>
            <a:r>
              <a:rPr lang="en-US" dirty="0"/>
              <a:t>from </a:t>
            </a:r>
            <a:r>
              <a:rPr lang="en-US" dirty="0" smtClean="0"/>
              <a:t>electrical power </a:t>
            </a:r>
            <a:r>
              <a:rPr lang="en-US" dirty="0"/>
              <a:t>plants.</a:t>
            </a:r>
          </a:p>
          <a:p>
            <a:r>
              <a:rPr lang="en-US" b="1" dirty="0"/>
              <a:t>7. </a:t>
            </a:r>
            <a:r>
              <a:rPr lang="en-US" dirty="0"/>
              <a:t>With battery-powered devices, </a:t>
            </a:r>
            <a:r>
              <a:rPr lang="en-US" b="1" u="sng" dirty="0"/>
              <a:t>chemical</a:t>
            </a:r>
            <a:r>
              <a:rPr lang="en-US" dirty="0"/>
              <a:t> energy is transformed into electrical </a:t>
            </a:r>
            <a:r>
              <a:rPr lang="en-US" dirty="0" smtClean="0"/>
              <a:t>energy for </a:t>
            </a:r>
            <a:r>
              <a:rPr lang="en-US" dirty="0"/>
              <a:t>power.</a:t>
            </a:r>
          </a:p>
          <a:p>
            <a:r>
              <a:rPr lang="en-US" b="1" dirty="0"/>
              <a:t>8. </a:t>
            </a:r>
            <a:r>
              <a:rPr lang="en-US" dirty="0"/>
              <a:t>When energy changes form, some </a:t>
            </a:r>
            <a:r>
              <a:rPr lang="en-US" b="1" u="sng" dirty="0"/>
              <a:t>thermal</a:t>
            </a:r>
            <a:r>
              <a:rPr lang="en-US" dirty="0"/>
              <a:t> energy is always released. </a:t>
            </a:r>
            <a:r>
              <a:rPr lang="en-US" dirty="0" smtClean="0"/>
              <a:t>Scientists often </a:t>
            </a:r>
            <a:r>
              <a:rPr lang="en-US" dirty="0"/>
              <a:t>refer to this energy that cannot be used as </a:t>
            </a:r>
            <a:r>
              <a:rPr lang="en-US" b="1" u="sng" dirty="0"/>
              <a:t>waste</a:t>
            </a:r>
            <a:r>
              <a:rPr lang="en-US" dirty="0"/>
              <a:t> </a:t>
            </a:r>
            <a:r>
              <a:rPr lang="en-US" b="1" u="sng" dirty="0"/>
              <a:t>energy</a:t>
            </a:r>
            <a:r>
              <a:rPr lang="en-US" dirty="0"/>
              <a:t>.</a:t>
            </a:r>
          </a:p>
          <a:p>
            <a:r>
              <a:rPr lang="en-US" b="1" dirty="0"/>
              <a:t>9. </a:t>
            </a:r>
            <a:r>
              <a:rPr lang="en-US" dirty="0"/>
              <a:t>Cars transform most of the chemical energy in gasoline into </a:t>
            </a:r>
            <a:r>
              <a:rPr lang="en-US" b="1" u="sng" dirty="0"/>
              <a:t>waste</a:t>
            </a:r>
            <a:r>
              <a:rPr lang="en-US" dirty="0"/>
              <a:t> energy.</a:t>
            </a:r>
          </a:p>
        </p:txBody>
      </p:sp>
    </p:spTree>
    <p:extLst>
      <p:ext uri="{BB962C8B-B14F-4D97-AF65-F5344CB8AC3E}">
        <p14:creationId xmlns:p14="http://schemas.microsoft.com/office/powerpoint/2010/main" val="45907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A-B 15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10 blanks content A( 50 points)</a:t>
            </a:r>
          </a:p>
          <a:p>
            <a:r>
              <a:rPr lang="en-US" dirty="0" smtClean="0"/>
              <a:t>There are 5 short answer Content B- (50 Points)</a:t>
            </a:r>
          </a:p>
          <a:p>
            <a:r>
              <a:rPr lang="en-US" b="1" dirty="0"/>
              <a:t>You can use your </a:t>
            </a:r>
            <a:r>
              <a:rPr lang="en-US" b="1" dirty="0" smtClean="0"/>
              <a:t>notes </a:t>
            </a:r>
            <a:r>
              <a:rPr lang="en-US" b="1" dirty="0"/>
              <a:t>but you cannot talk or copy someone answer- it will be violation and 0 as a grade!!!</a:t>
            </a:r>
          </a:p>
          <a:p>
            <a:r>
              <a:rPr lang="en-US" b="1" dirty="0"/>
              <a:t>Good luck.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6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914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  Warm up 5 minutes 4/26/18 Thursday</vt:lpstr>
      <vt:lpstr>Today Agenda</vt:lpstr>
      <vt:lpstr>PowerPoint Presentation</vt:lpstr>
      <vt:lpstr>Lesson 2 Vocabulary 5 min- Science Journal  </vt:lpstr>
      <vt:lpstr>Lesson 2: Energy Transformations Lesson Outline</vt:lpstr>
      <vt:lpstr>C. The Law of Conservation of Energy </vt:lpstr>
      <vt:lpstr>D. Using Energy </vt:lpstr>
      <vt:lpstr>D. Using Energy </vt:lpstr>
      <vt:lpstr>Content Practice A-B 15 min</vt:lpstr>
      <vt:lpstr>PowerPoint Presentation</vt:lpstr>
      <vt:lpstr>PowerPoint Presentation</vt:lpstr>
      <vt:lpstr>PowerPoint Presentation</vt:lpstr>
      <vt:lpstr>Brain Pop 10 min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Warm up 5 minutes 4/26/18 Thursday</dc:title>
  <dc:creator>ailbay</dc:creator>
  <cp:lastModifiedBy>TMSA</cp:lastModifiedBy>
  <cp:revision>5</cp:revision>
  <dcterms:created xsi:type="dcterms:W3CDTF">2006-08-16T00:00:00Z</dcterms:created>
  <dcterms:modified xsi:type="dcterms:W3CDTF">2018-04-26T11:46:02Z</dcterms:modified>
</cp:coreProperties>
</file>