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60" r:id="rId7"/>
    <p:sldId id="271" r:id="rId8"/>
    <p:sldId id="264" r:id="rId9"/>
    <p:sldId id="268" r:id="rId10"/>
    <p:sldId id="272" r:id="rId11"/>
    <p:sldId id="273" r:id="rId12"/>
    <p:sldId id="269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Op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1056104" y="1598353"/>
            <a:ext cx="7432843" cy="4925435"/>
          </a:xfrm>
          <a:prstGeom prst="rect">
            <a:avLst/>
          </a:prstGeom>
        </p:spPr>
        <p:txBody>
          <a:bodyPr vert="horz"/>
          <a:lstStyle>
            <a:lvl1pPr marL="0" marR="0" indent="100584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>
                <a:tab pos="2273300" algn="l"/>
              </a:tabLst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Chapter Introduction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Lesson 1: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>
                <a:tab pos="2273300" algn="l"/>
              </a:tabLst>
              <a:defRPr/>
            </a:pPr>
            <a:r>
              <a:rPr lang="en-US" dirty="0" smtClean="0"/>
              <a:t>Lesson 2: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Lesson 3: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Lesson 4: Title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 smtClean="0"/>
              <a:t>Chapter Wrap-Up</a:t>
            </a:r>
          </a:p>
        </p:txBody>
      </p:sp>
      <p:sp>
        <p:nvSpPr>
          <p:cNvPr id="7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 rot="16200000">
            <a:off x="72197" y="3290500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463215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Idea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_inquiry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1" t="18451" r="14708" b="26889"/>
          <a:stretch/>
        </p:blipFill>
        <p:spPr>
          <a:xfrm>
            <a:off x="770467" y="1575062"/>
            <a:ext cx="1058334" cy="759350"/>
          </a:xfrm>
          <a:prstGeom prst="rect">
            <a:avLst/>
          </a:prstGeom>
        </p:spPr>
      </p:pic>
      <p:sp>
        <p:nvSpPr>
          <p:cNvPr id="14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925671" y="1713944"/>
            <a:ext cx="6252098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925671" y="2252565"/>
            <a:ext cx="6252097" cy="3945035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20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616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 Lesson Op-S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68" y="1592818"/>
            <a:ext cx="722058" cy="722058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839619" y="1711306"/>
            <a:ext cx="6378523" cy="12414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839619" y="2952763"/>
            <a:ext cx="6378523" cy="18002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200" b="0" i="1">
                <a:solidFill>
                  <a:srgbClr val="FF0000"/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24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04313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 Lesson Op-D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056103" y="1905865"/>
            <a:ext cx="7080363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056104" y="2444486"/>
            <a:ext cx="7080362" cy="3214461"/>
          </a:xfrm>
          <a:prstGeom prst="rect">
            <a:avLst/>
          </a:prstGeom>
        </p:spPr>
        <p:txBody>
          <a:bodyPr vert="horz" lIns="0" tIns="0"/>
          <a:lstStyle>
            <a:lvl1pPr marL="342900" indent="-342900">
              <a:lnSpc>
                <a:spcPct val="120000"/>
              </a:lnSpc>
              <a:buFont typeface="Arial"/>
              <a:buChar char="•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16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185774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 Op-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1874309" y="1629023"/>
            <a:ext cx="6118227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2300" b="1" i="0" dirty="0" smtClean="0">
                <a:latin typeface="Proxima Nova"/>
                <a:cs typeface="Proxima Nova"/>
              </a:rPr>
              <a:t>Key</a:t>
            </a:r>
            <a:r>
              <a:rPr lang="en-US" sz="2300" b="1" i="0" baseline="0" dirty="0" smtClean="0">
                <a:latin typeface="Proxima Nova"/>
                <a:cs typeface="Proxima Nova"/>
              </a:rPr>
              <a:t> Concepts/</a:t>
            </a:r>
            <a:r>
              <a:rPr lang="en-US" sz="2300" b="1" i="0" dirty="0" smtClean="0">
                <a:latin typeface="Proxima Nova"/>
                <a:cs typeface="Proxima Nova"/>
              </a:rPr>
              <a:t>Essential Question</a:t>
            </a:r>
            <a:r>
              <a:rPr lang="en-US" sz="2300" b="1" i="0" baseline="0" dirty="0" smtClean="0">
                <a:latin typeface="Proxima Nova"/>
                <a:cs typeface="Proxima Nova"/>
              </a:rPr>
              <a:t>s</a:t>
            </a:r>
            <a:endParaRPr lang="en-US" sz="2300" b="1" i="0" dirty="0">
              <a:latin typeface="Proxima Nova"/>
              <a:cs typeface="Proxima Nova"/>
            </a:endParaRPr>
          </a:p>
        </p:txBody>
      </p:sp>
      <p:sp>
        <p:nvSpPr>
          <p:cNvPr id="11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3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14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1786109" y="2271304"/>
            <a:ext cx="6384226" cy="3892425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Click to edit text</a:t>
            </a:r>
          </a:p>
        </p:txBody>
      </p:sp>
      <p:pic>
        <p:nvPicPr>
          <p:cNvPr id="22" name="Picture 21" descr="MA_Key-Concept_no-check-888002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8" t="50494" r="26627" b="33951"/>
          <a:stretch/>
        </p:blipFill>
        <p:spPr>
          <a:xfrm>
            <a:off x="924729" y="1719409"/>
            <a:ext cx="827871" cy="376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16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ig Idea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pic>
        <p:nvPicPr>
          <p:cNvPr id="24" name="Picture 23" descr="MA_inquiry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1" t="18451" r="14708" b="26889"/>
          <a:stretch/>
        </p:blipFill>
        <p:spPr>
          <a:xfrm>
            <a:off x="770467" y="1575062"/>
            <a:ext cx="1058334" cy="759350"/>
          </a:xfrm>
          <a:prstGeom prst="rect">
            <a:avLst/>
          </a:prstGeom>
        </p:spPr>
      </p:pic>
      <p:sp>
        <p:nvSpPr>
          <p:cNvPr id="25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925671" y="1713944"/>
            <a:ext cx="6252098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925671" y="2252565"/>
            <a:ext cx="6252097" cy="3945035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4273029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sson 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 userDrawn="1"/>
        </p:nvSpPr>
        <p:spPr>
          <a:xfrm>
            <a:off x="1056106" y="1650989"/>
            <a:ext cx="2762362" cy="1159934"/>
          </a:xfrm>
          <a:prstGeom prst="roundRect">
            <a:avLst>
              <a:gd name="adj" fmla="val 20803"/>
            </a:avLst>
          </a:prstGeom>
          <a:solidFill>
            <a:srgbClr val="2D88E1"/>
          </a:solidFill>
          <a:ln w="44450">
            <a:solidFill>
              <a:srgbClr val="2D88E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 userDrawn="1"/>
        </p:nvSpPr>
        <p:spPr>
          <a:xfrm>
            <a:off x="1056105" y="2099727"/>
            <a:ext cx="7325222" cy="4368806"/>
          </a:xfrm>
          <a:prstGeom prst="roundRect">
            <a:avLst>
              <a:gd name="adj" fmla="val 5553"/>
            </a:avLst>
          </a:prstGeom>
          <a:solidFill>
            <a:schemeClr val="bg1"/>
          </a:solidFill>
          <a:ln w="44450">
            <a:solidFill>
              <a:srgbClr val="2D88E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056104" y="1620556"/>
            <a:ext cx="2762363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/>
            <a:r>
              <a:rPr lang="en-US" sz="2400" b="1" i="0" dirty="0" smtClean="0">
                <a:solidFill>
                  <a:schemeClr val="bg1"/>
                </a:solidFill>
                <a:latin typeface="Proxima Nova"/>
                <a:cs typeface="Proxima Nova"/>
              </a:rPr>
              <a:t>Lesson Review</a:t>
            </a:r>
            <a:endParaRPr lang="en-US" sz="2400" b="1" i="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301640" y="3158067"/>
            <a:ext cx="6868693" cy="1236133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Tx/>
              <a:buSzTx/>
              <a:buFont typeface="+mj-lt"/>
              <a:buNone/>
              <a:tabLst>
                <a:tab pos="2273300" algn="l"/>
              </a:tabLst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>
                <a:latin typeface="Verdana"/>
                <a:cs typeface="Verdana"/>
              </a:defRPr>
            </a:lvl2pPr>
            <a:lvl3pPr marL="914400" indent="0">
              <a:buNone/>
              <a:defRPr>
                <a:latin typeface="Verdana"/>
                <a:cs typeface="Verdana"/>
              </a:defRPr>
            </a:lvl3pPr>
            <a:lvl4pPr marL="1371600" indent="0">
              <a:buNone/>
              <a:defRPr>
                <a:latin typeface="Verdana"/>
                <a:cs typeface="Verdana"/>
              </a:defRPr>
            </a:lvl4pPr>
            <a:lvl5pPr marL="1828800" indent="0">
              <a:buNone/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Text</a:t>
            </a:r>
          </a:p>
        </p:txBody>
      </p:sp>
      <p:sp>
        <p:nvSpPr>
          <p:cNvPr id="18" name="Text Placehold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861465" y="121824"/>
            <a:ext cx="535536" cy="739587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4800" b="1" i="0">
                <a:latin typeface="Proxima Nova"/>
                <a:cs typeface="Proxima Nova"/>
              </a:defRPr>
            </a:lvl1pPr>
          </a:lstStyle>
          <a:p>
            <a:pPr lvl="0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97925" y="519587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LESSON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0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LESSON</a:t>
            </a:r>
            <a:r>
              <a:rPr lang="en-US" sz="1300" b="0" i="0" kern="0" spc="3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 </a:t>
            </a:r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1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409221" y="316202"/>
            <a:ext cx="7218705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Lesson Title</a:t>
            </a:r>
            <a:endParaRPr lang="en-US" dirty="0"/>
          </a:p>
        </p:txBody>
      </p:sp>
      <p:pic>
        <p:nvPicPr>
          <p:cNvPr id="8" name="Picture 7" descr="MA_now--888002Rev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5" t="26621" r="9166" b="34722"/>
          <a:stretch/>
        </p:blipFill>
        <p:spPr>
          <a:xfrm>
            <a:off x="1363133" y="2269065"/>
            <a:ext cx="3571619" cy="626535"/>
          </a:xfrm>
          <a:prstGeom prst="rect">
            <a:avLst/>
          </a:prstGeom>
        </p:spPr>
      </p:pic>
      <p:sp>
        <p:nvSpPr>
          <p:cNvPr id="23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845733" y="4394201"/>
            <a:ext cx="6324600" cy="1676400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200" b="0" i="1">
                <a:solidFill>
                  <a:srgbClr val="FF0000"/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1301640" y="2804583"/>
            <a:ext cx="686869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700" b="1" dirty="0" smtClean="0">
                <a:solidFill>
                  <a:srgbClr val="EA0000"/>
                </a:solidFill>
                <a:latin typeface="Proxima Nova" pitchFamily="50" charset="0"/>
              </a:rPr>
              <a:t>Do you agree or disagree?</a:t>
            </a:r>
          </a:p>
        </p:txBody>
      </p:sp>
    </p:spTree>
    <p:extLst>
      <p:ext uri="{BB962C8B-B14F-4D97-AF65-F5344CB8AC3E}">
        <p14:creationId xmlns:p14="http://schemas.microsoft.com/office/powerpoint/2010/main" val="1650243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  <p:sldLayoutId id="2147483665" r:id="rId16"/>
    <p:sldLayoutId id="2147483667" r:id="rId17"/>
    <p:sldLayoutId id="2147483668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math/geometryandmeasurement/isaacnewt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4/9/18 Monday 5 minutes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8839200" cy="5827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97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You pull on objects around you with the force of gravity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Gravity and </a:t>
            </a:r>
            <a:r>
              <a:rPr lang="en-US" dirty="0" smtClean="0"/>
              <a:t>Friction- Candy Question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Agree. Gravity is an attractive force that exists between all objects that have mass.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2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Friction can act between two unmoving, touching surfaces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Gravity and </a:t>
            </a:r>
            <a:r>
              <a:rPr lang="en-US" dirty="0" smtClean="0"/>
              <a:t>Friction- Candy Question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Agree. Static friction is a force that opposes the movement of two unmoving, touching surfaces.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9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Gravity and </a:t>
            </a:r>
            <a:r>
              <a:rPr lang="en-US" dirty="0" smtClean="0"/>
              <a:t>Friction- Candy Questions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What are some contact forces and some noncontact forces?</a:t>
            </a:r>
          </a:p>
          <a:p>
            <a:r>
              <a:rPr lang="en-US" dirty="0"/>
              <a:t>What is the law of universal gravitation?</a:t>
            </a:r>
          </a:p>
          <a:p>
            <a:r>
              <a:rPr lang="en-US" dirty="0"/>
              <a:t>How does friction affect the motion of two objects sliding past each other?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92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 15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Newton video (4;32 )</a:t>
            </a:r>
            <a:endParaRPr lang="en-US" dirty="0" smtClean="0"/>
          </a:p>
          <a:p>
            <a:r>
              <a:rPr lang="en-US" dirty="0" err="1" smtClean="0"/>
              <a:t>Plicker</a:t>
            </a:r>
            <a:r>
              <a:rPr lang="en-US" dirty="0" smtClean="0"/>
              <a:t> Questions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7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of Bell Ringer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1.Stand </a:t>
            </a:r>
            <a:r>
              <a:rPr lang="en-US" dirty="0"/>
              <a:t>on one’s hands, effort must be made to keep the body in balance. </a:t>
            </a:r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/>
              <a:t>There would be less friction between the dancer’s hands and the ice, so the dancer might slip. </a:t>
            </a: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/>
              <a:t>Humans have never entirely escaped the pull of Earth’s gravity, although astronauts have experienced minimal gravity on journeys into space.</a:t>
            </a:r>
          </a:p>
        </p:txBody>
      </p:sp>
    </p:spTree>
    <p:extLst>
      <p:ext uri="{BB962C8B-B14F-4D97-AF65-F5344CB8AC3E}">
        <p14:creationId xmlns:p14="http://schemas.microsoft.com/office/powerpoint/2010/main" val="124662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47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New Chapter Introduction- Laws of Motion 10 min</a:t>
            </a:r>
          </a:p>
          <a:p>
            <a:r>
              <a:rPr lang="en-US" dirty="0" smtClean="0"/>
              <a:t>3) Lesson 1- Gravity and Friction Introduction 10 min</a:t>
            </a:r>
          </a:p>
          <a:p>
            <a:r>
              <a:rPr lang="en-US" dirty="0" smtClean="0"/>
              <a:t>4) Review 10 minutes</a:t>
            </a:r>
          </a:p>
          <a:p>
            <a:r>
              <a:rPr lang="en-US" dirty="0" smtClean="0"/>
              <a:t>5) Brain Pop- </a:t>
            </a:r>
            <a:r>
              <a:rPr lang="en-US" dirty="0" err="1" smtClean="0"/>
              <a:t>Isaiac</a:t>
            </a:r>
            <a:r>
              <a:rPr lang="en-US" dirty="0" smtClean="0"/>
              <a:t> Newton 5 min</a:t>
            </a:r>
          </a:p>
          <a:p>
            <a:r>
              <a:rPr lang="en-US" dirty="0" smtClean="0"/>
              <a:t>6) </a:t>
            </a:r>
            <a:r>
              <a:rPr lang="en-US" dirty="0" err="1" smtClean="0"/>
              <a:t>Plicker</a:t>
            </a:r>
            <a:r>
              <a:rPr lang="en-US" smtClean="0"/>
              <a:t> 5 questions- 7 min</a:t>
            </a:r>
            <a:endParaRPr lang="en-US" dirty="0" smtClean="0"/>
          </a:p>
          <a:p>
            <a:r>
              <a:rPr lang="en-US" dirty="0" smtClean="0"/>
              <a:t>7) No Homework today.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6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How do forces change the motion of objects?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An object’s motion changes if a net force acts on the object.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Laws of </a:t>
            </a:r>
            <a:r>
              <a:rPr lang="en-US" dirty="0" smtClean="0"/>
              <a:t>Motion- Science Journal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028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Why move around?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76201" y="2286000"/>
            <a:ext cx="5257800" cy="3945035"/>
          </a:xfrm>
        </p:spPr>
        <p:txBody>
          <a:bodyPr>
            <a:normAutofit fontScale="92500"/>
          </a:bodyPr>
          <a:lstStyle/>
          <a:p>
            <a:r>
              <a:rPr lang="en-US" sz="2200" dirty="0"/>
              <a:t>Look at the photo at the beginning of the chapter. Imagine the sensations these riders experience as they swing around</a:t>
            </a:r>
            <a:r>
              <a:rPr lang="en-US" sz="2200" dirty="0" smtClean="0"/>
              <a:t>. The </a:t>
            </a:r>
            <a:r>
              <a:rPr lang="en-US" sz="2200" dirty="0"/>
              <a:t>force of gravity pulls the riders downward. Instead of falling</a:t>
            </a:r>
            <a:r>
              <a:rPr lang="en-US" sz="2200" dirty="0" smtClean="0"/>
              <a:t>, however</a:t>
            </a:r>
            <a:r>
              <a:rPr lang="en-US" sz="2200" dirty="0"/>
              <a:t>, they move around in circles.</a:t>
            </a:r>
          </a:p>
          <a:p>
            <a:r>
              <a:rPr lang="en-US" sz="2200" dirty="0"/>
              <a:t>• What causes the riders to move around?</a:t>
            </a:r>
          </a:p>
          <a:p>
            <a:r>
              <a:rPr lang="en-US" sz="2200" dirty="0"/>
              <a:t>• What prevents the riders from falling?</a:t>
            </a:r>
          </a:p>
          <a:p>
            <a:r>
              <a:rPr lang="en-US" sz="2200" dirty="0"/>
              <a:t>• How do forces change the motion of the riders?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Laws of </a:t>
            </a:r>
            <a:r>
              <a:rPr lang="en-US" dirty="0" smtClean="0"/>
              <a:t>Motion- Science Journal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38385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180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The Laws of </a:t>
            </a:r>
            <a:r>
              <a:rPr lang="en-US" dirty="0" smtClean="0"/>
              <a:t>Motion- Science Journal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056104" y="1598353"/>
            <a:ext cx="7432843" cy="4925435"/>
          </a:xfrm>
        </p:spPr>
        <p:txBody>
          <a:bodyPr/>
          <a:lstStyle/>
          <a:p>
            <a:pPr marL="1541463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Chapter Introduction</a:t>
            </a:r>
          </a:p>
          <a:p>
            <a:pPr marL="1298448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Lesson 1:  Gravity and Friction</a:t>
            </a:r>
          </a:p>
          <a:p>
            <a:pPr marL="1362456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Lesson 2</a:t>
            </a:r>
            <a:r>
              <a:rPr lang="en-US" dirty="0" smtClean="0"/>
              <a:t>: Newton’s First Law</a:t>
            </a:r>
            <a:endParaRPr lang="en-US" dirty="0"/>
          </a:p>
          <a:p>
            <a:pPr marL="1362456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Lesson </a:t>
            </a:r>
            <a:r>
              <a:rPr lang="en-US" dirty="0" smtClean="0"/>
              <a:t>3: Newton’s Second Law</a:t>
            </a:r>
            <a:endParaRPr lang="en-US" dirty="0"/>
          </a:p>
          <a:p>
            <a:pPr marL="1362456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/>
              <a:t>Lesson </a:t>
            </a:r>
            <a:r>
              <a:rPr lang="en-US" dirty="0" smtClean="0"/>
              <a:t>4: Newton’s Third Law</a:t>
            </a:r>
            <a:endParaRPr lang="en-US" dirty="0"/>
          </a:p>
          <a:p>
            <a:pPr marL="1541463" indent="-1541463">
              <a:lnSpc>
                <a:spcPct val="90000"/>
              </a:lnSpc>
              <a:spcAft>
                <a:spcPts val="1200"/>
              </a:spcAft>
            </a:pPr>
            <a:r>
              <a:rPr lang="en-US" dirty="0" smtClean="0"/>
              <a:t>Chapter Wrap-Up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03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Gravity and </a:t>
            </a:r>
            <a:r>
              <a:rPr lang="en-US" dirty="0" smtClean="0"/>
              <a:t>Friction-No writing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Why doesn’t he fall?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152401" y="2362200"/>
            <a:ext cx="4419600" cy="3945035"/>
          </a:xfrm>
        </p:spPr>
        <p:txBody>
          <a:bodyPr>
            <a:normAutofit fontScale="92500"/>
          </a:bodyPr>
          <a:lstStyle/>
          <a:p>
            <a:r>
              <a:rPr lang="en-US" dirty="0"/>
              <a:t>Look at the photo at the beginning of the lesson. This astronaut is on an aircraft that flies at steep angles </a:t>
            </a:r>
            <a:r>
              <a:rPr lang="en-US" dirty="0" smtClean="0"/>
              <a:t>and provides </a:t>
            </a:r>
            <a:r>
              <a:rPr lang="en-US" dirty="0"/>
              <a:t>a sense of weightlessness. </a:t>
            </a: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/>
              <a:t>doesn’t he fall? </a:t>
            </a:r>
            <a:r>
              <a:rPr lang="en-US" dirty="0" smtClean="0"/>
              <a:t>He does</a:t>
            </a:r>
            <a:r>
              <a:rPr lang="en-US" dirty="0"/>
              <a:t>! Earth’s gravity pulls the astronaut down, but </a:t>
            </a:r>
            <a:r>
              <a:rPr lang="en-US" dirty="0" smtClean="0"/>
              <a:t>the aircraft </a:t>
            </a:r>
            <a:r>
              <a:rPr lang="en-US" dirty="0"/>
              <a:t>moves downward at the same speed.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371600"/>
            <a:ext cx="3857625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49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Lesson 1: Gravity and Friction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Friction is a contact force. Magnetism is a noncontact force.</a:t>
            </a:r>
          </a:p>
          <a:p>
            <a:r>
              <a:rPr lang="en-US" dirty="0"/>
              <a:t>The law of universal gravitation states that all objects are attracted to each other by gravity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Friction can stop or slow down objects sliding past each other.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Laws of </a:t>
            </a:r>
            <a:r>
              <a:rPr lang="en-US" dirty="0" smtClean="0"/>
              <a:t>Motion- Science Journal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2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1 Gravity and Friction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Contact force: </a:t>
            </a:r>
            <a:r>
              <a:rPr lang="en-US" dirty="0"/>
              <a:t>a push or pull on an object by another object that is touching it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Force:</a:t>
            </a:r>
            <a:r>
              <a:rPr lang="en-US" dirty="0" smtClean="0"/>
              <a:t> </a:t>
            </a:r>
            <a:r>
              <a:rPr lang="en-US" dirty="0"/>
              <a:t>a push or pull on an object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Friction force: </a:t>
            </a:r>
            <a:r>
              <a:rPr lang="en-US" dirty="0" smtClean="0"/>
              <a:t>that </a:t>
            </a:r>
            <a:r>
              <a:rPr lang="en-US" dirty="0"/>
              <a:t>resists the motion of two surfaces that are touching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Gravity:</a:t>
            </a:r>
            <a:r>
              <a:rPr lang="en-US" dirty="0" smtClean="0"/>
              <a:t> </a:t>
            </a:r>
            <a:r>
              <a:rPr lang="en-US" dirty="0"/>
              <a:t>attractive force that exists between all objects that have mass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Mass:</a:t>
            </a:r>
            <a:r>
              <a:rPr lang="en-US" dirty="0" smtClean="0"/>
              <a:t> </a:t>
            </a:r>
            <a:r>
              <a:rPr lang="en-US" dirty="0"/>
              <a:t>amount of matter in an object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Noncontact force: </a:t>
            </a:r>
            <a:r>
              <a:rPr lang="en-US" dirty="0"/>
              <a:t>a force one object can apply to another object without touching it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Significant: </a:t>
            </a:r>
            <a:r>
              <a:rPr lang="en-US" dirty="0"/>
              <a:t>important; momentous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Static:</a:t>
            </a:r>
            <a:r>
              <a:rPr lang="en-US" dirty="0" smtClean="0"/>
              <a:t> </a:t>
            </a:r>
            <a:r>
              <a:rPr lang="en-US" dirty="0"/>
              <a:t>at rest or having no motion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Weight:  </a:t>
            </a:r>
            <a:r>
              <a:rPr lang="en-US" dirty="0"/>
              <a:t>gravitational force exerted on an object </a:t>
            </a:r>
          </a:p>
        </p:txBody>
      </p:sp>
    </p:spTree>
    <p:extLst>
      <p:ext uri="{BB962C8B-B14F-4D97-AF65-F5344CB8AC3E}">
        <p14:creationId xmlns:p14="http://schemas.microsoft.com/office/powerpoint/2010/main" val="313480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603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Warm Up 4/9/18 Monday 5 minutes </vt:lpstr>
      <vt:lpstr>Answer of Bell Ringer</vt:lpstr>
      <vt:lpstr>Today Agenda 47 min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Lesson 1 Gravity and Friction Vocabulary </vt:lpstr>
      <vt:lpstr>PowerPoint Presentation</vt:lpstr>
      <vt:lpstr>PowerPoint Presentation</vt:lpstr>
      <vt:lpstr>PowerPoint Presentation</vt:lpstr>
      <vt:lpstr>Brain Pop 15 min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4/9/18 Monday 5 minutes </dc:title>
  <dc:creator>ailbay</dc:creator>
  <cp:lastModifiedBy>TMSA</cp:lastModifiedBy>
  <cp:revision>5</cp:revision>
  <dcterms:created xsi:type="dcterms:W3CDTF">2006-08-16T00:00:00Z</dcterms:created>
  <dcterms:modified xsi:type="dcterms:W3CDTF">2018-04-09T11:35:31Z</dcterms:modified>
</cp:coreProperties>
</file>