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76" r:id="rId6"/>
    <p:sldId id="280" r:id="rId7"/>
    <p:sldId id="282" r:id="rId8"/>
    <p:sldId id="283" r:id="rId9"/>
    <p:sldId id="284" r:id="rId10"/>
    <p:sldId id="285" r:id="rId11"/>
    <p:sldId id="28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705"/>
  </p:normalViewPr>
  <p:slideViewPr>
    <p:cSldViewPr snapToGrid="0" snapToObjects="1">
      <p:cViewPr varScale="1">
        <p:scale>
          <a:sx n="90" d="100"/>
          <a:sy n="90"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CEFF-57C4-2149-A588-77D10AE8BA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C8EA5-5CCB-CA40-A6ED-55292181F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AD23D9-A084-A142-B134-6418B3BCD04F}"/>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662207ED-5F10-AD43-8562-C6EFA47DF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8AF59-0A14-C743-B180-E33A1F9B43EB}"/>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397485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7273-95E3-9846-AA8E-1E2D4104D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F7A6D-B4F9-D746-86BA-61D51FAB6A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59C3F-155F-6A4B-B364-31DA38CDFAA3}"/>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29FE0FAA-A720-A04C-9D02-28EF9C5CA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128E9-3385-6A42-A616-B8476500F745}"/>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337137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BC369-2951-3340-90D0-13177EE94D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C56439-26FD-684C-8286-201687DF40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6E8DE-60B6-9C40-8E99-37E10B6A0BAA}"/>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1E62BCF7-FDBD-2E43-87DE-180A6C099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E9953-BE76-AF44-A10F-2304E1D4F8B9}"/>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121399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SD">
    <p:spTree>
      <p:nvGrpSpPr>
        <p:cNvPr id="1" name=""/>
        <p:cNvGrpSpPr/>
        <p:nvPr/>
      </p:nvGrpSpPr>
      <p:grpSpPr>
        <a:xfrm>
          <a:off x="0" y="0"/>
          <a:ext cx="0" cy="0"/>
          <a:chOff x="0" y="0"/>
          <a:chExt cx="0" cy="0"/>
        </a:xfrm>
      </p:grpSpPr>
      <p:sp>
        <p:nvSpPr>
          <p:cNvPr id="25" name="TextBox 24"/>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a:solidFill>
                  <a:schemeClr val="bg1"/>
                </a:solidFill>
                <a:latin typeface="Proxima Nova"/>
                <a:cs typeface="Proxima Nova"/>
              </a:rPr>
              <a:t>CHAPTER</a:t>
            </a:r>
          </a:p>
        </p:txBody>
      </p:sp>
      <p:sp>
        <p:nvSpPr>
          <p:cNvPr id="29"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Chapter Title</a:t>
            </a:r>
          </a:p>
        </p:txBody>
      </p:sp>
      <p:sp>
        <p:nvSpPr>
          <p:cNvPr id="6" name="Text Placeholder 2"/>
          <p:cNvSpPr>
            <a:spLocks noGrp="1"/>
          </p:cNvSpPr>
          <p:nvPr>
            <p:ph type="body" sz="quarter" idx="14" hasCustomPrompt="1"/>
          </p:nvPr>
        </p:nvSpPr>
        <p:spPr>
          <a:xfrm>
            <a:off x="1408140" y="1598354"/>
            <a:ext cx="9910457" cy="4925435"/>
          </a:xfrm>
          <a:prstGeom prst="rect">
            <a:avLst/>
          </a:prstGeom>
        </p:spPr>
        <p:txBody>
          <a:bodyPr vert="horz"/>
          <a:lstStyle>
            <a:lvl1pPr marL="0" marR="0" indent="1005840" algn="l" defTabSz="457200" rtl="0" eaLnBrk="1" fontAlgn="auto" latinLnBrk="0" hangingPunct="1">
              <a:lnSpc>
                <a:spcPct val="90000"/>
              </a:lnSpc>
              <a:spcBef>
                <a:spcPts val="0"/>
              </a:spcBef>
              <a:spcAft>
                <a:spcPts val="0"/>
              </a:spcAft>
              <a:buClrTx/>
              <a:buSzTx/>
              <a:buFont typeface="Arial"/>
              <a:buNone/>
              <a:tabLst>
                <a:tab pos="2273300" algn="l"/>
              </a:tabLst>
              <a:defRPr sz="2400" b="0" i="0" baseline="0">
                <a:solidFill>
                  <a:schemeClr val="tx1">
                    <a:lumMod val="65000"/>
                    <a:lumOff val="35000"/>
                  </a:schemeClr>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a:t>Chapter Introduction</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a:t>Lesson 1: Title</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a:t>Lesson 2: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a:t>Lesson 3: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a:t>Lesson 4: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a:t>Chapter Wrap-Up</a:t>
            </a:r>
          </a:p>
        </p:txBody>
      </p:sp>
      <p:sp>
        <p:nvSpPr>
          <p:cNvPr id="7"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a:solidFill>
                  <a:schemeClr val="tx1">
                    <a:lumMod val="65000"/>
                    <a:lumOff val="35000"/>
                  </a:schemeClr>
                </a:solidFill>
                <a:latin typeface="Proxima Nova"/>
                <a:cs typeface="Proxima Nova"/>
              </a:rPr>
              <a:t>CHAPTER INTRODUCTION</a:t>
            </a:r>
          </a:p>
        </p:txBody>
      </p:sp>
      <p:sp>
        <p:nvSpPr>
          <p:cNvPr id="8" name="TextBox 7"/>
          <p:cNvSpPr txBox="1"/>
          <p:nvPr userDrawn="1"/>
        </p:nvSpPr>
        <p:spPr>
          <a:xfrm rot="16200000">
            <a:off x="298964" y="3290500"/>
            <a:ext cx="121621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0" i="0" spc="200" dirty="0">
                <a:solidFill>
                  <a:schemeClr val="bg1"/>
                </a:solidFill>
                <a:latin typeface="Proxima Nova"/>
                <a:cs typeface="Proxima Nova"/>
              </a:rPr>
              <a:t>CHAPTER</a:t>
            </a:r>
          </a:p>
        </p:txBody>
      </p:sp>
    </p:spTree>
    <p:extLst>
      <p:ext uri="{BB962C8B-B14F-4D97-AF65-F5344CB8AC3E}">
        <p14:creationId xmlns:p14="http://schemas.microsoft.com/office/powerpoint/2010/main" val="40614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dea-SD">
    <p:spTree>
      <p:nvGrpSpPr>
        <p:cNvPr id="1" name=""/>
        <p:cNvGrpSpPr/>
        <p:nvPr/>
      </p:nvGrpSpPr>
      <p:grpSpPr>
        <a:xfrm>
          <a:off x="0" y="0"/>
          <a:ext cx="0" cy="0"/>
          <a:chOff x="0" y="0"/>
          <a:chExt cx="0" cy="0"/>
        </a:xfrm>
      </p:grpSpPr>
      <p:pic>
        <p:nvPicPr>
          <p:cNvPr id="2" name="Picture 1" descr="MA_inquiry-888002.png"/>
          <p:cNvPicPr>
            <a:picLocks noChangeAspect="1"/>
          </p:cNvPicPr>
          <p:nvPr userDrawn="1"/>
        </p:nvPicPr>
        <p:blipFill rotWithShape="1">
          <a:blip r:embed="rId2">
            <a:extLst>
              <a:ext uri="{28A0092B-C50C-407E-A947-70E740481C1C}">
                <a14:useLocalDpi xmlns:a14="http://schemas.microsoft.com/office/drawing/2010/main" val="0"/>
              </a:ext>
            </a:extLst>
          </a:blip>
          <a:srcRect l="9111" t="18451" r="14708" b="26889"/>
          <a:stretch/>
        </p:blipFill>
        <p:spPr>
          <a:xfrm>
            <a:off x="1027289" y="1575062"/>
            <a:ext cx="1411112" cy="759350"/>
          </a:xfrm>
          <a:prstGeom prst="rect">
            <a:avLst/>
          </a:prstGeom>
        </p:spPr>
      </p:pic>
      <p:sp>
        <p:nvSpPr>
          <p:cNvPr id="14" name="Text Placeholder 2"/>
          <p:cNvSpPr>
            <a:spLocks noGrp="1"/>
          </p:cNvSpPr>
          <p:nvPr>
            <p:ph type="body" sz="quarter" idx="19" hasCustomPrompt="1"/>
          </p:nvPr>
        </p:nvSpPr>
        <p:spPr>
          <a:xfrm>
            <a:off x="2567561" y="1713944"/>
            <a:ext cx="8336131"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a:t>Click to edit Master Title</a:t>
            </a:r>
          </a:p>
        </p:txBody>
      </p:sp>
      <p:sp>
        <p:nvSpPr>
          <p:cNvPr id="15" name="Text Placeholder 7"/>
          <p:cNvSpPr>
            <a:spLocks noGrp="1"/>
          </p:cNvSpPr>
          <p:nvPr>
            <p:ph type="body" sz="quarter" idx="20" hasCustomPrompt="1"/>
          </p:nvPr>
        </p:nvSpPr>
        <p:spPr>
          <a:xfrm>
            <a:off x="2567562" y="2252566"/>
            <a:ext cx="8336129" cy="3945035"/>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a:t>Click to edit text</a:t>
            </a:r>
          </a:p>
        </p:txBody>
      </p:sp>
      <p:sp>
        <p:nvSpPr>
          <p:cNvPr id="20"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a:solidFill>
                  <a:schemeClr val="tx1">
                    <a:lumMod val="65000"/>
                    <a:lumOff val="35000"/>
                  </a:schemeClr>
                </a:solidFill>
                <a:latin typeface="Proxima Nova"/>
                <a:cs typeface="Proxima Nova"/>
              </a:rPr>
              <a:t>CHAPTER INTRODUCTION</a:t>
            </a:r>
          </a:p>
        </p:txBody>
      </p:sp>
      <p:sp>
        <p:nvSpPr>
          <p:cNvPr id="21" name="TextBox 20"/>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a:solidFill>
                  <a:schemeClr val="bg1"/>
                </a:solidFill>
                <a:latin typeface="Proxima Nova"/>
                <a:cs typeface="Proxima Nova"/>
              </a:rPr>
              <a:t>CHAPTER</a:t>
            </a:r>
          </a:p>
        </p:txBody>
      </p:sp>
      <p:sp>
        <p:nvSpPr>
          <p:cNvPr id="22"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Chapter Title</a:t>
            </a:r>
          </a:p>
        </p:txBody>
      </p:sp>
    </p:spTree>
    <p:extLst>
      <p:ext uri="{BB962C8B-B14F-4D97-AF65-F5344CB8AC3E}">
        <p14:creationId xmlns:p14="http://schemas.microsoft.com/office/powerpoint/2010/main" val="153108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 Lesson Op-SD_2LnH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4" y="1592818"/>
            <a:ext cx="962744" cy="722058"/>
          </a:xfrm>
          <a:prstGeom prst="rect">
            <a:avLst/>
          </a:prstGeom>
        </p:spPr>
      </p:pic>
      <p:sp>
        <p:nvSpPr>
          <p:cNvPr id="8" name="Text Placeholder 2"/>
          <p:cNvSpPr>
            <a:spLocks noGrp="1"/>
          </p:cNvSpPr>
          <p:nvPr>
            <p:ph type="body" sz="quarter" idx="16"/>
          </p:nvPr>
        </p:nvSpPr>
        <p:spPr>
          <a:xfrm>
            <a:off x="2452826" y="1711307"/>
            <a:ext cx="8504697" cy="1241457"/>
          </a:xfrm>
          <a:prstGeom prst="rect">
            <a:avLst/>
          </a:prstGeom>
        </p:spPr>
        <p:txBody>
          <a:bodyPr vert="horz" lIns="0" tIns="0"/>
          <a:lstStyle>
            <a:lvl1pPr marL="0" indent="0">
              <a:lnSpc>
                <a:spcPct val="120000"/>
              </a:lnSpc>
              <a:buFont typeface="Arial"/>
              <a:buNone/>
              <a:defRPr sz="2400" b="0" i="0">
                <a:solidFill>
                  <a:schemeClr val="tx1">
                    <a:lumMod val="65000"/>
                    <a:lumOff val="35000"/>
                  </a:schemeClr>
                </a:solidFill>
                <a:latin typeface="Proxima Nova"/>
                <a:cs typeface="Proxima Nova"/>
              </a:defRPr>
            </a:lvl1pPr>
            <a:lvl2pPr>
              <a:lnSpc>
                <a:spcPct val="120000"/>
              </a:lnSpc>
              <a:defRPr sz="2400">
                <a:solidFill>
                  <a:schemeClr val="tx1">
                    <a:lumMod val="65000"/>
                    <a:lumOff val="35000"/>
                  </a:schemeClr>
                </a:solidFill>
                <a:latin typeface="Verdana"/>
                <a:cs typeface="Verdana"/>
              </a:defRPr>
            </a:lvl2pPr>
            <a:lvl3pPr>
              <a:lnSpc>
                <a:spcPct val="120000"/>
              </a:lnSpc>
              <a:defRPr sz="2400">
                <a:solidFill>
                  <a:schemeClr val="tx1">
                    <a:lumMod val="65000"/>
                    <a:lumOff val="35000"/>
                  </a:schemeClr>
                </a:solidFill>
                <a:latin typeface="Verdana"/>
                <a:cs typeface="Verdana"/>
              </a:defRPr>
            </a:lvl3pPr>
            <a:lvl4pPr>
              <a:lnSpc>
                <a:spcPct val="120000"/>
              </a:lnSpc>
              <a:defRPr sz="2400">
                <a:solidFill>
                  <a:schemeClr val="tx1">
                    <a:lumMod val="65000"/>
                    <a:lumOff val="35000"/>
                  </a:schemeClr>
                </a:solidFill>
                <a:latin typeface="Verdana"/>
                <a:cs typeface="Verdana"/>
              </a:defRPr>
            </a:lvl4pPr>
            <a:lvl5pPr>
              <a:lnSpc>
                <a:spcPct val="120000"/>
              </a:lnSpc>
              <a:defRPr sz="2400">
                <a:solidFill>
                  <a:schemeClr val="tx1">
                    <a:lumMod val="65000"/>
                    <a:lumOff val="35000"/>
                  </a:schemeClr>
                </a:solidFill>
                <a:latin typeface="Verdana"/>
                <a:cs typeface="Verdana"/>
              </a:defRPr>
            </a:lvl5pPr>
          </a:lstStyle>
          <a:p>
            <a:pPr lvl="0"/>
            <a:r>
              <a:rPr lang="en-US"/>
              <a:t>Click to edit Master text styles</a:t>
            </a:r>
          </a:p>
        </p:txBody>
      </p:sp>
      <p:sp>
        <p:nvSpPr>
          <p:cNvPr id="18" name="Text Placeholder 2"/>
          <p:cNvSpPr>
            <a:spLocks noGrp="1"/>
          </p:cNvSpPr>
          <p:nvPr>
            <p:ph type="body" sz="quarter" idx="17"/>
          </p:nvPr>
        </p:nvSpPr>
        <p:spPr>
          <a:xfrm>
            <a:off x="2452826" y="2952764"/>
            <a:ext cx="8504697" cy="1800257"/>
          </a:xfrm>
          <a:prstGeom prst="rect">
            <a:avLst/>
          </a:prstGeom>
        </p:spPr>
        <p:txBody>
          <a:bodyPr vert="horz" lIns="0" tIns="0"/>
          <a:lstStyle>
            <a:lvl1pPr marL="0" indent="0">
              <a:lnSpc>
                <a:spcPct val="120000"/>
              </a:lnSpc>
              <a:buFont typeface="Arial"/>
              <a:buNone/>
              <a:defRPr sz="2200" b="0" i="1">
                <a:solidFill>
                  <a:srgbClr val="FF0000"/>
                </a:solidFill>
                <a:latin typeface="Proxima Nova"/>
                <a:cs typeface="Proxima Nova"/>
              </a:defRPr>
            </a:lvl1pPr>
            <a:lvl2pPr>
              <a:lnSpc>
                <a:spcPct val="120000"/>
              </a:lnSpc>
              <a:defRPr sz="2400">
                <a:solidFill>
                  <a:schemeClr val="tx1">
                    <a:lumMod val="65000"/>
                    <a:lumOff val="35000"/>
                  </a:schemeClr>
                </a:solidFill>
                <a:latin typeface="Verdana"/>
                <a:cs typeface="Verdana"/>
              </a:defRPr>
            </a:lvl2pPr>
            <a:lvl3pPr>
              <a:lnSpc>
                <a:spcPct val="120000"/>
              </a:lnSpc>
              <a:defRPr sz="2400">
                <a:solidFill>
                  <a:schemeClr val="tx1">
                    <a:lumMod val="65000"/>
                    <a:lumOff val="35000"/>
                  </a:schemeClr>
                </a:solidFill>
                <a:latin typeface="Verdana"/>
                <a:cs typeface="Verdana"/>
              </a:defRPr>
            </a:lvl3pPr>
            <a:lvl4pPr>
              <a:lnSpc>
                <a:spcPct val="120000"/>
              </a:lnSpc>
              <a:defRPr sz="2400">
                <a:solidFill>
                  <a:schemeClr val="tx1">
                    <a:lumMod val="65000"/>
                    <a:lumOff val="35000"/>
                  </a:schemeClr>
                </a:solidFill>
                <a:latin typeface="Verdana"/>
                <a:cs typeface="Verdana"/>
              </a:defRPr>
            </a:lvl4pPr>
            <a:lvl5pPr>
              <a:lnSpc>
                <a:spcPct val="120000"/>
              </a:lnSpc>
              <a:defRPr sz="2400">
                <a:solidFill>
                  <a:schemeClr val="tx1">
                    <a:lumMod val="65000"/>
                    <a:lumOff val="35000"/>
                  </a:schemeClr>
                </a:solidFill>
                <a:latin typeface="Verdana"/>
                <a:cs typeface="Verdana"/>
              </a:defRPr>
            </a:lvl5pPr>
          </a:lstStyle>
          <a:p>
            <a:pPr lvl="0"/>
            <a:r>
              <a:rPr lang="en-US"/>
              <a:t>Click to edit Master text styles</a:t>
            </a:r>
          </a:p>
        </p:txBody>
      </p:sp>
      <p:sp>
        <p:nvSpPr>
          <p:cNvPr id="22" name="TextBox 21"/>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a:solidFill>
                  <a:schemeClr val="bg1"/>
                </a:solidFill>
                <a:latin typeface="Proxima Nova"/>
                <a:cs typeface="Proxima Nova"/>
              </a:rPr>
              <a:t>CHAPTER</a:t>
            </a:r>
          </a:p>
        </p:txBody>
      </p:sp>
      <p:sp>
        <p:nvSpPr>
          <p:cNvPr id="23"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Chapter Title</a:t>
            </a:r>
          </a:p>
        </p:txBody>
      </p:sp>
      <p:sp>
        <p:nvSpPr>
          <p:cNvPr id="24"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a:solidFill>
                  <a:schemeClr val="tx1">
                    <a:lumMod val="65000"/>
                    <a:lumOff val="35000"/>
                  </a:schemeClr>
                </a:solidFill>
                <a:latin typeface="Proxima Nova"/>
                <a:cs typeface="Proxima Nova"/>
              </a:rPr>
              <a:t>CHAPTER WRAP-UP</a:t>
            </a:r>
          </a:p>
        </p:txBody>
      </p:sp>
    </p:spTree>
    <p:extLst>
      <p:ext uri="{BB962C8B-B14F-4D97-AF65-F5344CB8AC3E}">
        <p14:creationId xmlns:p14="http://schemas.microsoft.com/office/powerpoint/2010/main" val="36399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 Lesson Op-DD_2LnHd">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408138" y="1905865"/>
            <a:ext cx="9440484"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a:t>Click to edit Master Title</a:t>
            </a:r>
          </a:p>
        </p:txBody>
      </p:sp>
      <p:sp>
        <p:nvSpPr>
          <p:cNvPr id="14" name="Text Placeholder 7"/>
          <p:cNvSpPr>
            <a:spLocks noGrp="1"/>
          </p:cNvSpPr>
          <p:nvPr>
            <p:ph type="body" sz="quarter" idx="21" hasCustomPrompt="1"/>
          </p:nvPr>
        </p:nvSpPr>
        <p:spPr>
          <a:xfrm>
            <a:off x="1408139" y="2444487"/>
            <a:ext cx="9440483" cy="3214461"/>
          </a:xfrm>
          <a:prstGeom prst="rect">
            <a:avLst/>
          </a:prstGeom>
        </p:spPr>
        <p:txBody>
          <a:bodyPr vert="horz" lIns="0" tIns="0"/>
          <a:lstStyle>
            <a:lvl1pPr marL="342900" indent="-342900">
              <a:lnSpc>
                <a:spcPct val="120000"/>
              </a:lnSpc>
              <a:buFont typeface="Arial"/>
              <a:buChar char="•"/>
              <a:defRPr sz="20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a:t>Click to edit text</a:t>
            </a:r>
          </a:p>
        </p:txBody>
      </p:sp>
      <p:sp>
        <p:nvSpPr>
          <p:cNvPr id="13" name="TextBox 12"/>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a:solidFill>
                  <a:schemeClr val="bg1"/>
                </a:solidFill>
                <a:latin typeface="Proxima Nova"/>
                <a:cs typeface="Proxima Nova"/>
              </a:rPr>
              <a:t>CHAPTER</a:t>
            </a:r>
          </a:p>
        </p:txBody>
      </p:sp>
      <p:sp>
        <p:nvSpPr>
          <p:cNvPr id="15"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Chapter Title</a:t>
            </a:r>
          </a:p>
        </p:txBody>
      </p:sp>
      <p:sp>
        <p:nvSpPr>
          <p:cNvPr id="16"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a:solidFill>
                  <a:schemeClr val="tx1">
                    <a:lumMod val="65000"/>
                    <a:lumOff val="35000"/>
                  </a:schemeClr>
                </a:solidFill>
                <a:latin typeface="Proxima Nova"/>
                <a:cs typeface="Proxima Nova"/>
              </a:rPr>
              <a:t>CHAPTER WRAP-UP</a:t>
            </a:r>
          </a:p>
        </p:txBody>
      </p:sp>
    </p:spTree>
    <p:extLst>
      <p:ext uri="{BB962C8B-B14F-4D97-AF65-F5344CB8AC3E}">
        <p14:creationId xmlns:p14="http://schemas.microsoft.com/office/powerpoint/2010/main" val="28288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D3B9-E35A-364E-B526-8EB25B951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9FF21-B38E-684E-AE56-FB1F6CFFA0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782A8-DFF4-7145-9498-4C03B622B56C}"/>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873D5505-3F76-784A-A354-AE2EC489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6B634-6729-6543-924C-939A52A3CE16}"/>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55102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A542-7E12-AF45-BACB-7182CDBE0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68067D-0C4D-A64A-A39E-B1534ECDD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B2D39E-043C-5544-B608-751033D9ECC0}"/>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9713F5EB-0AF9-D84C-AB73-19524AFEA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E7156-FD9F-424A-BEE6-EB42011CF853}"/>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89947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E880-6F7F-074E-9371-E8A0B0A4A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8E64-2EFB-E743-83CD-9D24DF6F9F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33D59D-D73B-604A-8E70-F17C74A513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B99BBF-4B7F-824D-9E9A-42B5FDD3405F}"/>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6" name="Footer Placeholder 5">
            <a:extLst>
              <a:ext uri="{FF2B5EF4-FFF2-40B4-BE49-F238E27FC236}">
                <a16:creationId xmlns:a16="http://schemas.microsoft.com/office/drawing/2014/main" id="{AB6DEE25-F313-6F4D-A7DF-327D2E61E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A54DB-D2BD-4D43-A6BA-62F4F61E7944}"/>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14092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E08D-C8B8-2242-A0C3-6F5E48B26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BA18A-FA57-964E-9A25-857FFFE9D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6C467E-B424-C840-8CC1-749CD21F6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AA0BFA-5A65-CC4E-A985-FA04529D7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482781-1EDA-D242-AC98-B450EA7823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172C9-3D1A-D844-B997-5286CCE457EC}"/>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8" name="Footer Placeholder 7">
            <a:extLst>
              <a:ext uri="{FF2B5EF4-FFF2-40B4-BE49-F238E27FC236}">
                <a16:creationId xmlns:a16="http://schemas.microsoft.com/office/drawing/2014/main" id="{B881F79C-A887-CA49-BFEA-F93BCC3F38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6968E5-AC33-DD42-BFBA-EA326010E79D}"/>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173580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9FE-C824-5F40-B748-C0D2299587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201BF-FAC6-2842-819C-1485B663AFD9}"/>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4" name="Footer Placeholder 3">
            <a:extLst>
              <a:ext uri="{FF2B5EF4-FFF2-40B4-BE49-F238E27FC236}">
                <a16:creationId xmlns:a16="http://schemas.microsoft.com/office/drawing/2014/main" id="{463FF2B0-56FA-6C43-BE4A-D4DD0BB37D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8F6BC-733F-FE49-B45A-E5A05F05009D}"/>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7926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93FE3-BB5B-F145-B2CC-28172CC72C98}"/>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3" name="Footer Placeholder 2">
            <a:extLst>
              <a:ext uri="{FF2B5EF4-FFF2-40B4-BE49-F238E27FC236}">
                <a16:creationId xmlns:a16="http://schemas.microsoft.com/office/drawing/2014/main" id="{8474D130-4DD4-C245-9D4C-20CDBBC91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F743F2-F1AB-834E-B44E-A24570B1E3AC}"/>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318592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7E54-5946-FE45-A361-5880B193D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4A087-ED6C-D44D-A942-389A5E3FB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1BD77-00EB-674F-9B4D-11DDBD5B1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C3406C-C929-2E4C-8A17-E7E9733C64F3}"/>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6" name="Footer Placeholder 5">
            <a:extLst>
              <a:ext uri="{FF2B5EF4-FFF2-40B4-BE49-F238E27FC236}">
                <a16:creationId xmlns:a16="http://schemas.microsoft.com/office/drawing/2014/main" id="{0AA7641E-F3D9-ED49-9849-64EF22B20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FD07BB-D66E-3744-9089-C7390DFF41DF}"/>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333898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003A-65B9-8D4F-B785-F9B82F1D0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164B0B-B54B-BA4E-BFAA-A464BF7E1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0098A3-49D8-B942-937E-D7230CF02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254768-DB6D-D04B-9AAA-37886739E69E}"/>
              </a:ext>
            </a:extLst>
          </p:cNvPr>
          <p:cNvSpPr>
            <a:spLocks noGrp="1"/>
          </p:cNvSpPr>
          <p:nvPr>
            <p:ph type="dt" sz="half" idx="10"/>
          </p:nvPr>
        </p:nvSpPr>
        <p:spPr/>
        <p:txBody>
          <a:bodyPr/>
          <a:lstStyle/>
          <a:p>
            <a:fld id="{7B21083E-73F9-2A44-83AF-4250609AA6F4}" type="datetimeFigureOut">
              <a:rPr lang="en-US" smtClean="0"/>
              <a:t>5/13/18</a:t>
            </a:fld>
            <a:endParaRPr lang="en-US"/>
          </a:p>
        </p:txBody>
      </p:sp>
      <p:sp>
        <p:nvSpPr>
          <p:cNvPr id="6" name="Footer Placeholder 5">
            <a:extLst>
              <a:ext uri="{FF2B5EF4-FFF2-40B4-BE49-F238E27FC236}">
                <a16:creationId xmlns:a16="http://schemas.microsoft.com/office/drawing/2014/main" id="{53676C89-4FE2-8240-88EE-B47B4D17D5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24876-DC71-814A-AF91-10261848BE97}"/>
              </a:ext>
            </a:extLst>
          </p:cNvPr>
          <p:cNvSpPr>
            <a:spLocks noGrp="1"/>
          </p:cNvSpPr>
          <p:nvPr>
            <p:ph type="sldNum" sz="quarter" idx="12"/>
          </p:nvPr>
        </p:nvSpPr>
        <p:spPr/>
        <p:txBody>
          <a:bodyPr/>
          <a:lstStyle/>
          <a:p>
            <a:fld id="{4B8297AE-018E-054B-918F-440EC3394AB1}" type="slidenum">
              <a:rPr lang="en-US" smtClean="0"/>
              <a:t>‹#›</a:t>
            </a:fld>
            <a:endParaRPr lang="en-US"/>
          </a:p>
        </p:txBody>
      </p:sp>
    </p:spTree>
    <p:extLst>
      <p:ext uri="{BB962C8B-B14F-4D97-AF65-F5344CB8AC3E}">
        <p14:creationId xmlns:p14="http://schemas.microsoft.com/office/powerpoint/2010/main" val="319815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CE516-4C52-8E41-A56B-BFF769B3D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A95BE-09DE-C34B-86A9-B72C7DA4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E8E6E-A548-234B-8DD6-14BA5852C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1083E-73F9-2A44-83AF-4250609AA6F4}" type="datetimeFigureOut">
              <a:rPr lang="en-US" smtClean="0"/>
              <a:t>5/13/18</a:t>
            </a:fld>
            <a:endParaRPr lang="en-US"/>
          </a:p>
        </p:txBody>
      </p:sp>
      <p:sp>
        <p:nvSpPr>
          <p:cNvPr id="5" name="Footer Placeholder 4">
            <a:extLst>
              <a:ext uri="{FF2B5EF4-FFF2-40B4-BE49-F238E27FC236}">
                <a16:creationId xmlns:a16="http://schemas.microsoft.com/office/drawing/2014/main" id="{41B08C48-5608-3D4B-AC7F-B5129D535F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091ABB-A9E6-8E4D-9EDD-B06FBDAF7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297AE-018E-054B-918F-440EC3394AB1}" type="slidenum">
              <a:rPr lang="en-US" smtClean="0"/>
              <a:t>‹#›</a:t>
            </a:fld>
            <a:endParaRPr lang="en-US"/>
          </a:p>
        </p:txBody>
      </p:sp>
    </p:spTree>
    <p:extLst>
      <p:ext uri="{BB962C8B-B14F-4D97-AF65-F5344CB8AC3E}">
        <p14:creationId xmlns:p14="http://schemas.microsoft.com/office/powerpoint/2010/main" val="247037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HOFp8bHTN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C96B-9864-6E43-AC0D-124E3F51DDDF}"/>
              </a:ext>
            </a:extLst>
          </p:cNvPr>
          <p:cNvSpPr>
            <a:spLocks noGrp="1"/>
          </p:cNvSpPr>
          <p:nvPr>
            <p:ph type="ctrTitle"/>
          </p:nvPr>
        </p:nvSpPr>
        <p:spPr>
          <a:xfrm>
            <a:off x="1524000" y="386382"/>
            <a:ext cx="9144000" cy="661832"/>
          </a:xfrm>
        </p:spPr>
        <p:txBody>
          <a:bodyPr>
            <a:normAutofit fontScale="90000"/>
          </a:bodyPr>
          <a:lstStyle/>
          <a:p>
            <a:r>
              <a:rPr lang="en-US" sz="4400" dirty="0"/>
              <a:t>5-14-18 Monday Warm Up 5 minutes </a:t>
            </a:r>
          </a:p>
        </p:txBody>
      </p:sp>
      <p:pic>
        <p:nvPicPr>
          <p:cNvPr id="4" name="Picture 3">
            <a:extLst>
              <a:ext uri="{FF2B5EF4-FFF2-40B4-BE49-F238E27FC236}">
                <a16:creationId xmlns:a16="http://schemas.microsoft.com/office/drawing/2014/main" id="{755E7789-461A-EB48-A7AC-97A58D82AA8C}"/>
              </a:ext>
            </a:extLst>
          </p:cNvPr>
          <p:cNvPicPr>
            <a:picLocks noChangeAspect="1"/>
          </p:cNvPicPr>
          <p:nvPr/>
        </p:nvPicPr>
        <p:blipFill>
          <a:blip r:embed="rId2"/>
          <a:stretch>
            <a:fillRect/>
          </a:stretch>
        </p:blipFill>
        <p:spPr>
          <a:xfrm>
            <a:off x="385763" y="1048215"/>
            <a:ext cx="11415712" cy="5666910"/>
          </a:xfrm>
          <a:prstGeom prst="rect">
            <a:avLst/>
          </a:prstGeom>
        </p:spPr>
      </p:pic>
    </p:spTree>
    <p:extLst>
      <p:ext uri="{BB962C8B-B14F-4D97-AF65-F5344CB8AC3E}">
        <p14:creationId xmlns:p14="http://schemas.microsoft.com/office/powerpoint/2010/main" val="406120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C451-7413-734D-9CC6-FDED37AF1F92}"/>
              </a:ext>
            </a:extLst>
          </p:cNvPr>
          <p:cNvSpPr>
            <a:spLocks noGrp="1"/>
          </p:cNvSpPr>
          <p:nvPr>
            <p:ph type="title"/>
          </p:nvPr>
        </p:nvSpPr>
        <p:spPr/>
        <p:txBody>
          <a:bodyPr/>
          <a:lstStyle/>
          <a:p>
            <a:pPr algn="ctr"/>
            <a:r>
              <a:rPr lang="en-US" dirty="0"/>
              <a:t>Video </a:t>
            </a:r>
          </a:p>
        </p:txBody>
      </p:sp>
      <p:sp>
        <p:nvSpPr>
          <p:cNvPr id="3" name="Content Placeholder 2">
            <a:extLst>
              <a:ext uri="{FF2B5EF4-FFF2-40B4-BE49-F238E27FC236}">
                <a16:creationId xmlns:a16="http://schemas.microsoft.com/office/drawing/2014/main" id="{6FA5B9E0-26E4-4848-8E84-3D6136461E0D}"/>
              </a:ext>
            </a:extLst>
          </p:cNvPr>
          <p:cNvSpPr>
            <a:spLocks noGrp="1"/>
          </p:cNvSpPr>
          <p:nvPr>
            <p:ph idx="1"/>
          </p:nvPr>
        </p:nvSpPr>
        <p:spPr/>
        <p:txBody>
          <a:bodyPr/>
          <a:lstStyle/>
          <a:p>
            <a:r>
              <a:rPr lang="en-US" dirty="0">
                <a:hlinkClick r:id="rId2"/>
              </a:rPr>
              <a:t>https://www.youtube.com/watch?v=HOFp8bHTN30</a:t>
            </a:r>
            <a:endParaRPr lang="en-US" dirty="0"/>
          </a:p>
          <a:p>
            <a:endParaRPr lang="en-US" dirty="0"/>
          </a:p>
        </p:txBody>
      </p:sp>
    </p:spTree>
    <p:extLst>
      <p:ext uri="{BB962C8B-B14F-4D97-AF65-F5344CB8AC3E}">
        <p14:creationId xmlns:p14="http://schemas.microsoft.com/office/powerpoint/2010/main" val="411640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E38B-0481-5445-AD73-EE0CDE1822C2}"/>
              </a:ext>
            </a:extLst>
          </p:cNvPr>
          <p:cNvSpPr>
            <a:spLocks noGrp="1"/>
          </p:cNvSpPr>
          <p:nvPr>
            <p:ph type="title"/>
          </p:nvPr>
        </p:nvSpPr>
        <p:spPr>
          <a:xfrm>
            <a:off x="500063" y="365125"/>
            <a:ext cx="10853737" cy="1778000"/>
          </a:xfrm>
        </p:spPr>
        <p:txBody>
          <a:bodyPr>
            <a:normAutofit fontScale="90000"/>
          </a:bodyPr>
          <a:lstStyle/>
          <a:p>
            <a:pPr algn="ctr"/>
            <a:r>
              <a:rPr lang="en-US" dirty="0"/>
              <a:t> </a:t>
            </a:r>
            <a:r>
              <a:rPr lang="en-US" sz="3200" dirty="0"/>
              <a:t>Quizlet 15 minutes     </a:t>
            </a:r>
            <a:br>
              <a:rPr lang="en-US" sz="3200" dirty="0"/>
            </a:br>
            <a:r>
              <a:rPr lang="en-US" sz="3200" dirty="0"/>
              <a:t>Study the Flash Card and Take the test) </a:t>
            </a:r>
            <a:br>
              <a:rPr lang="en-US" sz="3200" dirty="0"/>
            </a:br>
            <a:r>
              <a:rPr lang="en-US" sz="3200" dirty="0"/>
              <a:t>Go to quizlet.com / Click search button (search Electricity- TMSA or </a:t>
            </a:r>
            <a:r>
              <a:rPr lang="en-US" sz="3200" dirty="0" err="1"/>
              <a:t>ahmetilbay</a:t>
            </a:r>
            <a:r>
              <a:rPr lang="en-US" sz="3200" dirty="0"/>
              <a:t>) </a:t>
            </a:r>
            <a:endParaRPr lang="en-US" dirty="0"/>
          </a:p>
        </p:txBody>
      </p:sp>
      <p:pic>
        <p:nvPicPr>
          <p:cNvPr id="4" name="Content Placeholder 3">
            <a:extLst>
              <a:ext uri="{FF2B5EF4-FFF2-40B4-BE49-F238E27FC236}">
                <a16:creationId xmlns:a16="http://schemas.microsoft.com/office/drawing/2014/main" id="{A757C58A-7AEF-0D4F-A953-43A66255B032}"/>
              </a:ext>
            </a:extLst>
          </p:cNvPr>
          <p:cNvPicPr>
            <a:picLocks noGrp="1" noChangeAspect="1"/>
          </p:cNvPicPr>
          <p:nvPr>
            <p:ph idx="1"/>
          </p:nvPr>
        </p:nvPicPr>
        <p:blipFill>
          <a:blip r:embed="rId2"/>
          <a:stretch>
            <a:fillRect/>
          </a:stretch>
        </p:blipFill>
        <p:spPr>
          <a:xfrm>
            <a:off x="838200" y="2319338"/>
            <a:ext cx="10515600" cy="4070057"/>
          </a:xfrm>
          <a:prstGeom prst="rect">
            <a:avLst/>
          </a:prstGeom>
        </p:spPr>
      </p:pic>
    </p:spTree>
    <p:extLst>
      <p:ext uri="{BB962C8B-B14F-4D97-AF65-F5344CB8AC3E}">
        <p14:creationId xmlns:p14="http://schemas.microsoft.com/office/powerpoint/2010/main" val="307402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AF15-2CFA-0E4C-B5E1-BD671BBAC577}"/>
              </a:ext>
            </a:extLst>
          </p:cNvPr>
          <p:cNvSpPr>
            <a:spLocks noGrp="1"/>
          </p:cNvSpPr>
          <p:nvPr>
            <p:ph type="title"/>
          </p:nvPr>
        </p:nvSpPr>
        <p:spPr/>
        <p:txBody>
          <a:bodyPr/>
          <a:lstStyle/>
          <a:p>
            <a:r>
              <a:rPr lang="en-US" dirty="0"/>
              <a:t>Quizlet Live</a:t>
            </a:r>
          </a:p>
        </p:txBody>
      </p:sp>
      <p:sp>
        <p:nvSpPr>
          <p:cNvPr id="3" name="Content Placeholder 2">
            <a:extLst>
              <a:ext uri="{FF2B5EF4-FFF2-40B4-BE49-F238E27FC236}">
                <a16:creationId xmlns:a16="http://schemas.microsoft.com/office/drawing/2014/main" id="{E2E12D48-9E08-E148-80C1-BCC161F9DBAD}"/>
              </a:ext>
            </a:extLst>
          </p:cNvPr>
          <p:cNvSpPr>
            <a:spLocks noGrp="1"/>
          </p:cNvSpPr>
          <p:nvPr>
            <p:ph idx="1"/>
          </p:nvPr>
        </p:nvSpPr>
        <p:spPr/>
        <p:txBody>
          <a:bodyPr/>
          <a:lstStyle/>
          <a:p>
            <a:r>
              <a:rPr lang="en-US" dirty="0"/>
              <a:t>https://quizlet.com/295251983/live</a:t>
            </a:r>
          </a:p>
        </p:txBody>
      </p:sp>
    </p:spTree>
    <p:extLst>
      <p:ext uri="{BB962C8B-B14F-4D97-AF65-F5344CB8AC3E}">
        <p14:creationId xmlns:p14="http://schemas.microsoft.com/office/powerpoint/2010/main" val="192019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7F68-BCAF-2A4F-A28B-97DBCB22DFD5}"/>
              </a:ext>
            </a:extLst>
          </p:cNvPr>
          <p:cNvSpPr>
            <a:spLocks noGrp="1"/>
          </p:cNvSpPr>
          <p:nvPr>
            <p:ph type="title"/>
          </p:nvPr>
        </p:nvSpPr>
        <p:spPr/>
        <p:txBody>
          <a:bodyPr/>
          <a:lstStyle/>
          <a:p>
            <a:pPr algn="ctr"/>
            <a:r>
              <a:rPr lang="en-US" dirty="0"/>
              <a:t>Warm Up answer </a:t>
            </a:r>
          </a:p>
        </p:txBody>
      </p:sp>
      <p:sp>
        <p:nvSpPr>
          <p:cNvPr id="3" name="Content Placeholder 2">
            <a:extLst>
              <a:ext uri="{FF2B5EF4-FFF2-40B4-BE49-F238E27FC236}">
                <a16:creationId xmlns:a16="http://schemas.microsoft.com/office/drawing/2014/main" id="{50A4515F-A20A-0C45-8085-A2239539EBBC}"/>
              </a:ext>
            </a:extLst>
          </p:cNvPr>
          <p:cNvSpPr>
            <a:spLocks noGrp="1"/>
          </p:cNvSpPr>
          <p:nvPr>
            <p:ph idx="1"/>
          </p:nvPr>
        </p:nvSpPr>
        <p:spPr>
          <a:xfrm>
            <a:off x="838200" y="1516566"/>
            <a:ext cx="10515600" cy="4660397"/>
          </a:xfrm>
        </p:spPr>
        <p:txBody>
          <a:bodyPr>
            <a:normAutofit/>
          </a:bodyPr>
          <a:lstStyle/>
          <a:p>
            <a:pPr marL="0" indent="0">
              <a:buNone/>
            </a:pPr>
            <a:r>
              <a:rPr lang="en-US" dirty="0"/>
              <a:t>1. Electricity is a form of energy that involves the movement or separation of electrons or other electrically charged particles. </a:t>
            </a:r>
          </a:p>
          <a:p>
            <a:pPr marL="0" indent="0">
              <a:buNone/>
            </a:pPr>
            <a:r>
              <a:rPr lang="en-US" dirty="0"/>
              <a:t>2 The plasma ball is made of glass with a metal sphere in its center. An electric charge flows between the metal sphere (core) and the outer glass shell. </a:t>
            </a:r>
          </a:p>
          <a:p>
            <a:pPr marL="0" indent="0">
              <a:buNone/>
            </a:pPr>
            <a:r>
              <a:rPr lang="en-US" dirty="0"/>
              <a:t>3 Other effects of electricity include a bolt of lightning, attractions due to static electricity. Electricity can be changed into many other forms of energy including heat, light, sound, and motion.</a:t>
            </a:r>
          </a:p>
        </p:txBody>
      </p:sp>
    </p:spTree>
    <p:extLst>
      <p:ext uri="{BB962C8B-B14F-4D97-AF65-F5344CB8AC3E}">
        <p14:creationId xmlns:p14="http://schemas.microsoft.com/office/powerpoint/2010/main" val="95722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5DD9-0585-B340-91F4-966C14A96F31}"/>
              </a:ext>
            </a:extLst>
          </p:cNvPr>
          <p:cNvSpPr>
            <a:spLocks noGrp="1"/>
          </p:cNvSpPr>
          <p:nvPr>
            <p:ph type="title"/>
          </p:nvPr>
        </p:nvSpPr>
        <p:spPr/>
        <p:txBody>
          <a:bodyPr/>
          <a:lstStyle/>
          <a:p>
            <a:pPr algn="ctr"/>
            <a:r>
              <a:rPr lang="en-US" dirty="0"/>
              <a:t>Today Agenda</a:t>
            </a:r>
          </a:p>
        </p:txBody>
      </p:sp>
      <p:sp>
        <p:nvSpPr>
          <p:cNvPr id="3" name="Content Placeholder 2">
            <a:extLst>
              <a:ext uri="{FF2B5EF4-FFF2-40B4-BE49-F238E27FC236}">
                <a16:creationId xmlns:a16="http://schemas.microsoft.com/office/drawing/2014/main" id="{2919F247-E03E-824F-991F-5E4BB40BDF15}"/>
              </a:ext>
            </a:extLst>
          </p:cNvPr>
          <p:cNvSpPr>
            <a:spLocks noGrp="1"/>
          </p:cNvSpPr>
          <p:nvPr>
            <p:ph idx="1"/>
          </p:nvPr>
        </p:nvSpPr>
        <p:spPr/>
        <p:txBody>
          <a:bodyPr/>
          <a:lstStyle/>
          <a:p>
            <a:r>
              <a:rPr lang="en-US" dirty="0"/>
              <a:t>1) Warm Up 5 minutes</a:t>
            </a:r>
          </a:p>
          <a:p>
            <a:r>
              <a:rPr lang="en-US" dirty="0"/>
              <a:t>2) Chapter 5; Electricity Introduction 15 minutes</a:t>
            </a:r>
          </a:p>
          <a:p>
            <a:r>
              <a:rPr lang="en-US" dirty="0"/>
              <a:t>3) Electricity Introduction video 5 minutes </a:t>
            </a:r>
          </a:p>
          <a:p>
            <a:r>
              <a:rPr lang="en-US" dirty="0"/>
              <a:t>3) Quizlet Flashcard- Electricity 15  minutes </a:t>
            </a:r>
          </a:p>
          <a:p>
            <a:r>
              <a:rPr lang="en-US" dirty="0"/>
              <a:t>4) Quizlet Live- 7 minutes </a:t>
            </a:r>
          </a:p>
          <a:p>
            <a:r>
              <a:rPr lang="en-US" dirty="0"/>
              <a:t>5) No Homework</a:t>
            </a:r>
          </a:p>
          <a:p>
            <a:r>
              <a:rPr lang="en-US" dirty="0"/>
              <a:t>Reminder; Chapter 5 quiz this Friday 5/18/18 </a:t>
            </a:r>
          </a:p>
        </p:txBody>
      </p:sp>
    </p:spTree>
    <p:extLst>
      <p:ext uri="{BB962C8B-B14F-4D97-AF65-F5344CB8AC3E}">
        <p14:creationId xmlns:p14="http://schemas.microsoft.com/office/powerpoint/2010/main" val="37298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Electricity</a:t>
            </a:r>
          </a:p>
        </p:txBody>
      </p:sp>
      <p:sp>
        <p:nvSpPr>
          <p:cNvPr id="10" name="Text Placeholder 7"/>
          <p:cNvSpPr>
            <a:spLocks noGrp="1"/>
          </p:cNvSpPr>
          <p:nvPr>
            <p:ph type="body" sz="quarter" idx="14"/>
          </p:nvPr>
        </p:nvSpPr>
        <p:spPr>
          <a:xfrm>
            <a:off x="457200" y="1215484"/>
            <a:ext cx="10950497" cy="5308306"/>
          </a:xfrm>
        </p:spPr>
        <p:txBody>
          <a:bodyPr/>
          <a:lstStyle/>
          <a:p>
            <a:pPr marL="1541463" indent="-1541463">
              <a:spcAft>
                <a:spcPts val="1200"/>
              </a:spcAft>
            </a:pPr>
            <a:r>
              <a:rPr lang="en-US" dirty="0"/>
              <a:t>Chapter Introduction- Monday</a:t>
            </a:r>
          </a:p>
          <a:p>
            <a:pPr marL="1298448" indent="-1541463">
              <a:spcAft>
                <a:spcPts val="1200"/>
              </a:spcAft>
            </a:pPr>
            <a:r>
              <a:rPr lang="en-US" dirty="0"/>
              <a:t>Lesson 1:  Electric Charge and Electric Forces-Tuesday</a:t>
            </a:r>
          </a:p>
          <a:p>
            <a:pPr marL="1362456" indent="-1541463">
              <a:spcAft>
                <a:spcPts val="1200"/>
              </a:spcAft>
            </a:pPr>
            <a:r>
              <a:rPr lang="en-US" dirty="0"/>
              <a:t>Lesson 2: Electric Current and Simple Circuits- Wednesday/Thursday</a:t>
            </a:r>
          </a:p>
          <a:p>
            <a:pPr marL="1362456" indent="-1541463">
              <a:spcAft>
                <a:spcPts val="1200"/>
              </a:spcAft>
            </a:pPr>
            <a:r>
              <a:rPr lang="en-US" dirty="0"/>
              <a:t>Lesson 3: Describing Circuits- Thursday/ Friday </a:t>
            </a:r>
          </a:p>
          <a:p>
            <a:pPr marL="1541463" indent="-1541463">
              <a:spcAft>
                <a:spcPts val="1200"/>
              </a:spcAft>
            </a:pPr>
            <a:r>
              <a:rPr lang="en-US" dirty="0"/>
              <a:t>Chapter Wrap-Up- Friday</a:t>
            </a:r>
          </a:p>
          <a:p>
            <a:pPr marL="1541463" indent="-1541463">
              <a:spcAft>
                <a:spcPts val="1200"/>
              </a:spcAft>
            </a:pPr>
            <a:r>
              <a:rPr lang="en-US" dirty="0"/>
              <a:t>Chapter Quiz- 5/18/18 - Friday</a:t>
            </a:r>
          </a:p>
        </p:txBody>
      </p:sp>
    </p:spTree>
    <p:extLst>
      <p:ext uri="{BB962C8B-B14F-4D97-AF65-F5344CB8AC3E}">
        <p14:creationId xmlns:p14="http://schemas.microsoft.com/office/powerpoint/2010/main" val="72196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What did he spark?</a:t>
            </a:r>
          </a:p>
        </p:txBody>
      </p:sp>
      <p:sp>
        <p:nvSpPr>
          <p:cNvPr id="4" name="Text Placeholder 3"/>
          <p:cNvSpPr>
            <a:spLocks noGrp="1"/>
          </p:cNvSpPr>
          <p:nvPr>
            <p:ph type="body" sz="quarter" idx="20"/>
          </p:nvPr>
        </p:nvSpPr>
        <p:spPr>
          <a:xfrm>
            <a:off x="370772" y="2497892"/>
            <a:ext cx="7869979" cy="3945035"/>
          </a:xfrm>
        </p:spPr>
        <p:txBody>
          <a:bodyPr/>
          <a:lstStyle/>
          <a:p>
            <a:r>
              <a:rPr lang="en-US" sz="1850" dirty="0"/>
              <a:t>Look at the photo at the beginning of the chapter. You might not know the name Nikola Tesla, despite his great achievements in electrical science. In the past, many people believed electric energy was too dangerous to use in their homes. Tesla made this photograph to demonstrate that his inventions in electricity were safe for everyday use. His work set the stage for the power and lighting systems now used around the world.</a:t>
            </a:r>
          </a:p>
          <a:p>
            <a:pPr marL="342900" indent="-342900">
              <a:buFont typeface="Arial" panose="020B0604020202020204" pitchFamily="34" charset="0"/>
              <a:buChar char="•"/>
            </a:pPr>
            <a:r>
              <a:rPr lang="en-US" sz="1850" b="1" dirty="0"/>
              <a:t>What might happen if any of the electric streaks touch the man?</a:t>
            </a:r>
          </a:p>
          <a:p>
            <a:pPr marL="342900" indent="-342900">
              <a:buFont typeface="Arial" panose="020B0604020202020204" pitchFamily="34" charset="0"/>
              <a:buChar char="•"/>
            </a:pPr>
            <a:r>
              <a:rPr lang="en-US" sz="1850" b="1" dirty="0"/>
              <a:t>What different ways is electricity used in the room?</a:t>
            </a:r>
          </a:p>
          <a:p>
            <a:pPr marL="342900" indent="-342900">
              <a:buFont typeface="Arial" panose="020B0604020202020204" pitchFamily="34" charset="0"/>
              <a:buChar char="•"/>
            </a:pPr>
            <a:r>
              <a:rPr lang="en-US" sz="1850" b="1" dirty="0"/>
              <a:t>How is energy transformed in this scene?</a:t>
            </a:r>
          </a:p>
        </p:txBody>
      </p:sp>
      <p:sp>
        <p:nvSpPr>
          <p:cNvPr id="2" name="Text Placeholder 1"/>
          <p:cNvSpPr>
            <a:spLocks noGrp="1"/>
          </p:cNvSpPr>
          <p:nvPr>
            <p:ph type="body" sz="quarter" idx="13"/>
          </p:nvPr>
        </p:nvSpPr>
        <p:spPr/>
        <p:txBody>
          <a:bodyPr/>
          <a:lstStyle/>
          <a:p>
            <a:r>
              <a:rPr lang="en-US" dirty="0"/>
              <a:t>Electricity- Write questions with their answer (Science Journal) </a:t>
            </a:r>
          </a:p>
          <a:p>
            <a:endParaRPr lang="en-US" dirty="0"/>
          </a:p>
        </p:txBody>
      </p:sp>
      <p:pic>
        <p:nvPicPr>
          <p:cNvPr id="6" name="Picture 5">
            <a:extLst>
              <a:ext uri="{FF2B5EF4-FFF2-40B4-BE49-F238E27FC236}">
                <a16:creationId xmlns:a16="http://schemas.microsoft.com/office/drawing/2014/main" id="{D625B462-E403-8743-A19E-82C31B540AC6}"/>
              </a:ext>
            </a:extLst>
          </p:cNvPr>
          <p:cNvPicPr>
            <a:picLocks noChangeAspect="1"/>
          </p:cNvPicPr>
          <p:nvPr/>
        </p:nvPicPr>
        <p:blipFill>
          <a:blip r:embed="rId2"/>
          <a:stretch>
            <a:fillRect/>
          </a:stretch>
        </p:blipFill>
        <p:spPr>
          <a:xfrm>
            <a:off x="8240751" y="1713944"/>
            <a:ext cx="3951249" cy="4999090"/>
          </a:xfrm>
          <a:prstGeom prst="rect">
            <a:avLst/>
          </a:prstGeom>
        </p:spPr>
      </p:pic>
    </p:spTree>
    <p:extLst>
      <p:ext uri="{BB962C8B-B14F-4D97-AF65-F5344CB8AC3E}">
        <p14:creationId xmlns:p14="http://schemas.microsoft.com/office/powerpoint/2010/main" val="372154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a:t>How do electric circuits and devices transform energy?</a:t>
            </a:r>
          </a:p>
          <a:p>
            <a:endParaRPr lang="en-US" dirty="0"/>
          </a:p>
        </p:txBody>
      </p:sp>
      <p:sp>
        <p:nvSpPr>
          <p:cNvPr id="7" name="Text Placeholder 6"/>
          <p:cNvSpPr>
            <a:spLocks noGrp="1"/>
          </p:cNvSpPr>
          <p:nvPr>
            <p:ph type="body" sz="quarter" idx="17"/>
          </p:nvPr>
        </p:nvSpPr>
        <p:spPr/>
        <p:txBody>
          <a:bodyPr/>
          <a:lstStyle/>
          <a:p>
            <a:r>
              <a:rPr lang="en-US" dirty="0"/>
              <a:t>An energy source, such as a battery, creates an electric current in a circuit. Electrical devices in the circuit transform the electric energy of the current to useful forms of energy.</a:t>
            </a:r>
          </a:p>
          <a:p>
            <a:endParaRPr lang="en-US" dirty="0"/>
          </a:p>
        </p:txBody>
      </p:sp>
      <p:sp>
        <p:nvSpPr>
          <p:cNvPr id="5" name="Text Placeholder 4"/>
          <p:cNvSpPr>
            <a:spLocks noGrp="1"/>
          </p:cNvSpPr>
          <p:nvPr>
            <p:ph type="body" sz="quarter" idx="13"/>
          </p:nvPr>
        </p:nvSpPr>
        <p:spPr/>
        <p:txBody>
          <a:bodyPr/>
          <a:lstStyle/>
          <a:p>
            <a:r>
              <a:rPr lang="en-US" dirty="0"/>
              <a:t>Electricity- Science Journal</a:t>
            </a:r>
          </a:p>
          <a:p>
            <a:endParaRPr lang="en-US" dirty="0"/>
          </a:p>
        </p:txBody>
      </p:sp>
    </p:spTree>
    <p:extLst>
      <p:ext uri="{BB962C8B-B14F-4D97-AF65-F5344CB8AC3E}">
        <p14:creationId xmlns:p14="http://schemas.microsoft.com/office/powerpoint/2010/main" val="19925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a:t>Lesson 1: Electric Charge and Electric Forces</a:t>
            </a:r>
          </a:p>
          <a:p>
            <a:endParaRPr lang="en-US" dirty="0"/>
          </a:p>
        </p:txBody>
      </p:sp>
      <p:sp>
        <p:nvSpPr>
          <p:cNvPr id="4" name="Text Placeholder 3"/>
          <p:cNvSpPr>
            <a:spLocks noGrp="1"/>
          </p:cNvSpPr>
          <p:nvPr>
            <p:ph type="body" sz="quarter" idx="21"/>
          </p:nvPr>
        </p:nvSpPr>
        <p:spPr/>
        <p:txBody>
          <a:bodyPr/>
          <a:lstStyle/>
          <a:p>
            <a:r>
              <a:rPr lang="en-US" dirty="0"/>
              <a:t>Particles that have the same type of electric charge repel each other. Particles that have different types of electric charge attract each other.</a:t>
            </a:r>
          </a:p>
          <a:p>
            <a:r>
              <a:rPr lang="en-US" dirty="0"/>
              <a:t>Objects become negatively charged when they gain electrons, and become positively charged when they lose electrons.</a:t>
            </a:r>
          </a:p>
          <a:p>
            <a:r>
              <a:rPr lang="en-US" dirty="0"/>
              <a:t>An electric discharge is the loss of static charge.</a:t>
            </a:r>
          </a:p>
          <a:p>
            <a:endParaRPr lang="en-US" dirty="0"/>
          </a:p>
        </p:txBody>
      </p:sp>
      <p:sp>
        <p:nvSpPr>
          <p:cNvPr id="2" name="Text Placeholder 1"/>
          <p:cNvSpPr>
            <a:spLocks noGrp="1"/>
          </p:cNvSpPr>
          <p:nvPr>
            <p:ph type="body" sz="quarter" idx="13"/>
          </p:nvPr>
        </p:nvSpPr>
        <p:spPr/>
        <p:txBody>
          <a:bodyPr/>
          <a:lstStyle/>
          <a:p>
            <a:r>
              <a:rPr lang="en-US" dirty="0"/>
              <a:t>Electricity- Science Journal</a:t>
            </a:r>
          </a:p>
          <a:p>
            <a:endParaRPr lang="en-US" dirty="0"/>
          </a:p>
        </p:txBody>
      </p:sp>
    </p:spTree>
    <p:extLst>
      <p:ext uri="{BB962C8B-B14F-4D97-AF65-F5344CB8AC3E}">
        <p14:creationId xmlns:p14="http://schemas.microsoft.com/office/powerpoint/2010/main" val="395049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a:t>Lesson 2: Electric Current and Simple Circuits</a:t>
            </a:r>
          </a:p>
          <a:p>
            <a:endParaRPr lang="en-US" dirty="0"/>
          </a:p>
        </p:txBody>
      </p:sp>
      <p:sp>
        <p:nvSpPr>
          <p:cNvPr id="4" name="Text Placeholder 3"/>
          <p:cNvSpPr>
            <a:spLocks noGrp="1"/>
          </p:cNvSpPr>
          <p:nvPr>
            <p:ph type="body" sz="quarter" idx="21"/>
          </p:nvPr>
        </p:nvSpPr>
        <p:spPr/>
        <p:txBody>
          <a:bodyPr/>
          <a:lstStyle/>
          <a:p>
            <a:r>
              <a:rPr lang="en-US" dirty="0"/>
              <a:t>An electric current is the flow of electrically charged particles through a conductor.</a:t>
            </a:r>
          </a:p>
          <a:p>
            <a:r>
              <a:rPr lang="en-US" dirty="0"/>
              <a:t>According to Ohm’s law, across any portion of an electric circuit, voltage (V), current (I), and electric resistance (R) are related by the equation V = IR.</a:t>
            </a:r>
          </a:p>
          <a:p>
            <a:endParaRPr lang="en-US" dirty="0"/>
          </a:p>
        </p:txBody>
      </p:sp>
      <p:sp>
        <p:nvSpPr>
          <p:cNvPr id="2" name="Text Placeholder 1"/>
          <p:cNvSpPr>
            <a:spLocks noGrp="1"/>
          </p:cNvSpPr>
          <p:nvPr>
            <p:ph type="body" sz="quarter" idx="13"/>
          </p:nvPr>
        </p:nvSpPr>
        <p:spPr/>
        <p:txBody>
          <a:bodyPr/>
          <a:lstStyle/>
          <a:p>
            <a:r>
              <a:rPr lang="en-US" dirty="0"/>
              <a:t>Electricity- Science Journal</a:t>
            </a:r>
          </a:p>
          <a:p>
            <a:endParaRPr lang="en-US" dirty="0"/>
          </a:p>
        </p:txBody>
      </p:sp>
    </p:spTree>
    <p:extLst>
      <p:ext uri="{BB962C8B-B14F-4D97-AF65-F5344CB8AC3E}">
        <p14:creationId xmlns:p14="http://schemas.microsoft.com/office/powerpoint/2010/main" val="71808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a:t>Lesson 3: Describing Circuits</a:t>
            </a:r>
          </a:p>
          <a:p>
            <a:endParaRPr lang="en-US" dirty="0"/>
          </a:p>
        </p:txBody>
      </p:sp>
      <p:sp>
        <p:nvSpPr>
          <p:cNvPr id="4" name="Text Placeholder 3"/>
          <p:cNvSpPr>
            <a:spLocks noGrp="1"/>
          </p:cNvSpPr>
          <p:nvPr>
            <p:ph type="body" sz="quarter" idx="21"/>
          </p:nvPr>
        </p:nvSpPr>
        <p:spPr/>
        <p:txBody>
          <a:bodyPr/>
          <a:lstStyle/>
          <a:p>
            <a:r>
              <a:rPr lang="en-US" dirty="0"/>
              <a:t>Electric circuits have a source of electric energy to produce an electric current, one or more electric devices to transform electric energy to useful forms of energy, and wires to connect the circuit’s device(s) to the energy source.</a:t>
            </a:r>
          </a:p>
          <a:p>
            <a:r>
              <a:rPr lang="en-US" dirty="0"/>
              <a:t>A series circuit has one path in which current flows. A parallel circuit has more than one path in which current flows.</a:t>
            </a:r>
          </a:p>
          <a:p>
            <a:endParaRPr lang="en-US" dirty="0"/>
          </a:p>
        </p:txBody>
      </p:sp>
      <p:sp>
        <p:nvSpPr>
          <p:cNvPr id="2" name="Text Placeholder 1"/>
          <p:cNvSpPr>
            <a:spLocks noGrp="1"/>
          </p:cNvSpPr>
          <p:nvPr>
            <p:ph type="body" sz="quarter" idx="13"/>
          </p:nvPr>
        </p:nvSpPr>
        <p:spPr/>
        <p:txBody>
          <a:bodyPr/>
          <a:lstStyle/>
          <a:p>
            <a:r>
              <a:rPr lang="en-US" dirty="0"/>
              <a:t>Electricity- Science Journal </a:t>
            </a:r>
          </a:p>
          <a:p>
            <a:endParaRPr lang="en-US" dirty="0"/>
          </a:p>
        </p:txBody>
      </p:sp>
    </p:spTree>
    <p:extLst>
      <p:ext uri="{BB962C8B-B14F-4D97-AF65-F5344CB8AC3E}">
        <p14:creationId xmlns:p14="http://schemas.microsoft.com/office/powerpoint/2010/main" val="101387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592</Words>
  <Application>Microsoft Macintosh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Proxima Nova</vt:lpstr>
      <vt:lpstr>Verdana</vt:lpstr>
      <vt:lpstr>Office Theme</vt:lpstr>
      <vt:lpstr>5-14-18 Monday Warm Up 5 minutes </vt:lpstr>
      <vt:lpstr>Warm Up answer </vt:lpstr>
      <vt:lpstr>Today Agenda</vt:lpstr>
      <vt:lpstr>PowerPoint Presentation</vt:lpstr>
      <vt:lpstr>PowerPoint Presentation</vt:lpstr>
      <vt:lpstr>PowerPoint Presentation</vt:lpstr>
      <vt:lpstr>PowerPoint Presentation</vt:lpstr>
      <vt:lpstr>PowerPoint Presentation</vt:lpstr>
      <vt:lpstr>PowerPoint Presentation</vt:lpstr>
      <vt:lpstr>Video </vt:lpstr>
      <vt:lpstr> Quizlet 15 minutes      Study the Flash Card and Take the test)  Go to quizlet.com / Click search button (search Electricity- TMSA or ahmetilbay) </vt:lpstr>
      <vt:lpstr>Quizlet Live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5-14-18 Monday Warm Up 5 minutes </dc:title>
  <dc:creator>ahmet ilbay</dc:creator>
  <cp:lastModifiedBy>ahmet ilbay</cp:lastModifiedBy>
  <cp:revision>3</cp:revision>
  <dcterms:created xsi:type="dcterms:W3CDTF">2018-05-14T01:41:45Z</dcterms:created>
  <dcterms:modified xsi:type="dcterms:W3CDTF">2018-05-14T02:09:40Z</dcterms:modified>
</cp:coreProperties>
</file>