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energy/staticelectricity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924800" cy="83819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Warm Up 5 minutes 5/15/18 Tuesday </a:t>
            </a:r>
            <a:br>
              <a:rPr lang="en-US" sz="3600" dirty="0" smtClean="0"/>
            </a:br>
            <a:r>
              <a:rPr lang="en-US" sz="3600" dirty="0" smtClean="0"/>
              <a:t>How Lightning Forms , explain the process.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1915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380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 (Static Electricity)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https://www.brainpop.com/science/energy/staticelectricity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Video 4;08</a:t>
            </a:r>
          </a:p>
          <a:p>
            <a:r>
              <a:rPr lang="en-US" dirty="0" err="1" smtClean="0"/>
              <a:t>Plicker</a:t>
            </a:r>
            <a:r>
              <a:rPr lang="en-US" dirty="0" smtClean="0"/>
              <a:t> questions 10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1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to Home 4 questions (Lesson 1)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5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Agenda- 47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Lesson Vocabulary 5 minutes</a:t>
            </a:r>
          </a:p>
          <a:p>
            <a:r>
              <a:rPr lang="en-US" dirty="0" smtClean="0"/>
              <a:t>3) Lesson Outline 10 minutes</a:t>
            </a:r>
          </a:p>
          <a:p>
            <a:r>
              <a:rPr lang="en-US" dirty="0" smtClean="0"/>
              <a:t>4) Content Practice 10 minutes</a:t>
            </a:r>
          </a:p>
          <a:p>
            <a:r>
              <a:rPr lang="en-US" dirty="0" smtClean="0"/>
              <a:t>5) Brain Pop 15 minutes </a:t>
            </a:r>
          </a:p>
          <a:p>
            <a:r>
              <a:rPr lang="en-US" dirty="0" smtClean="0"/>
              <a:t>6) Homework (School to Home) 2 min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3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Lesson </a:t>
            </a:r>
            <a:r>
              <a:rPr lang="en-US" b="1" dirty="0" smtClean="0"/>
              <a:t>1 Vocabulary- 5 min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906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Conductor: </a:t>
            </a:r>
            <a:r>
              <a:rPr lang="en-US" dirty="0"/>
              <a:t>material through </a:t>
            </a:r>
            <a:r>
              <a:rPr lang="en-US" dirty="0" smtClean="0"/>
              <a:t>which electrons </a:t>
            </a:r>
            <a:r>
              <a:rPr lang="en-US" dirty="0"/>
              <a:t>can move easily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electric </a:t>
            </a:r>
            <a:r>
              <a:rPr lang="en-US" b="1" dirty="0" smtClean="0"/>
              <a:t>discharge:  </a:t>
            </a:r>
            <a:r>
              <a:rPr lang="en-US" dirty="0"/>
              <a:t>loss of </a:t>
            </a:r>
            <a:r>
              <a:rPr lang="en-US" dirty="0" smtClean="0"/>
              <a:t>an unbalanced </a:t>
            </a:r>
            <a:r>
              <a:rPr lang="en-US" dirty="0"/>
              <a:t>electric charge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Grounding: </a:t>
            </a:r>
            <a:r>
              <a:rPr lang="en-US" dirty="0"/>
              <a:t>providing a path </a:t>
            </a:r>
            <a:r>
              <a:rPr lang="en-US" dirty="0" smtClean="0"/>
              <a:t>for electric </a:t>
            </a:r>
            <a:r>
              <a:rPr lang="en-US" dirty="0"/>
              <a:t>charges to flow safely </a:t>
            </a:r>
            <a:r>
              <a:rPr lang="en-US" dirty="0" smtClean="0"/>
              <a:t>into the </a:t>
            </a:r>
            <a:r>
              <a:rPr lang="en-US" dirty="0"/>
              <a:t>ground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Insulator: </a:t>
            </a:r>
            <a:r>
              <a:rPr lang="en-US" dirty="0"/>
              <a:t>material through </a:t>
            </a:r>
            <a:r>
              <a:rPr lang="en-US" dirty="0" smtClean="0"/>
              <a:t>which electrons </a:t>
            </a:r>
            <a:r>
              <a:rPr lang="en-US" dirty="0"/>
              <a:t>cannot move easily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Polarized: </a:t>
            </a:r>
            <a:r>
              <a:rPr lang="en-US" dirty="0"/>
              <a:t>describes an object </a:t>
            </a:r>
            <a:r>
              <a:rPr lang="en-US" dirty="0" smtClean="0"/>
              <a:t>that has </a:t>
            </a:r>
            <a:r>
              <a:rPr lang="en-US" dirty="0"/>
              <a:t>electrons concentrated at </a:t>
            </a:r>
            <a:r>
              <a:rPr lang="en-US" dirty="0" smtClean="0"/>
              <a:t>one end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static </a:t>
            </a:r>
            <a:r>
              <a:rPr lang="en-US" b="1" dirty="0" smtClean="0"/>
              <a:t>charge: </a:t>
            </a:r>
            <a:r>
              <a:rPr lang="en-US" dirty="0"/>
              <a:t>unbalanced </a:t>
            </a:r>
            <a:r>
              <a:rPr lang="en-US" dirty="0" smtClean="0"/>
              <a:t>electric charge </a:t>
            </a:r>
            <a:r>
              <a:rPr lang="en-US" dirty="0"/>
              <a:t>on an object</a:t>
            </a:r>
          </a:p>
        </p:txBody>
      </p:sp>
    </p:spTree>
    <p:extLst>
      <p:ext uri="{BB962C8B-B14F-4D97-AF65-F5344CB8AC3E}">
        <p14:creationId xmlns:p14="http://schemas.microsoft.com/office/powerpoint/2010/main" val="143139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Lesson Outline for Teaching Lesson 1: Electric Charge and Electric 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610600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A</a:t>
            </a:r>
            <a:r>
              <a:rPr lang="en-US" sz="2000" b="1" dirty="0"/>
              <a:t>. Electric Charges 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dirty="0" smtClean="0"/>
              <a:t>1</a:t>
            </a:r>
            <a:r>
              <a:rPr lang="en-US" sz="2000" dirty="0"/>
              <a:t>. Atoms are made of protons, neutrons, and </a:t>
            </a:r>
            <a:r>
              <a:rPr lang="en-US" sz="2000" b="1" u="sng" dirty="0"/>
              <a:t>electrons</a:t>
            </a:r>
            <a:r>
              <a:rPr lang="en-US" sz="2000" dirty="0"/>
              <a:t>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</a:t>
            </a:r>
            <a:r>
              <a:rPr lang="en-US" sz="2000" dirty="0"/>
              <a:t>. Protons and </a:t>
            </a:r>
            <a:r>
              <a:rPr lang="en-US" sz="2000" b="1" u="sng" dirty="0"/>
              <a:t>neutrons</a:t>
            </a:r>
            <a:r>
              <a:rPr lang="en-US" sz="2000" dirty="0"/>
              <a:t> make up the nucleus of an atom.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</a:t>
            </a:r>
            <a:r>
              <a:rPr lang="en-US" sz="2000" dirty="0"/>
              <a:t>. </a:t>
            </a:r>
            <a:r>
              <a:rPr lang="en-US" sz="2000" b="1" u="sng" dirty="0"/>
              <a:t>Electrons</a:t>
            </a:r>
            <a:r>
              <a:rPr lang="en-US" sz="2000" dirty="0"/>
              <a:t> move around the nucleus.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</a:t>
            </a:r>
            <a:r>
              <a:rPr lang="en-US" sz="2000" dirty="0"/>
              <a:t>. There are two types of electric charge—</a:t>
            </a:r>
            <a:r>
              <a:rPr lang="en-US" sz="2000" b="1" u="sng" dirty="0"/>
              <a:t>positive</a:t>
            </a:r>
            <a:r>
              <a:rPr lang="en-US" sz="2000" dirty="0"/>
              <a:t> and negative.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</a:t>
            </a:r>
            <a:r>
              <a:rPr lang="en-US" sz="2000" dirty="0"/>
              <a:t>. A(n) </a:t>
            </a:r>
            <a:r>
              <a:rPr lang="en-US" sz="2000" b="1" u="sng" dirty="0"/>
              <a:t>proton</a:t>
            </a:r>
            <a:r>
              <a:rPr lang="en-US" sz="2000" dirty="0"/>
              <a:t> has positive charge. A(n) </a:t>
            </a:r>
            <a:r>
              <a:rPr lang="en-US" sz="2000" b="1" u="sng" dirty="0"/>
              <a:t>electron</a:t>
            </a:r>
            <a:r>
              <a:rPr lang="en-US" sz="2000" dirty="0"/>
              <a:t> has negative charge.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</a:t>
            </a:r>
            <a:r>
              <a:rPr lang="en-US" sz="2000" dirty="0"/>
              <a:t>. The amount of </a:t>
            </a:r>
            <a:r>
              <a:rPr lang="en-US" sz="2000" b="1" u="sng" dirty="0"/>
              <a:t>positive</a:t>
            </a:r>
            <a:r>
              <a:rPr lang="en-US" sz="2000" dirty="0"/>
              <a:t> charge of a proton equals the amount of </a:t>
            </a:r>
            <a:r>
              <a:rPr lang="en-US" sz="2000" b="1" u="sng" dirty="0"/>
              <a:t>negative</a:t>
            </a:r>
            <a:r>
              <a:rPr lang="en-US" sz="2000" dirty="0"/>
              <a:t> charge of an electron.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3</a:t>
            </a:r>
            <a:r>
              <a:rPr lang="en-US" sz="2000" dirty="0"/>
              <a:t>. An atom is electrically </a:t>
            </a:r>
            <a:r>
              <a:rPr lang="en-US" sz="2000" b="1" u="sng" dirty="0"/>
              <a:t>neutral</a:t>
            </a:r>
            <a:r>
              <a:rPr lang="en-US" sz="2000" dirty="0"/>
              <a:t> when it has equal numbers of </a:t>
            </a:r>
            <a:r>
              <a:rPr lang="en-US" sz="2000" b="1" u="sng" dirty="0"/>
              <a:t>protons</a:t>
            </a:r>
            <a:r>
              <a:rPr lang="en-US" sz="2000" dirty="0"/>
              <a:t> and electrons.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4</a:t>
            </a:r>
            <a:r>
              <a:rPr lang="en-US" sz="2000" dirty="0"/>
              <a:t>. Electrically neutral objects do not attract or </a:t>
            </a:r>
            <a:r>
              <a:rPr lang="en-US" sz="2000" b="1" u="sng" dirty="0"/>
              <a:t>repel</a:t>
            </a:r>
            <a:r>
              <a:rPr lang="en-US" sz="2000" dirty="0"/>
              <a:t> one another.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5</a:t>
            </a:r>
            <a:r>
              <a:rPr lang="en-US" sz="2000" dirty="0"/>
              <a:t>. Objects can become charged when </a:t>
            </a:r>
            <a:r>
              <a:rPr lang="en-US" sz="2000" b="1" u="sng" dirty="0"/>
              <a:t>electrons</a:t>
            </a:r>
            <a:r>
              <a:rPr lang="en-US" sz="2000" dirty="0"/>
              <a:t> move from one object to another.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</a:t>
            </a:r>
            <a:r>
              <a:rPr lang="en-US" sz="2000" dirty="0"/>
              <a:t>. A(n) </a:t>
            </a:r>
            <a:r>
              <a:rPr lang="en-US" sz="2000" b="1" u="sng" dirty="0"/>
              <a:t>static charge </a:t>
            </a:r>
            <a:r>
              <a:rPr lang="en-US" sz="2000" dirty="0"/>
              <a:t>is an unbalanced electric charge on an object.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</a:t>
            </a:r>
            <a:r>
              <a:rPr lang="en-US" sz="2000" dirty="0"/>
              <a:t>. An object that gains electrons has a(n) </a:t>
            </a:r>
            <a:r>
              <a:rPr lang="en-US" sz="2000" b="1" u="sng" dirty="0"/>
              <a:t>negative</a:t>
            </a:r>
            <a:r>
              <a:rPr lang="en-US" sz="2000" dirty="0"/>
              <a:t> charge.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</a:t>
            </a:r>
            <a:r>
              <a:rPr lang="en-US" sz="2000" dirty="0"/>
              <a:t>. An object that loses electrons has a(n) </a:t>
            </a:r>
            <a:r>
              <a:rPr lang="en-US" sz="2000" b="1" u="sng" dirty="0"/>
              <a:t>positive</a:t>
            </a:r>
            <a:r>
              <a:rPr lang="en-US" sz="2000" dirty="0"/>
              <a:t> charge.</a:t>
            </a:r>
          </a:p>
        </p:txBody>
      </p:sp>
    </p:spTree>
    <p:extLst>
      <p:ext uri="{BB962C8B-B14F-4D97-AF65-F5344CB8AC3E}">
        <p14:creationId xmlns:p14="http://schemas.microsoft.com/office/powerpoint/2010/main" val="78112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Electric 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A(n) </a:t>
            </a:r>
            <a:r>
              <a:rPr lang="en-US" b="1" u="sng" dirty="0"/>
              <a:t>electric field </a:t>
            </a:r>
            <a:r>
              <a:rPr lang="en-US" dirty="0"/>
              <a:t>surrounds every charged object.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An electric field applies a(n) </a:t>
            </a:r>
            <a:r>
              <a:rPr lang="en-US" b="1" u="sng" dirty="0"/>
              <a:t>electric force </a:t>
            </a:r>
            <a:r>
              <a:rPr lang="en-US" dirty="0"/>
              <a:t>to other charged objects.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When two charged objects have the same type of charge, the objects </a:t>
            </a:r>
            <a:r>
              <a:rPr lang="en-US" b="1" u="sng" dirty="0"/>
              <a:t>repel</a:t>
            </a:r>
            <a:r>
              <a:rPr lang="en-US" dirty="0"/>
              <a:t> each other. When two charged objects have different types of charge, the objects </a:t>
            </a:r>
            <a:r>
              <a:rPr lang="en-US" b="1" u="sng" dirty="0"/>
              <a:t>attract</a:t>
            </a:r>
            <a:r>
              <a:rPr lang="en-US" dirty="0"/>
              <a:t> each other.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The strength of an electric force between charged objects depends on the amount of </a:t>
            </a:r>
            <a:r>
              <a:rPr lang="en-US" b="1" u="sng" dirty="0"/>
              <a:t>charge</a:t>
            </a:r>
            <a:r>
              <a:rPr lang="en-US" dirty="0"/>
              <a:t> on each object and the distance between them.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If the distance between two charged objects stays constant, then electric force </a:t>
            </a:r>
            <a:r>
              <a:rPr lang="en-US" b="1" u="sng" dirty="0"/>
              <a:t>increases</a:t>
            </a:r>
            <a:r>
              <a:rPr lang="en-US" dirty="0"/>
              <a:t> as the total amount of charge of the two objects increases.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If the amount of charge on two objects stays constant, then electric force </a:t>
            </a:r>
            <a:r>
              <a:rPr lang="en-US" b="1" u="sng" dirty="0"/>
              <a:t>increases</a:t>
            </a:r>
            <a:r>
              <a:rPr lang="en-US" dirty="0"/>
              <a:t> as the objects move closer together.</a:t>
            </a:r>
          </a:p>
        </p:txBody>
      </p:sp>
    </p:spTree>
    <p:extLst>
      <p:ext uri="{BB962C8B-B14F-4D97-AF65-F5344CB8AC3E}">
        <p14:creationId xmlns:p14="http://schemas.microsoft.com/office/powerpoint/2010/main" val="104469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C. Transferring Electrons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534400" cy="4906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If electrons cannot easily move through  </a:t>
            </a:r>
            <a:r>
              <a:rPr lang="en-US" dirty="0" smtClean="0"/>
              <a:t>a </a:t>
            </a:r>
            <a:r>
              <a:rPr lang="en-US" dirty="0"/>
              <a:t>material, then the material is a(n) </a:t>
            </a:r>
            <a:r>
              <a:rPr lang="en-US" b="1" u="sng" dirty="0"/>
              <a:t>insulator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If electrons easily move through a material, then the material is a(n) </a:t>
            </a:r>
            <a:r>
              <a:rPr lang="en-US" b="1" u="sng" dirty="0" smtClean="0"/>
              <a:t>conductor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3. Electrons can transfer between objects by contact, </a:t>
            </a:r>
            <a:r>
              <a:rPr lang="en-US" b="1" u="sng" dirty="0"/>
              <a:t>induction</a:t>
            </a:r>
            <a:r>
              <a:rPr lang="en-US" dirty="0"/>
              <a:t>, or conduction.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When </a:t>
            </a:r>
            <a:r>
              <a:rPr lang="en-US" dirty="0"/>
              <a:t>objects touch each other, charge can be transferred by </a:t>
            </a:r>
            <a:r>
              <a:rPr lang="en-US" b="1" u="sng" dirty="0"/>
              <a:t>contact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 </a:t>
            </a:r>
            <a:r>
              <a:rPr lang="en-US" dirty="0"/>
              <a:t>When charge is transferred by </a:t>
            </a:r>
            <a:r>
              <a:rPr lang="en-US" b="1" u="sng" dirty="0"/>
              <a:t>induction</a:t>
            </a:r>
            <a:r>
              <a:rPr lang="en-US" dirty="0"/>
              <a:t>, an object causes two objects that are not </a:t>
            </a:r>
            <a:r>
              <a:rPr lang="en-US" b="1" u="sng" dirty="0"/>
              <a:t>conductors</a:t>
            </a:r>
            <a:r>
              <a:rPr lang="en-US" dirty="0"/>
              <a:t> to become charged.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 </a:t>
            </a:r>
            <a:r>
              <a:rPr lang="en-US" dirty="0"/>
              <a:t>An object is </a:t>
            </a:r>
            <a:r>
              <a:rPr lang="en-US" b="1" u="sng" dirty="0"/>
              <a:t>polarized</a:t>
            </a:r>
            <a:r>
              <a:rPr lang="en-US" dirty="0"/>
              <a:t> when electrons are concentrated at one end of the object. 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When conductors with </a:t>
            </a:r>
            <a:r>
              <a:rPr lang="en-US" b="1" u="sng" dirty="0"/>
              <a:t>unequal</a:t>
            </a:r>
            <a:r>
              <a:rPr lang="en-US" dirty="0"/>
              <a:t> charge touch, electrons flow from the object that has a greater negative charge to the object that has less negative charge in the process of </a:t>
            </a:r>
            <a:r>
              <a:rPr lang="en-US" b="1" u="sng" dirty="0"/>
              <a:t>conduction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376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D. Electric Discharge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A(n) </a:t>
            </a:r>
            <a:r>
              <a:rPr lang="en-US" b="1" u="sng" dirty="0"/>
              <a:t>electric discharge </a:t>
            </a:r>
            <a:r>
              <a:rPr lang="en-US" dirty="0"/>
              <a:t>is the loss of an unbalanced electric charge.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Electric discharges can occur </a:t>
            </a:r>
            <a:r>
              <a:rPr lang="en-US" b="1" u="sng" dirty="0"/>
              <a:t>slowly</a:t>
            </a:r>
            <a:r>
              <a:rPr lang="en-US" dirty="0"/>
              <a:t>, such as when you brush your hair, or they can occur </a:t>
            </a:r>
            <a:r>
              <a:rPr lang="en-US" b="1" u="sng" dirty="0"/>
              <a:t>quickly</a:t>
            </a:r>
            <a:r>
              <a:rPr lang="en-US" dirty="0"/>
              <a:t>, such as when lightning strikes.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A lightning rod is </a:t>
            </a:r>
            <a:r>
              <a:rPr lang="en-US" b="1" u="sng" dirty="0"/>
              <a:t>grounded</a:t>
            </a:r>
            <a:r>
              <a:rPr lang="en-US" dirty="0"/>
              <a:t>, which means it provides a path for electric charges to flow safely into the ground.</a:t>
            </a:r>
          </a:p>
        </p:txBody>
      </p:sp>
    </p:spTree>
    <p:extLst>
      <p:ext uri="{BB962C8B-B14F-4D97-AF65-F5344CB8AC3E}">
        <p14:creationId xmlns:p14="http://schemas.microsoft.com/office/powerpoint/2010/main" val="186386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An unbalanced charge forms on the </a:t>
            </a:r>
            <a:r>
              <a:rPr lang="en-US" dirty="0" smtClean="0"/>
              <a:t>object.</a:t>
            </a:r>
          </a:p>
          <a:p>
            <a:r>
              <a:rPr lang="en-US" dirty="0" smtClean="0"/>
              <a:t>2</a:t>
            </a:r>
            <a:r>
              <a:rPr lang="en-US" dirty="0"/>
              <a:t>. Electrons move from one object to </a:t>
            </a:r>
            <a:r>
              <a:rPr lang="en-US" dirty="0" smtClean="0"/>
              <a:t>another.</a:t>
            </a:r>
          </a:p>
          <a:p>
            <a:r>
              <a:rPr lang="en-US" dirty="0" smtClean="0"/>
              <a:t>3</a:t>
            </a:r>
            <a:r>
              <a:rPr lang="en-US" dirty="0"/>
              <a:t>. Electric force is applied to other charged objects.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The objects repel each other.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The objects attract each other.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. A flash of light, called lightning, occurs.</a:t>
            </a:r>
          </a:p>
        </p:txBody>
      </p:sp>
    </p:spTree>
    <p:extLst>
      <p:ext uri="{BB962C8B-B14F-4D97-AF65-F5344CB8AC3E}">
        <p14:creationId xmlns:p14="http://schemas.microsoft.com/office/powerpoint/2010/main" val="310120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 B (page 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smtClean="0"/>
              <a:t>When </a:t>
            </a:r>
            <a:r>
              <a:rPr lang="en-US" dirty="0"/>
              <a:t>an object that is negatively charged comes close to an object that is positively charged, the objects attract.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smtClean="0"/>
              <a:t>The </a:t>
            </a:r>
            <a:r>
              <a:rPr lang="en-US" dirty="0"/>
              <a:t>opposite electric charges of the hairbrush and hair attract.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smtClean="0"/>
              <a:t>Copper </a:t>
            </a:r>
            <a:r>
              <a:rPr lang="en-US" dirty="0"/>
              <a:t>is a good conductor of electricity. </a:t>
            </a:r>
            <a:r>
              <a:rPr lang="en-US" dirty="0" smtClean="0"/>
              <a:t>Plastic </a:t>
            </a:r>
            <a:r>
              <a:rPr lang="en-US" dirty="0"/>
              <a:t>is a good </a:t>
            </a:r>
            <a:r>
              <a:rPr lang="en-US" dirty="0" smtClean="0"/>
              <a:t>insulator</a:t>
            </a:r>
          </a:p>
          <a:p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smtClean="0"/>
              <a:t>When </a:t>
            </a:r>
            <a:r>
              <a:rPr lang="en-US" dirty="0"/>
              <a:t>the electrons in a cloud come close to the ground, they move toward the positively charged ground or objects on the ground, causing a lightning strike. </a:t>
            </a:r>
          </a:p>
        </p:txBody>
      </p:sp>
    </p:spTree>
    <p:extLst>
      <p:ext uri="{BB962C8B-B14F-4D97-AF65-F5344CB8AC3E}">
        <p14:creationId xmlns:p14="http://schemas.microsoft.com/office/powerpoint/2010/main" val="353508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831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Warm Up 5 minutes 5/15/18 Tuesday  How Lightning Forms , explain the process. </vt:lpstr>
      <vt:lpstr>Today Agenda- 47 min</vt:lpstr>
      <vt:lpstr>Lesson 1 Vocabulary- 5 min</vt:lpstr>
      <vt:lpstr>Lesson Outline for Teaching Lesson 1: Electric Charge and Electric Forces</vt:lpstr>
      <vt:lpstr>B. Electric Forces</vt:lpstr>
      <vt:lpstr>C. Transferring Electrons</vt:lpstr>
      <vt:lpstr>D. Electric Discharge</vt:lpstr>
      <vt:lpstr>Content Practice A </vt:lpstr>
      <vt:lpstr>Content Practice B (page 14)</vt:lpstr>
      <vt:lpstr>Brain Pop (Static Electricity) 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5/15/18 Tuesday  How Lightning Forms , explain the process. </dc:title>
  <dc:creator>ailbay</dc:creator>
  <cp:lastModifiedBy>TMSA</cp:lastModifiedBy>
  <cp:revision>6</cp:revision>
  <dcterms:created xsi:type="dcterms:W3CDTF">2006-08-16T00:00:00Z</dcterms:created>
  <dcterms:modified xsi:type="dcterms:W3CDTF">2018-05-15T15:48:46Z</dcterms:modified>
</cp:coreProperties>
</file>