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rainpop.com/science/energy/electriccircuit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2657"/>
            <a:ext cx="7772400" cy="576943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Warm Up 5 min 5-17-18 Thursday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704" y="762000"/>
            <a:ext cx="840105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00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School to Home (Describing Circuit)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077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dirty="0"/>
              <a:t>An electric cord and plug </a:t>
            </a:r>
            <a:r>
              <a:rPr lang="en-US" dirty="0" smtClean="0"/>
              <a:t>connects the </a:t>
            </a:r>
            <a:r>
              <a:rPr lang="en-US" dirty="0"/>
              <a:t>appliance to the outlet.</a:t>
            </a:r>
          </a:p>
          <a:p>
            <a:pPr marL="0" indent="0">
              <a:buNone/>
            </a:pPr>
            <a:r>
              <a:rPr lang="en-US" b="1" dirty="0"/>
              <a:t>2 </a:t>
            </a:r>
            <a:r>
              <a:rPr lang="en-US" dirty="0"/>
              <a:t>Electric current travels in a closed loop. Two</a:t>
            </a:r>
          </a:p>
          <a:p>
            <a:pPr marL="0" indent="0">
              <a:buNone/>
            </a:pPr>
            <a:r>
              <a:rPr lang="en-US" dirty="0"/>
              <a:t>prongs are needed to carry electricity in a circuit to</a:t>
            </a:r>
          </a:p>
          <a:p>
            <a:pPr marL="0" indent="0">
              <a:buNone/>
            </a:pPr>
            <a:r>
              <a:rPr lang="en-US" dirty="0"/>
              <a:t>and from the appliance. 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3 </a:t>
            </a:r>
            <a:r>
              <a:rPr lang="en-US" dirty="0"/>
              <a:t>Some televisions and computers are configured</a:t>
            </a:r>
          </a:p>
          <a:p>
            <a:pPr marL="0" indent="0">
              <a:buNone/>
            </a:pPr>
            <a:r>
              <a:rPr lang="en-US" dirty="0"/>
              <a:t>to always use a small amount of electricity, even</a:t>
            </a:r>
          </a:p>
          <a:p>
            <a:pPr marL="0" indent="0">
              <a:buNone/>
            </a:pPr>
            <a:r>
              <a:rPr lang="en-US" dirty="0"/>
              <a:t>when they are not in use.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15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Lesson Vocabulary 5 minutes</a:t>
            </a:r>
          </a:p>
          <a:p>
            <a:r>
              <a:rPr lang="en-US" dirty="0" smtClean="0"/>
              <a:t>3) Lesson Outline 7 minutes</a:t>
            </a:r>
          </a:p>
          <a:p>
            <a:r>
              <a:rPr lang="en-US" dirty="0" smtClean="0"/>
              <a:t>4) Content Practice 15 minutes</a:t>
            </a:r>
          </a:p>
          <a:p>
            <a:r>
              <a:rPr lang="en-US" dirty="0" smtClean="0"/>
              <a:t>5) Brain Pop (Current Electricity/ </a:t>
            </a:r>
            <a:r>
              <a:rPr lang="en-US" dirty="0" err="1" smtClean="0"/>
              <a:t>Plicker</a:t>
            </a:r>
            <a:r>
              <a:rPr lang="en-US" dirty="0" smtClean="0"/>
              <a:t>) 15 minutes</a:t>
            </a:r>
          </a:p>
          <a:p>
            <a:r>
              <a:rPr lang="en-US" dirty="0" smtClean="0"/>
              <a:t>6) Homework- School to Home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63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Vocabulary 5 min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57600"/>
          </a:xfrm>
        </p:spPr>
        <p:txBody>
          <a:bodyPr>
            <a:normAutofit/>
          </a:bodyPr>
          <a:lstStyle/>
          <a:p>
            <a:r>
              <a:rPr lang="en-US" b="1" dirty="0" smtClean="0"/>
              <a:t>device </a:t>
            </a:r>
            <a:r>
              <a:rPr lang="en-US" dirty="0"/>
              <a:t>piece of equipment</a:t>
            </a:r>
          </a:p>
          <a:p>
            <a:r>
              <a:rPr lang="en-US" b="1" dirty="0"/>
              <a:t>parallel circuit </a:t>
            </a:r>
            <a:r>
              <a:rPr lang="en-US" dirty="0"/>
              <a:t>electric circuit </a:t>
            </a:r>
            <a:r>
              <a:rPr lang="en-US" dirty="0" smtClean="0"/>
              <a:t>with more </a:t>
            </a:r>
            <a:r>
              <a:rPr lang="en-US" dirty="0"/>
              <a:t>than one path, or branch, </a:t>
            </a:r>
            <a:r>
              <a:rPr lang="en-US" dirty="0" smtClean="0"/>
              <a:t>for an </a:t>
            </a:r>
            <a:r>
              <a:rPr lang="en-US" dirty="0"/>
              <a:t>electric current to follow</a:t>
            </a:r>
          </a:p>
          <a:p>
            <a:r>
              <a:rPr lang="en-US" b="1" dirty="0"/>
              <a:t>series circuit </a:t>
            </a:r>
            <a:r>
              <a:rPr lang="en-US" dirty="0"/>
              <a:t>electric circuit </a:t>
            </a:r>
            <a:r>
              <a:rPr lang="en-US" dirty="0" smtClean="0"/>
              <a:t>with only </a:t>
            </a:r>
            <a:r>
              <a:rPr lang="en-US" dirty="0"/>
              <a:t>one closed path for an </a:t>
            </a:r>
            <a:r>
              <a:rPr lang="en-US" dirty="0" smtClean="0"/>
              <a:t>electric current </a:t>
            </a:r>
            <a:r>
              <a:rPr lang="en-US" dirty="0"/>
              <a:t>to follow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040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Lesson 3: Describing </a:t>
            </a:r>
            <a:r>
              <a:rPr lang="en-US" b="1" dirty="0" smtClean="0"/>
              <a:t>Circuits- Lesson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47800"/>
            <a:ext cx="8915400" cy="51054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/>
              <a:t>A. Parts of an Electric Circuit</a:t>
            </a:r>
          </a:p>
          <a:p>
            <a:pPr marL="0" indent="0">
              <a:buNone/>
            </a:pPr>
            <a:r>
              <a:rPr lang="en-US" b="1" dirty="0"/>
              <a:t>1. </a:t>
            </a:r>
            <a:r>
              <a:rPr lang="en-US" dirty="0"/>
              <a:t>An electric circuit transforms </a:t>
            </a:r>
            <a:r>
              <a:rPr lang="en-US" b="1" u="sng" dirty="0"/>
              <a:t>electric</a:t>
            </a:r>
            <a:r>
              <a:rPr lang="en-US" dirty="0"/>
              <a:t> energy to other forms of energy.</a:t>
            </a:r>
          </a:p>
          <a:p>
            <a:pPr marL="0" indent="0">
              <a:buNone/>
            </a:pPr>
            <a:r>
              <a:rPr lang="en-US" b="1" dirty="0"/>
              <a:t>2. </a:t>
            </a:r>
            <a:r>
              <a:rPr lang="en-US" dirty="0"/>
              <a:t>An electric circuit contains a(n) </a:t>
            </a:r>
            <a:r>
              <a:rPr lang="en-US" b="1" u="sng" dirty="0"/>
              <a:t>energy</a:t>
            </a:r>
            <a:r>
              <a:rPr lang="en-US" dirty="0"/>
              <a:t> source.</a:t>
            </a:r>
          </a:p>
          <a:p>
            <a:pPr marL="0" indent="0">
              <a:buNone/>
            </a:pPr>
            <a:r>
              <a:rPr lang="en-US" b="1" dirty="0"/>
              <a:t>a. </a:t>
            </a:r>
            <a:r>
              <a:rPr lang="en-US" dirty="0"/>
              <a:t>A(n) </a:t>
            </a:r>
            <a:r>
              <a:rPr lang="en-US" b="1" u="sng" dirty="0"/>
              <a:t>battery</a:t>
            </a:r>
            <a:r>
              <a:rPr lang="en-US" dirty="0"/>
              <a:t> is often used as an energy source.</a:t>
            </a:r>
          </a:p>
          <a:p>
            <a:pPr marL="0" indent="0">
              <a:buNone/>
            </a:pPr>
            <a:r>
              <a:rPr lang="en-US" b="1" dirty="0"/>
              <a:t>b. </a:t>
            </a:r>
            <a:r>
              <a:rPr lang="en-US" dirty="0"/>
              <a:t>As chemicals react within a battery, the battery’s </a:t>
            </a:r>
            <a:r>
              <a:rPr lang="en-US" b="1" u="sng" dirty="0"/>
              <a:t>positive</a:t>
            </a:r>
            <a:r>
              <a:rPr lang="en-US" dirty="0"/>
              <a:t> terminal loses </a:t>
            </a:r>
            <a:r>
              <a:rPr lang="en-US" dirty="0" smtClean="0"/>
              <a:t>electrons and </a:t>
            </a:r>
            <a:r>
              <a:rPr lang="en-US" dirty="0"/>
              <a:t>its </a:t>
            </a:r>
            <a:r>
              <a:rPr lang="en-US" b="1" u="sng" dirty="0"/>
              <a:t>negative</a:t>
            </a:r>
            <a:r>
              <a:rPr lang="en-US" dirty="0"/>
              <a:t> terminal gains electrons.</a:t>
            </a:r>
          </a:p>
          <a:p>
            <a:pPr marL="0" indent="0">
              <a:buNone/>
            </a:pPr>
            <a:r>
              <a:rPr lang="en-US" b="1" dirty="0"/>
              <a:t>c. </a:t>
            </a:r>
            <a:r>
              <a:rPr lang="en-US" dirty="0"/>
              <a:t>When the terminals are connected in a closed circuit, electrons flow from </a:t>
            </a:r>
            <a:r>
              <a:rPr lang="en-US" dirty="0" smtClean="0"/>
              <a:t>the </a:t>
            </a:r>
            <a:r>
              <a:rPr lang="en-US" b="1" u="sng" dirty="0" smtClean="0"/>
              <a:t>negative</a:t>
            </a:r>
            <a:r>
              <a:rPr lang="en-US" dirty="0" smtClean="0"/>
              <a:t> </a:t>
            </a:r>
            <a:r>
              <a:rPr lang="en-US" dirty="0"/>
              <a:t>terminal of a battery to the </a:t>
            </a:r>
            <a:r>
              <a:rPr lang="en-US" b="1" u="sng" dirty="0"/>
              <a:t>positive</a:t>
            </a:r>
            <a:r>
              <a:rPr lang="en-US" dirty="0"/>
              <a:t> terminal.</a:t>
            </a:r>
          </a:p>
          <a:p>
            <a:pPr marL="0" indent="0">
              <a:buNone/>
            </a:pPr>
            <a:r>
              <a:rPr lang="en-US" b="1" dirty="0"/>
              <a:t>3. </a:t>
            </a:r>
            <a:r>
              <a:rPr lang="en-US" dirty="0"/>
              <a:t>An electric circuit contains at least one electric </a:t>
            </a:r>
            <a:r>
              <a:rPr lang="en-US" b="1" u="sng" dirty="0"/>
              <a:t>device</a:t>
            </a:r>
            <a:r>
              <a:rPr lang="en-US" dirty="0"/>
              <a:t> that transforms energy.</a:t>
            </a:r>
          </a:p>
          <a:p>
            <a:pPr marL="0" indent="0">
              <a:buNone/>
            </a:pPr>
            <a:r>
              <a:rPr lang="en-US" b="1" dirty="0"/>
              <a:t>a. </a:t>
            </a:r>
            <a:r>
              <a:rPr lang="en-US" dirty="0"/>
              <a:t>Within a battery, </a:t>
            </a:r>
            <a:r>
              <a:rPr lang="en-US" b="1" u="sng" dirty="0"/>
              <a:t>chemical</a:t>
            </a:r>
            <a:r>
              <a:rPr lang="en-US" dirty="0"/>
              <a:t> energy transforms into </a:t>
            </a:r>
            <a:r>
              <a:rPr lang="en-US" b="1" u="sng" dirty="0"/>
              <a:t>kinetic</a:t>
            </a:r>
            <a:r>
              <a:rPr lang="en-US" dirty="0"/>
              <a:t> energy of moving</a:t>
            </a:r>
          </a:p>
          <a:p>
            <a:pPr marL="0" indent="0">
              <a:buNone/>
            </a:pPr>
            <a:r>
              <a:rPr lang="en-US" dirty="0"/>
              <a:t>electrons.</a:t>
            </a:r>
          </a:p>
          <a:p>
            <a:pPr marL="0" indent="0">
              <a:buNone/>
            </a:pPr>
            <a:r>
              <a:rPr lang="en-US" b="1" dirty="0"/>
              <a:t>b. </a:t>
            </a:r>
            <a:r>
              <a:rPr lang="en-US" dirty="0"/>
              <a:t>When the electrons flowing in a conductor </a:t>
            </a:r>
            <a:r>
              <a:rPr lang="en-US" b="1" u="sng" dirty="0"/>
              <a:t>collide</a:t>
            </a:r>
            <a:r>
              <a:rPr lang="en-US" dirty="0"/>
              <a:t> with the atoms that make up</a:t>
            </a:r>
          </a:p>
          <a:p>
            <a:pPr marL="0" indent="0">
              <a:buNone/>
            </a:pPr>
            <a:r>
              <a:rPr lang="en-US" dirty="0"/>
              <a:t>the conductor, the </a:t>
            </a:r>
            <a:r>
              <a:rPr lang="en-US" dirty="0" smtClean="0"/>
              <a:t>electrons </a:t>
            </a:r>
            <a:r>
              <a:rPr lang="en-US" dirty="0"/>
              <a:t>transfer some of their </a:t>
            </a:r>
            <a:r>
              <a:rPr lang="en-US" b="1" u="sng" dirty="0"/>
              <a:t>kinetic</a:t>
            </a:r>
            <a:r>
              <a:rPr lang="en-US" dirty="0"/>
              <a:t> energy to the atoms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/>
              <a:t>4. </a:t>
            </a:r>
            <a:r>
              <a:rPr lang="en-US" dirty="0"/>
              <a:t>An electric circuit contains </a:t>
            </a:r>
            <a:r>
              <a:rPr lang="en-US" b="1" u="sng" dirty="0"/>
              <a:t>wires</a:t>
            </a:r>
            <a:r>
              <a:rPr lang="en-US" dirty="0"/>
              <a:t> that connect its components.</a:t>
            </a:r>
          </a:p>
          <a:p>
            <a:pPr marL="0" indent="0">
              <a:buNone/>
            </a:pPr>
            <a:r>
              <a:rPr lang="en-US" b="1" dirty="0"/>
              <a:t>a. </a:t>
            </a:r>
            <a:r>
              <a:rPr lang="en-US" dirty="0"/>
              <a:t>Wires that connect components of a circuit have </a:t>
            </a:r>
            <a:r>
              <a:rPr lang="en-US" b="1" u="sng" dirty="0"/>
              <a:t>low</a:t>
            </a:r>
            <a:r>
              <a:rPr lang="en-US" dirty="0"/>
              <a:t> electric resistance.</a:t>
            </a:r>
          </a:p>
          <a:p>
            <a:pPr marL="0" indent="0">
              <a:buNone/>
            </a:pPr>
            <a:r>
              <a:rPr lang="en-US" b="1" dirty="0"/>
              <a:t>b. </a:t>
            </a:r>
            <a:r>
              <a:rPr lang="en-US" dirty="0"/>
              <a:t>Only a small amount of electric energy is transformed into </a:t>
            </a:r>
            <a:r>
              <a:rPr lang="en-US" b="1" u="sng" dirty="0"/>
              <a:t>thermal</a:t>
            </a:r>
            <a:r>
              <a:rPr lang="en-US" dirty="0"/>
              <a:t> energy by</a:t>
            </a:r>
          </a:p>
          <a:p>
            <a:pPr marL="0" indent="0">
              <a:buNone/>
            </a:pPr>
            <a:r>
              <a:rPr lang="en-US" dirty="0"/>
              <a:t>wires, which means that more energy is available for useful devices in the circuit.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044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B. </a:t>
            </a:r>
            <a:r>
              <a:rPr lang="en-US" dirty="0"/>
              <a:t>Series and Parallel Circuits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8991600" cy="5943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/>
              <a:t>1</a:t>
            </a:r>
            <a:r>
              <a:rPr lang="en-US" sz="2000" b="1" dirty="0"/>
              <a:t>. </a:t>
            </a:r>
            <a:r>
              <a:rPr lang="en-US" sz="2000" dirty="0"/>
              <a:t>A(n) </a:t>
            </a:r>
            <a:r>
              <a:rPr lang="en-US" sz="2000" b="1" u="sng" dirty="0"/>
              <a:t>series</a:t>
            </a:r>
            <a:r>
              <a:rPr lang="en-US" sz="2000" dirty="0"/>
              <a:t> circuit is an electric circuit that has only one closed path for an electric</a:t>
            </a:r>
          </a:p>
          <a:p>
            <a:pPr marL="0" indent="0">
              <a:buNone/>
            </a:pPr>
            <a:r>
              <a:rPr lang="en-US" sz="2000" dirty="0"/>
              <a:t>current to follow.</a:t>
            </a:r>
          </a:p>
          <a:p>
            <a:pPr marL="0" indent="0">
              <a:buNone/>
            </a:pPr>
            <a:r>
              <a:rPr lang="en-US" sz="2000" b="1" dirty="0"/>
              <a:t>a. </a:t>
            </a:r>
            <a:r>
              <a:rPr lang="en-US" sz="2000" dirty="0"/>
              <a:t>Because there is only one path, when a series circuit is </a:t>
            </a:r>
            <a:r>
              <a:rPr lang="en-US" sz="2000" b="1" u="sng" dirty="0"/>
              <a:t>open</a:t>
            </a:r>
            <a:r>
              <a:rPr lang="en-US" sz="2000" dirty="0"/>
              <a:t>, all </a:t>
            </a:r>
            <a:r>
              <a:rPr lang="en-US" sz="2000" b="1" u="sng" dirty="0"/>
              <a:t>devices</a:t>
            </a:r>
            <a:r>
              <a:rPr lang="en-US" sz="2000" dirty="0"/>
              <a:t> turn off.</a:t>
            </a:r>
          </a:p>
          <a:p>
            <a:pPr marL="0" indent="0">
              <a:buNone/>
            </a:pPr>
            <a:r>
              <a:rPr lang="en-US" sz="2000" b="1" dirty="0"/>
              <a:t>b. </a:t>
            </a:r>
            <a:r>
              <a:rPr lang="en-US" sz="2000" dirty="0"/>
              <a:t>Adding devices to a series circuit adds </a:t>
            </a:r>
            <a:r>
              <a:rPr lang="en-US" sz="2000" b="1" u="sng" dirty="0"/>
              <a:t>resistance</a:t>
            </a:r>
            <a:r>
              <a:rPr lang="en-US" sz="2000" dirty="0"/>
              <a:t> to the circuit and decreases the</a:t>
            </a:r>
          </a:p>
          <a:p>
            <a:pPr marL="0" indent="0">
              <a:buNone/>
            </a:pPr>
            <a:r>
              <a:rPr lang="en-US" sz="2000" dirty="0"/>
              <a:t>current in the circuit.</a:t>
            </a:r>
          </a:p>
          <a:p>
            <a:pPr marL="0" indent="0">
              <a:buNone/>
            </a:pPr>
            <a:r>
              <a:rPr lang="en-US" sz="2000" b="1" dirty="0"/>
              <a:t>2. </a:t>
            </a:r>
            <a:r>
              <a:rPr lang="en-US" sz="2000" dirty="0"/>
              <a:t>A(n) </a:t>
            </a:r>
            <a:r>
              <a:rPr lang="en-US" sz="2000" b="1" u="sng" dirty="0"/>
              <a:t>parallel</a:t>
            </a:r>
            <a:r>
              <a:rPr lang="en-US" sz="2000" dirty="0"/>
              <a:t> circuit is an electric circuit that has more than one closed path for an</a:t>
            </a:r>
          </a:p>
          <a:p>
            <a:pPr marL="0" indent="0">
              <a:buNone/>
            </a:pPr>
            <a:r>
              <a:rPr lang="en-US" sz="2000" dirty="0"/>
              <a:t>electric current to follow.</a:t>
            </a:r>
          </a:p>
          <a:p>
            <a:pPr marL="0" indent="0">
              <a:buNone/>
            </a:pPr>
            <a:r>
              <a:rPr lang="en-US" sz="2000" b="1" dirty="0"/>
              <a:t>a. </a:t>
            </a:r>
            <a:r>
              <a:rPr lang="en-US" sz="2000" dirty="0"/>
              <a:t>Most circuits in homes are </a:t>
            </a:r>
            <a:r>
              <a:rPr lang="en-US" sz="2000" b="1" u="sng" dirty="0"/>
              <a:t>parallel</a:t>
            </a:r>
            <a:r>
              <a:rPr lang="en-US" sz="2000" dirty="0"/>
              <a:t> circuits.</a:t>
            </a:r>
          </a:p>
          <a:p>
            <a:pPr marL="0" indent="0">
              <a:buNone/>
            </a:pPr>
            <a:r>
              <a:rPr lang="en-US" sz="2000" b="1" dirty="0"/>
              <a:t>b. </a:t>
            </a:r>
            <a:r>
              <a:rPr lang="en-US" sz="2000" dirty="0"/>
              <a:t>In a parallel circuit, each </a:t>
            </a:r>
            <a:r>
              <a:rPr lang="en-US" sz="2000" b="1" u="sng" dirty="0"/>
              <a:t>device</a:t>
            </a:r>
            <a:r>
              <a:rPr lang="en-US" sz="2000" dirty="0"/>
              <a:t> has its own path, or </a:t>
            </a:r>
            <a:r>
              <a:rPr lang="en-US" sz="2000" b="1" u="sng" dirty="0"/>
              <a:t>branch</a:t>
            </a:r>
            <a:r>
              <a:rPr lang="en-US" sz="2000" dirty="0"/>
              <a:t>, that connects it to</a:t>
            </a:r>
          </a:p>
          <a:p>
            <a:pPr marL="0" indent="0">
              <a:buNone/>
            </a:pPr>
            <a:r>
              <a:rPr lang="en-US" sz="2000" dirty="0"/>
              <a:t>the source.</a:t>
            </a:r>
          </a:p>
          <a:p>
            <a:pPr marL="0" indent="0">
              <a:buNone/>
            </a:pPr>
            <a:r>
              <a:rPr lang="en-US" sz="2000" b="1" dirty="0"/>
              <a:t>c. </a:t>
            </a:r>
            <a:r>
              <a:rPr lang="en-US" sz="2000" dirty="0"/>
              <a:t>If you </a:t>
            </a:r>
            <a:r>
              <a:rPr lang="en-US" sz="2000" b="1" u="sng" dirty="0"/>
              <a:t>open</a:t>
            </a:r>
            <a:r>
              <a:rPr lang="en-US" sz="2000" dirty="0"/>
              <a:t> one branch of a parallel circuit, current continues through other</a:t>
            </a:r>
          </a:p>
          <a:p>
            <a:pPr marL="0" indent="0">
              <a:buNone/>
            </a:pPr>
            <a:r>
              <a:rPr lang="en-US" sz="2000" dirty="0"/>
              <a:t>branches.</a:t>
            </a:r>
          </a:p>
          <a:p>
            <a:pPr marL="0" indent="0">
              <a:buNone/>
            </a:pPr>
            <a:r>
              <a:rPr lang="en-US" sz="2000" b="1" dirty="0"/>
              <a:t>d. </a:t>
            </a:r>
            <a:r>
              <a:rPr lang="en-US" sz="2000" dirty="0"/>
              <a:t>Adding devices and branches to a parallel circuit </a:t>
            </a:r>
            <a:r>
              <a:rPr lang="en-US" sz="2000" b="1" u="sng" dirty="0"/>
              <a:t>increases</a:t>
            </a:r>
            <a:r>
              <a:rPr lang="en-US" sz="2000" dirty="0"/>
              <a:t> the total electric</a:t>
            </a:r>
          </a:p>
          <a:p>
            <a:pPr marL="0" indent="0">
              <a:buNone/>
            </a:pPr>
            <a:r>
              <a:rPr lang="en-US" sz="2000" dirty="0"/>
              <a:t>current through the </a:t>
            </a:r>
            <a:r>
              <a:rPr lang="en-US" sz="2000" b="1" u="sng" dirty="0"/>
              <a:t>battery</a:t>
            </a:r>
            <a:r>
              <a:rPr lang="en-US" sz="2000" dirty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24524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C. </a:t>
            </a:r>
            <a:r>
              <a:rPr lang="en-US" dirty="0"/>
              <a:t>Electric Circuits in the Home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1</a:t>
            </a:r>
            <a:r>
              <a:rPr lang="en-US" b="1" dirty="0"/>
              <a:t>. </a:t>
            </a:r>
            <a:r>
              <a:rPr lang="en-US" dirty="0"/>
              <a:t>Electric energy is generated at large </a:t>
            </a:r>
            <a:r>
              <a:rPr lang="en-US" b="1" u="sng" dirty="0"/>
              <a:t>power plants</a:t>
            </a:r>
            <a:r>
              <a:rPr lang="en-US" b="1" u="sng" dirty="0" smtClean="0"/>
              <a:t>.</a:t>
            </a:r>
          </a:p>
          <a:p>
            <a:r>
              <a:rPr lang="en-US" b="1" dirty="0"/>
              <a:t>2. </a:t>
            </a:r>
            <a:r>
              <a:rPr lang="en-US" dirty="0"/>
              <a:t>Before entering your house through a main </a:t>
            </a:r>
            <a:r>
              <a:rPr lang="en-US" b="1" u="sng" dirty="0"/>
              <a:t>wire</a:t>
            </a:r>
            <a:r>
              <a:rPr lang="en-US" dirty="0"/>
              <a:t>, the main wire passes through </a:t>
            </a:r>
            <a:r>
              <a:rPr lang="en-US" dirty="0" smtClean="0"/>
              <a:t>a(n) </a:t>
            </a:r>
            <a:r>
              <a:rPr lang="en-US" b="1" u="sng" dirty="0" smtClean="0"/>
              <a:t>electric </a:t>
            </a:r>
            <a:r>
              <a:rPr lang="en-US" b="1" u="sng" dirty="0"/>
              <a:t>meter</a:t>
            </a:r>
            <a:r>
              <a:rPr lang="en-US" dirty="0"/>
              <a:t>, which measures the </a:t>
            </a:r>
            <a:r>
              <a:rPr lang="en-US" b="1" u="sng" dirty="0"/>
              <a:t>electric energy</a:t>
            </a:r>
            <a:r>
              <a:rPr lang="en-US" dirty="0"/>
              <a:t> used in your home.</a:t>
            </a:r>
          </a:p>
          <a:p>
            <a:r>
              <a:rPr lang="en-US" b="1" dirty="0"/>
              <a:t>3. </a:t>
            </a:r>
            <a:r>
              <a:rPr lang="en-US" b="1" u="sng" dirty="0"/>
              <a:t>Fuses</a:t>
            </a:r>
            <a:r>
              <a:rPr lang="en-US" dirty="0"/>
              <a:t> and circuit </a:t>
            </a:r>
            <a:r>
              <a:rPr lang="en-US" b="1" u="sng" dirty="0"/>
              <a:t>breakers</a:t>
            </a:r>
            <a:r>
              <a:rPr lang="en-US" dirty="0"/>
              <a:t> are safety devices that keep the </a:t>
            </a:r>
            <a:r>
              <a:rPr lang="en-US" b="1" u="sng" dirty="0"/>
              <a:t>current</a:t>
            </a:r>
            <a:r>
              <a:rPr lang="en-US" dirty="0"/>
              <a:t> in a circuit </a:t>
            </a:r>
            <a:r>
              <a:rPr lang="en-US" dirty="0" smtClean="0"/>
              <a:t>from becoming </a:t>
            </a:r>
            <a:r>
              <a:rPr lang="en-US" dirty="0"/>
              <a:t>too high.</a:t>
            </a:r>
          </a:p>
          <a:p>
            <a:r>
              <a:rPr lang="en-US" b="1" dirty="0"/>
              <a:t>4. </a:t>
            </a:r>
            <a:r>
              <a:rPr lang="en-US" dirty="0"/>
              <a:t>A(n) </a:t>
            </a:r>
            <a:r>
              <a:rPr lang="en-US" b="1" u="sng" dirty="0"/>
              <a:t>GFCI</a:t>
            </a:r>
            <a:r>
              <a:rPr lang="en-US" dirty="0"/>
              <a:t> is a safety device in an electric outlet that opens a circuit to stop </a:t>
            </a:r>
            <a:r>
              <a:rPr lang="en-US" dirty="0" smtClean="0"/>
              <a:t>current flow</a:t>
            </a:r>
            <a:r>
              <a:rPr lang="en-US" dirty="0"/>
              <a:t>, which can help protect you from electric </a:t>
            </a:r>
            <a:r>
              <a:rPr lang="en-US" b="1" u="sng" dirty="0"/>
              <a:t>shock</a:t>
            </a:r>
            <a:r>
              <a:rPr lang="en-US" dirty="0"/>
              <a:t>.</a:t>
            </a:r>
          </a:p>
          <a:p>
            <a:r>
              <a:rPr lang="en-US" b="1" dirty="0"/>
              <a:t>D. Electric Safety</a:t>
            </a:r>
          </a:p>
          <a:p>
            <a:r>
              <a:rPr lang="en-US" b="1" dirty="0"/>
              <a:t>1. </a:t>
            </a:r>
            <a:r>
              <a:rPr lang="en-US" dirty="0"/>
              <a:t>An electric shock occurs when a(n) </a:t>
            </a:r>
            <a:r>
              <a:rPr lang="en-US" b="1" u="sng" dirty="0"/>
              <a:t>electric current </a:t>
            </a:r>
            <a:r>
              <a:rPr lang="en-US" dirty="0"/>
              <a:t>passes through the </a:t>
            </a:r>
            <a:r>
              <a:rPr lang="en-US" b="1" u="sng" dirty="0"/>
              <a:t>human body</a:t>
            </a:r>
            <a:r>
              <a:rPr lang="en-US" dirty="0"/>
              <a:t>.</a:t>
            </a:r>
          </a:p>
          <a:p>
            <a:r>
              <a:rPr lang="en-US" b="1" dirty="0"/>
              <a:t>2. </a:t>
            </a:r>
            <a:r>
              <a:rPr lang="en-US" dirty="0"/>
              <a:t>Ways to protect yourself from electric shock include staying away from </a:t>
            </a:r>
            <a:r>
              <a:rPr lang="en-US" b="1" u="sng" dirty="0"/>
              <a:t>water</a:t>
            </a:r>
            <a:r>
              <a:rPr lang="en-US" dirty="0"/>
              <a:t> </a:t>
            </a:r>
            <a:r>
              <a:rPr lang="en-US" dirty="0" smtClean="0"/>
              <a:t>while using </a:t>
            </a:r>
            <a:r>
              <a:rPr lang="en-US" dirty="0"/>
              <a:t>electric devices, avoiding using </a:t>
            </a:r>
            <a:r>
              <a:rPr lang="en-US" b="1" u="sng" dirty="0"/>
              <a:t>extension</a:t>
            </a:r>
            <a:r>
              <a:rPr lang="en-US" dirty="0"/>
              <a:t> cords, and not contacting </a:t>
            </a:r>
            <a:r>
              <a:rPr lang="en-US" dirty="0" smtClean="0"/>
              <a:t>electric power </a:t>
            </a:r>
            <a:r>
              <a:rPr lang="en-US" b="1" u="sng" dirty="0"/>
              <a:t>lines</a:t>
            </a:r>
            <a:r>
              <a:rPr lang="en-US" dirty="0"/>
              <a:t>.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3034261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Practice 15 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17 questions total , you have 15 minutes to finish. Use your lesson outline. </a:t>
            </a:r>
          </a:p>
          <a:p>
            <a:r>
              <a:rPr lang="en-US" dirty="0" smtClean="0"/>
              <a:t>You have a questions just let me know.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547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 Pop- Electric Circuits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https://www.brainpop.com/science/energy/electriccircuits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Video 3;42 </a:t>
            </a:r>
          </a:p>
          <a:p>
            <a:r>
              <a:rPr lang="en-US" dirty="0" err="1" smtClean="0"/>
              <a:t>Plicker</a:t>
            </a:r>
            <a:r>
              <a:rPr lang="en-US" dirty="0" smtClean="0"/>
              <a:t> 10 questions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942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746</Words>
  <Application>Microsoft Office PowerPoint</Application>
  <PresentationFormat>On-screen Show (4:3)</PresentationFormat>
  <Paragraphs>68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Warm Up 5 min 5-17-18 Thursday</vt:lpstr>
      <vt:lpstr>Warm Up Answer</vt:lpstr>
      <vt:lpstr>Today Agenda</vt:lpstr>
      <vt:lpstr>Lesson Vocabulary 5 min </vt:lpstr>
      <vt:lpstr>Lesson 3: Describing Circuits- Lesson Outline</vt:lpstr>
      <vt:lpstr>B. Series and Parallel Circuits </vt:lpstr>
      <vt:lpstr>C. Electric Circuits in the Home </vt:lpstr>
      <vt:lpstr>Content Practice 15 min</vt:lpstr>
      <vt:lpstr>Brain Pop- Electric Circuits</vt:lpstr>
      <vt:lpstr>Homework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5 min 5-17-18 Thursday</dc:title>
  <dc:creator>ailbay</dc:creator>
  <cp:lastModifiedBy>TMSA</cp:lastModifiedBy>
  <cp:revision>3</cp:revision>
  <dcterms:created xsi:type="dcterms:W3CDTF">2006-08-16T00:00:00Z</dcterms:created>
  <dcterms:modified xsi:type="dcterms:W3CDTF">2018-05-17T11:44:53Z</dcterms:modified>
</cp:coreProperties>
</file>