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Check- 5 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Screw- Bottle Cap</a:t>
            </a:r>
          </a:p>
          <a:p>
            <a:r>
              <a:rPr lang="en-US" dirty="0" smtClean="0"/>
              <a:t>2) A wedge work like a ramp (inclined plane) but instead of moving an object from here to there, it pushes it apart. </a:t>
            </a:r>
          </a:p>
          <a:p>
            <a:r>
              <a:rPr lang="en-US" dirty="0" smtClean="0"/>
              <a:t>3) In levers, you can find fulcrum in the middle. The fulcrum is a point at which the lever moves.</a:t>
            </a:r>
          </a:p>
          <a:p>
            <a:r>
              <a:rPr lang="en-US" dirty="0" smtClean="0"/>
              <a:t>4)Water faucet knob is an example to wheel and axle. </a:t>
            </a:r>
          </a:p>
          <a:p>
            <a:r>
              <a:rPr lang="en-US" dirty="0" smtClean="0"/>
              <a:t>5) Inclined plane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1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19)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15 J</a:t>
            </a:r>
          </a:p>
          <a:p>
            <a:r>
              <a:rPr lang="en-US" b="1" dirty="0"/>
              <a:t>2. </a:t>
            </a:r>
            <a:r>
              <a:rPr lang="en-US" dirty="0"/>
              <a:t>1,680 J</a:t>
            </a:r>
          </a:p>
          <a:p>
            <a:r>
              <a:rPr lang="en-US" b="1" dirty="0"/>
              <a:t>3. </a:t>
            </a:r>
            <a:r>
              <a:rPr lang="en-US" dirty="0"/>
              <a:t>5,000 J</a:t>
            </a:r>
          </a:p>
          <a:p>
            <a:r>
              <a:rPr lang="en-US" b="1" dirty="0"/>
              <a:t>4. </a:t>
            </a:r>
            <a:r>
              <a:rPr lang="en-US" dirty="0"/>
              <a:t>Yes; the force of gravity is pulling the leaf </a:t>
            </a:r>
            <a:r>
              <a:rPr lang="en-US" dirty="0" smtClean="0"/>
              <a:t>down, so </a:t>
            </a:r>
            <a:r>
              <a:rPr lang="en-US" dirty="0"/>
              <a:t>gravity is performing work on the leaf.</a:t>
            </a:r>
          </a:p>
          <a:p>
            <a:r>
              <a:rPr lang="en-US" b="1" dirty="0"/>
              <a:t>5. </a:t>
            </a:r>
            <a:r>
              <a:rPr lang="en-US" dirty="0"/>
              <a:t>the object’s weight</a:t>
            </a:r>
          </a:p>
          <a:p>
            <a:r>
              <a:rPr lang="en-US" b="1" dirty="0"/>
              <a:t>6. </a:t>
            </a:r>
            <a:r>
              <a:rPr lang="en-US" dirty="0"/>
              <a:t>the part of the force that is in the </a:t>
            </a:r>
            <a:r>
              <a:rPr lang="en-US" dirty="0" smtClean="0"/>
              <a:t>same direction </a:t>
            </a:r>
            <a:r>
              <a:rPr lang="en-US" dirty="0"/>
              <a:t>as the object’s motion</a:t>
            </a:r>
          </a:p>
        </p:txBody>
      </p:sp>
    </p:spTree>
    <p:extLst>
      <p:ext uri="{BB962C8B-B14F-4D97-AF65-F5344CB8AC3E}">
        <p14:creationId xmlns:p14="http://schemas.microsoft.com/office/powerpoint/2010/main" val="1141287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20)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Moving objects have kinetic energy, so causing</a:t>
            </a:r>
          </a:p>
          <a:p>
            <a:r>
              <a:rPr lang="en-US" dirty="0"/>
              <a:t>an object to move increases its kinetic energy.</a:t>
            </a:r>
          </a:p>
          <a:p>
            <a:r>
              <a:rPr lang="en-US" b="1" dirty="0"/>
              <a:t>2. </a:t>
            </a:r>
            <a:r>
              <a:rPr lang="en-US" dirty="0"/>
              <a:t>If you do work to increase the height of an</a:t>
            </a:r>
          </a:p>
          <a:p>
            <a:r>
              <a:rPr lang="en-US" dirty="0"/>
              <a:t>object above ground, you are increasing its</a:t>
            </a:r>
          </a:p>
          <a:p>
            <a:r>
              <a:rPr lang="en-US" dirty="0"/>
              <a:t>potential energy.</a:t>
            </a:r>
          </a:p>
          <a:p>
            <a:r>
              <a:rPr lang="en-US" b="1" dirty="0"/>
              <a:t>3. </a:t>
            </a:r>
            <a:r>
              <a:rPr lang="en-US" dirty="0"/>
              <a:t>K</a:t>
            </a:r>
          </a:p>
          <a:p>
            <a:r>
              <a:rPr lang="en-US" b="1" dirty="0"/>
              <a:t>4. </a:t>
            </a:r>
            <a:r>
              <a:rPr lang="en-US" dirty="0"/>
              <a:t>K</a:t>
            </a:r>
          </a:p>
          <a:p>
            <a:r>
              <a:rPr lang="en-US" b="1" dirty="0"/>
              <a:t>5. </a:t>
            </a:r>
            <a:r>
              <a:rPr lang="en-US" dirty="0"/>
              <a:t>B</a:t>
            </a:r>
          </a:p>
          <a:p>
            <a:r>
              <a:rPr lang="en-US" b="1" dirty="0"/>
              <a:t>6. </a:t>
            </a:r>
            <a:r>
              <a:rPr lang="en-US" dirty="0"/>
              <a:t>B</a:t>
            </a:r>
          </a:p>
          <a:p>
            <a:r>
              <a:rPr lang="en-US" b="1" dirty="0"/>
              <a:t>7. </a:t>
            </a:r>
            <a:r>
              <a:rPr lang="en-US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040059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21)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50 W</a:t>
            </a:r>
          </a:p>
          <a:p>
            <a:r>
              <a:rPr lang="en-US" b="1" dirty="0"/>
              <a:t>2. </a:t>
            </a:r>
            <a:r>
              <a:rPr lang="en-US" dirty="0"/>
              <a:t>25 W</a:t>
            </a:r>
          </a:p>
          <a:p>
            <a:r>
              <a:rPr lang="en-US" b="1" dirty="0"/>
              <a:t>3. </a:t>
            </a:r>
            <a:r>
              <a:rPr lang="en-US" dirty="0"/>
              <a:t>30 W</a:t>
            </a:r>
          </a:p>
          <a:p>
            <a:r>
              <a:rPr lang="en-US" b="1" dirty="0"/>
              <a:t>4. </a:t>
            </a:r>
            <a:r>
              <a:rPr lang="en-US" dirty="0"/>
              <a:t>work</a:t>
            </a:r>
          </a:p>
          <a:p>
            <a:r>
              <a:rPr lang="en-US" b="1" dirty="0"/>
              <a:t>5. </a:t>
            </a:r>
            <a:r>
              <a:rPr lang="en-US" dirty="0"/>
              <a:t>energy</a:t>
            </a:r>
          </a:p>
        </p:txBody>
      </p:sp>
    </p:spTree>
    <p:extLst>
      <p:ext uri="{BB962C8B-B14F-4D97-AF65-F5344CB8AC3E}">
        <p14:creationId xmlns:p14="http://schemas.microsoft.com/office/powerpoint/2010/main" val="1290343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Practice 15 minutes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15 questions (9 short answer, 6 fill in the blanks)</a:t>
            </a:r>
          </a:p>
          <a:p>
            <a:r>
              <a:rPr lang="en-US" dirty="0" smtClean="0"/>
              <a:t>Each questions 6.6 point.</a:t>
            </a:r>
          </a:p>
          <a:p>
            <a:r>
              <a:rPr lang="en-US" dirty="0" smtClean="0"/>
              <a:t>You cannot talk during the classwork or show your answer to other students. </a:t>
            </a:r>
          </a:p>
          <a:p>
            <a:r>
              <a:rPr lang="en-US" dirty="0" smtClean="0"/>
              <a:t>Students who violate the rules will get 0. </a:t>
            </a:r>
          </a:p>
        </p:txBody>
      </p:sp>
    </p:spTree>
    <p:extLst>
      <p:ext uri="{BB962C8B-B14F-4D97-AF65-F5344CB8AC3E}">
        <p14:creationId xmlns:p14="http://schemas.microsoft.com/office/powerpoint/2010/main" val="494633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Machine search </a:t>
            </a:r>
            <a:r>
              <a:rPr lang="en-US" smtClean="0"/>
              <a:t>hunt homework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455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Warm Up 3 minutes 5-8-18 Tuesday</a:t>
            </a:r>
            <a:br>
              <a:rPr lang="en-US" sz="3600" dirty="0" smtClean="0"/>
            </a:br>
            <a:r>
              <a:rPr lang="en-US" sz="2700" dirty="0" smtClean="0"/>
              <a:t>Explain the picture. How does these two people do work?</a:t>
            </a: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6" y="1447800"/>
            <a:ext cx="8277225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21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Homework Check 5 minutes</a:t>
            </a:r>
          </a:p>
          <a:p>
            <a:r>
              <a:rPr lang="en-US" dirty="0" smtClean="0"/>
              <a:t>1</a:t>
            </a:r>
            <a:r>
              <a:rPr lang="en-US" dirty="0" smtClean="0"/>
              <a:t>) Warm up 3 minutes</a:t>
            </a:r>
          </a:p>
          <a:p>
            <a:r>
              <a:rPr lang="en-US" dirty="0" smtClean="0"/>
              <a:t>2) Lesson 1; Content Vocabulary 5 minutes</a:t>
            </a:r>
          </a:p>
          <a:p>
            <a:r>
              <a:rPr lang="en-US" dirty="0" smtClean="0"/>
              <a:t>3) Lesson Outline; 10 minutes</a:t>
            </a:r>
          </a:p>
          <a:p>
            <a:r>
              <a:rPr lang="en-US" dirty="0" smtClean="0"/>
              <a:t>4) Key Concept Builder </a:t>
            </a:r>
            <a:r>
              <a:rPr lang="en-US" dirty="0" smtClean="0"/>
              <a:t>10 </a:t>
            </a:r>
            <a:r>
              <a:rPr lang="en-US" dirty="0" smtClean="0"/>
              <a:t>minutes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5) Content Practice- Classwork (Grade) 15 min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6) Homework; Simple Machine and Work Part 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25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1 Vocabulary 5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power </a:t>
            </a:r>
            <a:r>
              <a:rPr lang="en-US" dirty="0"/>
              <a:t>rate at which work is done</a:t>
            </a:r>
          </a:p>
          <a:p>
            <a:r>
              <a:rPr lang="en-US" b="1" dirty="0"/>
              <a:t>transfer </a:t>
            </a:r>
            <a:r>
              <a:rPr lang="en-US" dirty="0"/>
              <a:t>to move from one </a:t>
            </a:r>
            <a:r>
              <a:rPr lang="en-US" dirty="0" smtClean="0"/>
              <a:t>place to </a:t>
            </a:r>
            <a:r>
              <a:rPr lang="en-US" dirty="0"/>
              <a:t>another</a:t>
            </a:r>
          </a:p>
          <a:p>
            <a:r>
              <a:rPr lang="en-US" b="1" dirty="0"/>
              <a:t>work </a:t>
            </a:r>
            <a:r>
              <a:rPr lang="en-US" dirty="0"/>
              <a:t>transfer of energy to an </a:t>
            </a:r>
            <a:r>
              <a:rPr lang="en-US" dirty="0" smtClean="0"/>
              <a:t>object by </a:t>
            </a:r>
            <a:r>
              <a:rPr lang="en-US" dirty="0"/>
              <a:t>a force that makes an object </a:t>
            </a:r>
            <a:r>
              <a:rPr lang="en-US" dirty="0" smtClean="0"/>
              <a:t>move in </a:t>
            </a:r>
            <a:r>
              <a:rPr lang="en-US" dirty="0"/>
              <a:t>the direction of the force</a:t>
            </a:r>
          </a:p>
        </p:txBody>
      </p:sp>
    </p:spTree>
    <p:extLst>
      <p:ext uri="{BB962C8B-B14F-4D97-AF65-F5344CB8AC3E}">
        <p14:creationId xmlns:p14="http://schemas.microsoft.com/office/powerpoint/2010/main" val="98679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7721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/>
              <a:t>Lesson Outline </a:t>
            </a:r>
            <a:br>
              <a:rPr lang="en-US" sz="3600" b="1" dirty="0" smtClean="0"/>
            </a:br>
            <a:r>
              <a:rPr lang="en-US" sz="3600" b="1" dirty="0"/>
              <a:t>Lesson 1: Work and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A</a:t>
            </a:r>
            <a:r>
              <a:rPr lang="en-US" b="1" dirty="0"/>
              <a:t>. What is work?</a:t>
            </a:r>
          </a:p>
          <a:p>
            <a:r>
              <a:rPr lang="en-US" b="1" dirty="0"/>
              <a:t>1.</a:t>
            </a:r>
            <a:r>
              <a:rPr lang="en-US" b="1" u="sng" dirty="0"/>
              <a:t> Work </a:t>
            </a:r>
            <a:r>
              <a:rPr lang="en-US" dirty="0"/>
              <a:t>is the transfer of energy to an object by a force that makes an object move </a:t>
            </a:r>
            <a:r>
              <a:rPr lang="en-US" dirty="0" smtClean="0"/>
              <a:t>in the </a:t>
            </a:r>
            <a:r>
              <a:rPr lang="en-US" dirty="0"/>
              <a:t>direction of the force.</a:t>
            </a:r>
          </a:p>
          <a:p>
            <a:r>
              <a:rPr lang="en-US" b="1" dirty="0"/>
              <a:t>2. </a:t>
            </a:r>
            <a:r>
              <a:rPr lang="en-US" dirty="0"/>
              <a:t>A weightlifter does work when exerting a force that makes weights </a:t>
            </a:r>
            <a:r>
              <a:rPr lang="en-US" b="1" u="sng" dirty="0"/>
              <a:t>move</a:t>
            </a:r>
            <a:r>
              <a:rPr lang="en-US" dirty="0"/>
              <a:t>, but </a:t>
            </a:r>
            <a:r>
              <a:rPr lang="en-US" dirty="0" smtClean="0"/>
              <a:t>does no </a:t>
            </a:r>
            <a:r>
              <a:rPr lang="en-US" dirty="0"/>
              <a:t>work to hold weights in place because the weights are not </a:t>
            </a:r>
            <a:r>
              <a:rPr lang="en-US" b="1" u="sng" dirty="0"/>
              <a:t>moving</a:t>
            </a:r>
            <a:r>
              <a:rPr lang="en-US" dirty="0"/>
              <a:t>.</a:t>
            </a:r>
          </a:p>
          <a:p>
            <a:r>
              <a:rPr lang="en-US" b="1" dirty="0"/>
              <a:t>B. Calculating Work</a:t>
            </a:r>
          </a:p>
          <a:p>
            <a:r>
              <a:rPr lang="en-US" b="1" dirty="0"/>
              <a:t>1. </a:t>
            </a:r>
            <a:r>
              <a:rPr lang="en-US" dirty="0"/>
              <a:t>You must know two things to calculate work––</a:t>
            </a:r>
            <a:r>
              <a:rPr lang="en-US" b="1" u="sng" dirty="0"/>
              <a:t>force</a:t>
            </a:r>
            <a:r>
              <a:rPr lang="en-US" dirty="0"/>
              <a:t> and </a:t>
            </a:r>
            <a:r>
              <a:rPr lang="en-US" b="1" u="sng" dirty="0"/>
              <a:t>distance</a:t>
            </a:r>
            <a:r>
              <a:rPr lang="en-US" dirty="0"/>
              <a:t>.</a:t>
            </a:r>
          </a:p>
          <a:p>
            <a:r>
              <a:rPr lang="en-US" b="1" dirty="0"/>
              <a:t>a. </a:t>
            </a:r>
            <a:r>
              <a:rPr lang="en-US" dirty="0"/>
              <a:t>The force must be in </a:t>
            </a:r>
            <a:r>
              <a:rPr lang="en-US" b="1" u="sng" dirty="0" err="1"/>
              <a:t>newtons</a:t>
            </a:r>
            <a:r>
              <a:rPr lang="en-US" dirty="0"/>
              <a:t>.</a:t>
            </a:r>
          </a:p>
          <a:p>
            <a:r>
              <a:rPr lang="en-US" b="1" dirty="0"/>
              <a:t>b. </a:t>
            </a:r>
            <a:r>
              <a:rPr lang="en-US" dirty="0"/>
              <a:t>The distance must be in </a:t>
            </a:r>
            <a:r>
              <a:rPr lang="en-US" b="1" u="sng" dirty="0"/>
              <a:t>meters</a:t>
            </a:r>
            <a:r>
              <a:rPr lang="en-US" dirty="0"/>
              <a:t>.</a:t>
            </a:r>
          </a:p>
          <a:p>
            <a:r>
              <a:rPr lang="en-US" b="1" dirty="0"/>
              <a:t>2. </a:t>
            </a:r>
            <a:r>
              <a:rPr lang="en-US" dirty="0"/>
              <a:t>A newton-meter is also called a(n) </a:t>
            </a:r>
            <a:r>
              <a:rPr lang="en-US" b="1" u="sng" dirty="0"/>
              <a:t>joule</a:t>
            </a:r>
            <a:r>
              <a:rPr lang="en-US" dirty="0"/>
              <a:t>, which is the unit of work.</a:t>
            </a:r>
          </a:p>
          <a:p>
            <a:r>
              <a:rPr lang="en-US" b="1" dirty="0"/>
              <a:t>3. </a:t>
            </a:r>
            <a:r>
              <a:rPr lang="en-US" dirty="0"/>
              <a:t>The work equation uses the distance that the </a:t>
            </a:r>
            <a:r>
              <a:rPr lang="en-US" b="1" u="sng" dirty="0"/>
              <a:t>force</a:t>
            </a:r>
            <a:r>
              <a:rPr lang="en-US" dirty="0"/>
              <a:t> acts on the object, </a:t>
            </a:r>
            <a:r>
              <a:rPr lang="en-US" dirty="0" smtClean="0"/>
              <a:t>not necessarily </a:t>
            </a:r>
            <a:r>
              <a:rPr lang="en-US" dirty="0"/>
              <a:t>the total </a:t>
            </a:r>
            <a:r>
              <a:rPr lang="en-US" b="1" u="sng" dirty="0"/>
              <a:t>distance</a:t>
            </a:r>
            <a:r>
              <a:rPr lang="en-US" dirty="0"/>
              <a:t> that the object moves.</a:t>
            </a:r>
          </a:p>
        </p:txBody>
      </p:sp>
    </p:spTree>
    <p:extLst>
      <p:ext uri="{BB962C8B-B14F-4D97-AF65-F5344CB8AC3E}">
        <p14:creationId xmlns:p14="http://schemas.microsoft.com/office/powerpoint/2010/main" val="178904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B</a:t>
            </a:r>
            <a:r>
              <a:rPr lang="en-US" sz="3600" b="1" dirty="0"/>
              <a:t>. Calculating Work</a:t>
            </a:r>
            <a:br>
              <a:rPr lang="en-US" sz="3600" b="1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Autofit/>
          </a:bodyPr>
          <a:lstStyle/>
          <a:p>
            <a:r>
              <a:rPr lang="en-US" sz="2000" b="1" dirty="0"/>
              <a:t>4. </a:t>
            </a:r>
            <a:r>
              <a:rPr lang="en-US" sz="2000" dirty="0"/>
              <a:t>The work done on an object depends on the </a:t>
            </a:r>
            <a:r>
              <a:rPr lang="en-US" sz="2000" b="1" u="sng" dirty="0"/>
              <a:t>direction</a:t>
            </a:r>
            <a:r>
              <a:rPr lang="en-US" sz="2000" dirty="0"/>
              <a:t> of the force applied and </a:t>
            </a:r>
            <a:r>
              <a:rPr lang="en-US" sz="2000" dirty="0" smtClean="0"/>
              <a:t>the direction </a:t>
            </a:r>
            <a:r>
              <a:rPr lang="en-US" sz="2000" dirty="0"/>
              <a:t>of motion.</a:t>
            </a:r>
          </a:p>
          <a:p>
            <a:r>
              <a:rPr lang="en-US" sz="2000" b="1" dirty="0"/>
              <a:t>a. </a:t>
            </a:r>
            <a:r>
              <a:rPr lang="en-US" sz="2000" dirty="0"/>
              <a:t>When the force on an object and the motion of the object are in the </a:t>
            </a:r>
            <a:r>
              <a:rPr lang="en-US" sz="2000" dirty="0" smtClean="0"/>
              <a:t>same direction</a:t>
            </a:r>
            <a:r>
              <a:rPr lang="en-US" sz="2000" dirty="0"/>
              <a:t>, you multiply the total </a:t>
            </a:r>
            <a:r>
              <a:rPr lang="en-US" sz="2000" b="1" u="sng" dirty="0"/>
              <a:t>force</a:t>
            </a:r>
            <a:r>
              <a:rPr lang="en-US" sz="2000" dirty="0"/>
              <a:t> times the total distance to determine </a:t>
            </a:r>
            <a:r>
              <a:rPr lang="en-US" sz="2000" dirty="0" smtClean="0"/>
              <a:t>the amount </a:t>
            </a:r>
            <a:r>
              <a:rPr lang="en-US" sz="2000" dirty="0"/>
              <a:t>of work done.</a:t>
            </a:r>
          </a:p>
          <a:p>
            <a:r>
              <a:rPr lang="en-US" sz="2000" b="1" dirty="0"/>
              <a:t>b. </a:t>
            </a:r>
            <a:r>
              <a:rPr lang="en-US" sz="2000" dirty="0"/>
              <a:t>When the force on an object is at a(n) </a:t>
            </a:r>
            <a:r>
              <a:rPr lang="en-US" sz="2000" b="1" u="sng" dirty="0"/>
              <a:t>angle</a:t>
            </a:r>
            <a:r>
              <a:rPr lang="en-US" sz="2000" dirty="0"/>
              <a:t> to the direction of motion of </a:t>
            </a:r>
            <a:r>
              <a:rPr lang="en-US" sz="2000" dirty="0" smtClean="0"/>
              <a:t>the object</a:t>
            </a:r>
            <a:r>
              <a:rPr lang="en-US" sz="2000" dirty="0"/>
              <a:t>, you multiply only the part of the force that is in the </a:t>
            </a:r>
            <a:r>
              <a:rPr lang="en-US" sz="2000" b="1" u="sng" dirty="0"/>
              <a:t>direction</a:t>
            </a:r>
            <a:r>
              <a:rPr lang="en-US" sz="2000" dirty="0"/>
              <a:t> of </a:t>
            </a:r>
            <a:r>
              <a:rPr lang="en-US" sz="2000" dirty="0" smtClean="0"/>
              <a:t>motion times </a:t>
            </a:r>
            <a:r>
              <a:rPr lang="en-US" sz="2000" dirty="0"/>
              <a:t>the total distance to determine the amount of work done.</a:t>
            </a:r>
          </a:p>
          <a:p>
            <a:r>
              <a:rPr lang="en-US" sz="2000" b="1" dirty="0"/>
              <a:t>5. </a:t>
            </a:r>
            <a:r>
              <a:rPr lang="en-US" sz="2000" dirty="0"/>
              <a:t>The weight of any object is due to the downward force of </a:t>
            </a:r>
            <a:r>
              <a:rPr lang="en-US" sz="2000" b="1" u="sng" dirty="0"/>
              <a:t>gravity</a:t>
            </a:r>
            <a:r>
              <a:rPr lang="en-US" sz="2000" dirty="0"/>
              <a:t> on the object.</a:t>
            </a:r>
          </a:p>
          <a:p>
            <a:r>
              <a:rPr lang="en-US" sz="2000" b="1" dirty="0"/>
              <a:t>a. </a:t>
            </a:r>
            <a:r>
              <a:rPr lang="en-US" sz="2000" dirty="0"/>
              <a:t>To lift an object, you must pull upward on the object with a force </a:t>
            </a:r>
            <a:r>
              <a:rPr lang="en-US" sz="2000" b="1" u="sng" dirty="0"/>
              <a:t>equal</a:t>
            </a:r>
            <a:r>
              <a:rPr lang="en-US" sz="2000" dirty="0"/>
              <a:t> to </a:t>
            </a:r>
            <a:r>
              <a:rPr lang="en-US" sz="2000" dirty="0" smtClean="0"/>
              <a:t>the object’s </a:t>
            </a:r>
            <a:r>
              <a:rPr lang="en-US" sz="2000" dirty="0"/>
              <a:t>weight.</a:t>
            </a:r>
          </a:p>
          <a:p>
            <a:r>
              <a:rPr lang="en-US" sz="2000" b="1" dirty="0"/>
              <a:t>b. </a:t>
            </a:r>
            <a:r>
              <a:rPr lang="en-US" sz="2000" dirty="0"/>
              <a:t>The work done to lift any object is equal to the </a:t>
            </a:r>
            <a:r>
              <a:rPr lang="en-US" sz="2000" b="1" u="sng" dirty="0"/>
              <a:t>weight</a:t>
            </a:r>
            <a:r>
              <a:rPr lang="en-US" sz="2000" dirty="0"/>
              <a:t> of the object </a:t>
            </a:r>
            <a:r>
              <a:rPr lang="en-US" sz="2000" dirty="0" smtClean="0"/>
              <a:t>multiplied by </a:t>
            </a:r>
            <a:r>
              <a:rPr lang="en-US" sz="2000" dirty="0"/>
              <a:t>the distance the object is lifted.</a:t>
            </a:r>
          </a:p>
        </p:txBody>
      </p:sp>
    </p:spTree>
    <p:extLst>
      <p:ext uri="{BB962C8B-B14F-4D97-AF65-F5344CB8AC3E}">
        <p14:creationId xmlns:p14="http://schemas.microsoft.com/office/powerpoint/2010/main" val="834150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C. Work and Energy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Doing work on an object transfers </a:t>
            </a:r>
            <a:r>
              <a:rPr lang="en-US" b="1" u="sng" dirty="0"/>
              <a:t>energy</a:t>
            </a:r>
            <a:r>
              <a:rPr lang="en-US" dirty="0"/>
              <a:t> to the object.</a:t>
            </a:r>
          </a:p>
          <a:p>
            <a:r>
              <a:rPr lang="en-US" b="1" dirty="0"/>
              <a:t>2. </a:t>
            </a:r>
            <a:r>
              <a:rPr lang="en-US" dirty="0"/>
              <a:t>Because doing work on an object requires that the object move, doing work on </a:t>
            </a:r>
            <a:r>
              <a:rPr lang="en-US" dirty="0" smtClean="0"/>
              <a:t>the object </a:t>
            </a:r>
            <a:r>
              <a:rPr lang="en-US" dirty="0"/>
              <a:t>increases its </a:t>
            </a:r>
            <a:r>
              <a:rPr lang="en-US" b="1" u="sng" dirty="0"/>
              <a:t>kinetic</a:t>
            </a:r>
            <a:r>
              <a:rPr lang="en-US" dirty="0"/>
              <a:t> energy.</a:t>
            </a:r>
          </a:p>
          <a:p>
            <a:r>
              <a:rPr lang="en-US" b="1" dirty="0"/>
              <a:t>3. </a:t>
            </a:r>
            <a:r>
              <a:rPr lang="en-US" dirty="0"/>
              <a:t>Lifting an object increases the object’s gravitational </a:t>
            </a:r>
            <a:r>
              <a:rPr lang="en-US" b="1" u="sng" dirty="0" smtClean="0"/>
              <a:t>potential</a:t>
            </a:r>
            <a:r>
              <a:rPr lang="en-US" u="sng" dirty="0" smtClean="0"/>
              <a:t> </a:t>
            </a:r>
            <a:r>
              <a:rPr lang="en-US" dirty="0" smtClean="0"/>
              <a:t>energy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5137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D. What is power?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b="1" u="sng" dirty="0"/>
              <a:t>Power</a:t>
            </a:r>
            <a:r>
              <a:rPr lang="en-US" dirty="0"/>
              <a:t> is the rate at which work is done.</a:t>
            </a:r>
          </a:p>
          <a:p>
            <a:r>
              <a:rPr lang="en-US" b="1" dirty="0"/>
              <a:t>2. </a:t>
            </a:r>
            <a:r>
              <a:rPr lang="en-US" dirty="0"/>
              <a:t>Power is determined by dividing the work done by the amount of </a:t>
            </a:r>
            <a:r>
              <a:rPr lang="en-US" b="1" u="sng" dirty="0"/>
              <a:t>time</a:t>
            </a:r>
            <a:r>
              <a:rPr lang="en-US" dirty="0"/>
              <a:t> </a:t>
            </a:r>
            <a:r>
              <a:rPr lang="en-US" dirty="0" smtClean="0"/>
              <a:t>needed to </a:t>
            </a:r>
            <a:r>
              <a:rPr lang="en-US" dirty="0"/>
              <a:t>do the work.</a:t>
            </a:r>
          </a:p>
          <a:p>
            <a:r>
              <a:rPr lang="en-US" b="1" dirty="0"/>
              <a:t>a. </a:t>
            </a:r>
            <a:r>
              <a:rPr lang="en-US" dirty="0"/>
              <a:t>In the power equation, </a:t>
            </a:r>
            <a:r>
              <a:rPr lang="en-US" b="1" u="sng" dirty="0"/>
              <a:t>work</a:t>
            </a:r>
            <a:r>
              <a:rPr lang="en-US" dirty="0"/>
              <a:t> done is in joules.</a:t>
            </a:r>
          </a:p>
          <a:p>
            <a:r>
              <a:rPr lang="en-US" b="1" dirty="0"/>
              <a:t>b. </a:t>
            </a:r>
            <a:r>
              <a:rPr lang="en-US" dirty="0"/>
              <a:t>In the power equation, </a:t>
            </a:r>
            <a:r>
              <a:rPr lang="en-US" b="1" u="sng" dirty="0"/>
              <a:t>time</a:t>
            </a:r>
            <a:r>
              <a:rPr lang="en-US" dirty="0"/>
              <a:t> is in seconds.</a:t>
            </a:r>
          </a:p>
          <a:p>
            <a:r>
              <a:rPr lang="en-US" b="1" dirty="0"/>
              <a:t>c. </a:t>
            </a:r>
            <a:r>
              <a:rPr lang="en-US" dirty="0"/>
              <a:t>In the power equation, power is in </a:t>
            </a:r>
            <a:r>
              <a:rPr lang="en-US" b="1" u="sng" dirty="0"/>
              <a:t>watts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8649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18)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check mark</a:t>
            </a:r>
          </a:p>
          <a:p>
            <a:r>
              <a:rPr lang="en-US" b="1" dirty="0"/>
              <a:t>2. </a:t>
            </a:r>
            <a:r>
              <a:rPr lang="en-US" dirty="0"/>
              <a:t>no check mark</a:t>
            </a:r>
          </a:p>
          <a:p>
            <a:r>
              <a:rPr lang="en-US" b="1" dirty="0"/>
              <a:t>3. </a:t>
            </a:r>
            <a:r>
              <a:rPr lang="en-US" dirty="0"/>
              <a:t>check mark</a:t>
            </a:r>
          </a:p>
          <a:p>
            <a:r>
              <a:rPr lang="en-US" b="1" dirty="0"/>
              <a:t>4. </a:t>
            </a:r>
            <a:r>
              <a:rPr lang="en-US" dirty="0"/>
              <a:t>check mark</a:t>
            </a:r>
          </a:p>
          <a:p>
            <a:r>
              <a:rPr lang="en-US" b="1" dirty="0"/>
              <a:t>5. </a:t>
            </a:r>
            <a:r>
              <a:rPr lang="en-US" dirty="0"/>
              <a:t>no check mark</a:t>
            </a:r>
          </a:p>
          <a:p>
            <a:r>
              <a:rPr lang="en-US" b="1" dirty="0"/>
              <a:t>6. </a:t>
            </a:r>
            <a:r>
              <a:rPr lang="en-US" dirty="0"/>
              <a:t>no check mark</a:t>
            </a:r>
          </a:p>
          <a:p>
            <a:r>
              <a:rPr lang="en-US" b="1" dirty="0"/>
              <a:t>7. </a:t>
            </a:r>
            <a:r>
              <a:rPr lang="en-US" dirty="0"/>
              <a:t>check mark</a:t>
            </a:r>
          </a:p>
          <a:p>
            <a:r>
              <a:rPr lang="en-US" b="1" dirty="0"/>
              <a:t>8. </a:t>
            </a:r>
            <a:r>
              <a:rPr lang="en-US" dirty="0"/>
              <a:t>check mark</a:t>
            </a:r>
          </a:p>
          <a:p>
            <a:r>
              <a:rPr lang="en-US" b="1" dirty="0"/>
              <a:t>9. </a:t>
            </a:r>
            <a:r>
              <a:rPr lang="en-US" dirty="0"/>
              <a:t>moves</a:t>
            </a:r>
          </a:p>
          <a:p>
            <a:r>
              <a:rPr lang="en-US" b="1" dirty="0"/>
              <a:t>10. </a:t>
            </a:r>
            <a:r>
              <a:rPr lang="en-US" dirty="0"/>
              <a:t>joule</a:t>
            </a:r>
          </a:p>
        </p:txBody>
      </p:sp>
    </p:spTree>
    <p:extLst>
      <p:ext uri="{BB962C8B-B14F-4D97-AF65-F5344CB8AC3E}">
        <p14:creationId xmlns:p14="http://schemas.microsoft.com/office/powerpoint/2010/main" val="3837109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884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Homework Check- 5 min</vt:lpstr>
      <vt:lpstr>Warm Up 3 minutes 5-8-18 Tuesday Explain the picture. How does these two people do work?</vt:lpstr>
      <vt:lpstr>Today Agenda</vt:lpstr>
      <vt:lpstr>Lesson 1 Vocabulary 5 min </vt:lpstr>
      <vt:lpstr> Lesson Outline  Lesson 1: Work and Power</vt:lpstr>
      <vt:lpstr> B. Calculating Work </vt:lpstr>
      <vt:lpstr>C. Work and Energy </vt:lpstr>
      <vt:lpstr>D. What is power? </vt:lpstr>
      <vt:lpstr>Key Concept Builder (page 18) </vt:lpstr>
      <vt:lpstr>Key Concept Builder (page 19) </vt:lpstr>
      <vt:lpstr>Key Concept Builder (page 20) </vt:lpstr>
      <vt:lpstr>Key Concept Builder (page 21) </vt:lpstr>
      <vt:lpstr>Content Practice 15 minutes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5-8-18 Tuesday Explain the picture.How does these two people do work?</dc:title>
  <dc:creator>ailbay</dc:creator>
  <cp:lastModifiedBy>TMSA</cp:lastModifiedBy>
  <cp:revision>5</cp:revision>
  <dcterms:created xsi:type="dcterms:W3CDTF">2006-08-16T00:00:00Z</dcterms:created>
  <dcterms:modified xsi:type="dcterms:W3CDTF">2018-05-08T11:55:44Z</dcterms:modified>
</cp:coreProperties>
</file>