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61" r:id="rId5"/>
    <p:sldId id="259" r:id="rId6"/>
    <p:sldId id="260" r:id="rId7"/>
    <p:sldId id="263" r:id="rId8"/>
    <p:sldId id="262" r:id="rId9"/>
    <p:sldId id="264" r:id="rId10"/>
    <p:sldId id="266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B4188-C502-4FED-B7A9-3725E38D5D1F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1744F-B772-4090-B121-9F0C61C7B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7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1744F-B772-4090-B121-9F0C61C7B2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32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rainpop.com/technology/simplemachines/lever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460375"/>
          </a:xfrm>
        </p:spPr>
        <p:txBody>
          <a:bodyPr>
            <a:noAutofit/>
          </a:bodyPr>
          <a:lstStyle/>
          <a:p>
            <a:r>
              <a:rPr lang="en-US" sz="3600" dirty="0" smtClean="0"/>
              <a:t>Warm Up 5 minutes 5/9/18 Wednesday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199"/>
            <a:ext cx="8686800" cy="592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111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Content Practice B (page 33)</a:t>
            </a:r>
            <a:br>
              <a:rPr lang="fr-FR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decrease, work</a:t>
            </a:r>
          </a:p>
          <a:p>
            <a:r>
              <a:rPr lang="en-US" b="1" dirty="0"/>
              <a:t>2. </a:t>
            </a:r>
            <a:r>
              <a:rPr lang="en-US" dirty="0"/>
              <a:t>output work, output force, distance</a:t>
            </a:r>
          </a:p>
          <a:p>
            <a:r>
              <a:rPr lang="en-US" b="1" dirty="0"/>
              <a:t>3. </a:t>
            </a:r>
            <a:r>
              <a:rPr lang="en-US" dirty="0"/>
              <a:t>mechanical advantage, output force, </a:t>
            </a:r>
            <a:r>
              <a:rPr lang="en-US" dirty="0" smtClean="0"/>
              <a:t>input force</a:t>
            </a:r>
            <a:endParaRPr lang="en-US" dirty="0"/>
          </a:p>
          <a:p>
            <a:r>
              <a:rPr lang="en-US" b="1" dirty="0"/>
              <a:t>4. </a:t>
            </a:r>
            <a:r>
              <a:rPr lang="en-US" dirty="0"/>
              <a:t>efficiency, output work, input work, friction</a:t>
            </a:r>
          </a:p>
          <a:p>
            <a:r>
              <a:rPr lang="en-US" b="1" dirty="0"/>
              <a:t>5. </a:t>
            </a:r>
            <a:r>
              <a:rPr lang="en-US" dirty="0"/>
              <a:t>(in any order) by changing the size of a </a:t>
            </a:r>
            <a:r>
              <a:rPr lang="en-US" dirty="0" smtClean="0"/>
              <a:t>force, by </a:t>
            </a:r>
            <a:r>
              <a:rPr lang="en-US" dirty="0"/>
              <a:t>changing the distance over which a </a:t>
            </a:r>
            <a:r>
              <a:rPr lang="en-US" dirty="0" smtClean="0"/>
              <a:t>force acts</a:t>
            </a:r>
            <a:r>
              <a:rPr lang="en-US" dirty="0"/>
              <a:t>, by changing the direction of a force</a:t>
            </a:r>
          </a:p>
          <a:p>
            <a:r>
              <a:rPr lang="en-US" b="1" dirty="0"/>
              <a:t>6. </a:t>
            </a:r>
            <a:r>
              <a:rPr lang="en-US" dirty="0"/>
              <a:t>lubricants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00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Pop- Levels 2;40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https://www.brainpop.com/technology/simplemachines/levers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240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to Home 4 questions.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39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1)Possible answers include </a:t>
            </a:r>
            <a:r>
              <a:rPr lang="en-US" dirty="0"/>
              <a:t>motor vehicles, bicycles, doorknobs, </a:t>
            </a:r>
            <a:r>
              <a:rPr lang="en-US" dirty="0" smtClean="0"/>
              <a:t>eating utensils</a:t>
            </a:r>
            <a:r>
              <a:rPr lang="en-US" dirty="0"/>
              <a:t>, pencils, ramps, and staplers.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dirty="0"/>
              <a:t>Other wheelchairs are designed to carry people </a:t>
            </a:r>
            <a:r>
              <a:rPr lang="en-US" dirty="0" smtClean="0"/>
              <a:t>at walking </a:t>
            </a:r>
            <a:r>
              <a:rPr lang="en-US" dirty="0"/>
              <a:t>speed or perhaps to be pushed </a:t>
            </a:r>
            <a:r>
              <a:rPr lang="en-US" dirty="0" smtClean="0"/>
              <a:t>by someone </a:t>
            </a:r>
            <a:r>
              <a:rPr lang="en-US" dirty="0"/>
              <a:t>else. The lightweight and </a:t>
            </a:r>
            <a:r>
              <a:rPr lang="en-US" dirty="0" smtClean="0"/>
              <a:t>streamlined design </a:t>
            </a:r>
            <a:r>
              <a:rPr lang="en-US" dirty="0"/>
              <a:t>of this wheelchair makes it efficient.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3. </a:t>
            </a:r>
            <a:r>
              <a:rPr lang="en-US" dirty="0"/>
              <a:t>Unlike a person’s legs, a wheelchair is not </a:t>
            </a:r>
            <a:r>
              <a:rPr lang="en-US" dirty="0" smtClean="0"/>
              <a:t>easily lifted</a:t>
            </a:r>
            <a:r>
              <a:rPr lang="en-US" dirty="0"/>
              <a:t>. But by rolling up a ramp, a wheelchair </a:t>
            </a:r>
            <a:r>
              <a:rPr lang="en-US" dirty="0" smtClean="0"/>
              <a:t>can gradually </a:t>
            </a:r>
            <a:r>
              <a:rPr lang="en-US" dirty="0"/>
              <a:t>ascend a grade or </a:t>
            </a:r>
            <a:r>
              <a:rPr lang="en-US" dirty="0" smtClean="0"/>
              <a:t>hill.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85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Warm </a:t>
            </a:r>
            <a:r>
              <a:rPr lang="en-US" dirty="0" smtClean="0"/>
              <a:t>Up 5 minutes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Lesson Vocabulary 5 minutes</a:t>
            </a:r>
          </a:p>
          <a:p>
            <a:pPr marL="514350" indent="-514350">
              <a:buAutoNum type="arabicParenR"/>
            </a:pPr>
            <a:r>
              <a:rPr lang="en-US" dirty="0" smtClean="0"/>
              <a:t>Lesson Outline 15 minutes</a:t>
            </a:r>
          </a:p>
          <a:p>
            <a:pPr marL="514350" indent="-514350">
              <a:buAutoNum type="arabicParenR"/>
            </a:pPr>
            <a:r>
              <a:rPr lang="en-US" dirty="0" smtClean="0"/>
              <a:t>Content Practice 10 minutes</a:t>
            </a:r>
          </a:p>
          <a:p>
            <a:pPr marL="514350" indent="-514350">
              <a:buAutoNum type="arabicParenR"/>
            </a:pPr>
            <a:r>
              <a:rPr lang="en-US" dirty="0" smtClean="0"/>
              <a:t>Brain Pop video and quiz (on </a:t>
            </a:r>
            <a:r>
              <a:rPr lang="en-US" dirty="0" err="1" smtClean="0"/>
              <a:t>Plicker</a:t>
            </a:r>
            <a:r>
              <a:rPr lang="en-US" dirty="0" smtClean="0"/>
              <a:t>) 12 minutes</a:t>
            </a:r>
          </a:p>
          <a:p>
            <a:pPr marL="514350" indent="-514350">
              <a:buAutoNum type="arabicParenR"/>
            </a:pPr>
            <a:r>
              <a:rPr lang="en-US" dirty="0" smtClean="0"/>
              <a:t>Homework (School </a:t>
            </a:r>
            <a:r>
              <a:rPr lang="en-US" smtClean="0"/>
              <a:t>to Home)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3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Lesson </a:t>
            </a:r>
            <a:r>
              <a:rPr lang="en-US" b="1" dirty="0" smtClean="0"/>
              <a:t>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200399"/>
          </a:xfrm>
        </p:spPr>
        <p:txBody>
          <a:bodyPr/>
          <a:lstStyle/>
          <a:p>
            <a:r>
              <a:rPr lang="en-US" b="1" dirty="0" smtClean="0"/>
              <a:t>Efficiency </a:t>
            </a:r>
            <a:r>
              <a:rPr lang="en-US" dirty="0"/>
              <a:t>ratio of output </a:t>
            </a:r>
            <a:r>
              <a:rPr lang="en-US" dirty="0" smtClean="0"/>
              <a:t>work to </a:t>
            </a:r>
            <a:r>
              <a:rPr lang="en-US" dirty="0"/>
              <a:t>input work</a:t>
            </a:r>
          </a:p>
          <a:p>
            <a:r>
              <a:rPr lang="en-US" b="1" dirty="0" smtClean="0"/>
              <a:t>Mechanical </a:t>
            </a:r>
            <a:r>
              <a:rPr lang="en-US" b="1" dirty="0"/>
              <a:t>advantage </a:t>
            </a:r>
            <a:r>
              <a:rPr lang="en-US" dirty="0" smtClean="0"/>
              <a:t>ratio of </a:t>
            </a:r>
            <a:r>
              <a:rPr lang="en-US" dirty="0"/>
              <a:t>output force to input </a:t>
            </a:r>
            <a:r>
              <a:rPr lang="en-US" dirty="0" smtClean="0"/>
              <a:t>force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You can use the lesson outline page 2 space for the vocabulary.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85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Outline for Teaching- Lesson 2 Using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A. What is a machine?</a:t>
            </a:r>
          </a:p>
          <a:p>
            <a:r>
              <a:rPr lang="en-US" b="1" dirty="0"/>
              <a:t>1. </a:t>
            </a:r>
            <a:r>
              <a:rPr lang="en-US" dirty="0"/>
              <a:t>A(n) </a:t>
            </a:r>
            <a:r>
              <a:rPr lang="en-US" b="1" u="sng" dirty="0"/>
              <a:t>machine</a:t>
            </a:r>
            <a:r>
              <a:rPr lang="en-US" dirty="0"/>
              <a:t> is any device that makes doing something easier.</a:t>
            </a:r>
          </a:p>
          <a:p>
            <a:r>
              <a:rPr lang="en-US" b="1" dirty="0"/>
              <a:t>2. </a:t>
            </a:r>
            <a:r>
              <a:rPr lang="en-US" dirty="0"/>
              <a:t>Although a machine makes doing work easier, it does not </a:t>
            </a:r>
            <a:r>
              <a:rPr lang="en-US" b="1" u="sng" dirty="0"/>
              <a:t>decrease</a:t>
            </a:r>
            <a:r>
              <a:rPr lang="en-US" dirty="0"/>
              <a:t> the </a:t>
            </a:r>
            <a:r>
              <a:rPr lang="en-US" dirty="0" smtClean="0"/>
              <a:t>amount of </a:t>
            </a:r>
            <a:r>
              <a:rPr lang="en-US" dirty="0"/>
              <a:t>work required.</a:t>
            </a:r>
          </a:p>
          <a:p>
            <a:r>
              <a:rPr lang="en-US" b="1" dirty="0"/>
              <a:t>3. </a:t>
            </a:r>
            <a:r>
              <a:rPr lang="en-US" dirty="0"/>
              <a:t>A machine </a:t>
            </a:r>
            <a:r>
              <a:rPr lang="en-US" b="1" u="sng" dirty="0"/>
              <a:t>changes</a:t>
            </a:r>
            <a:r>
              <a:rPr lang="en-US" dirty="0"/>
              <a:t> the way in which work is done.</a:t>
            </a:r>
          </a:p>
          <a:p>
            <a:r>
              <a:rPr lang="en-US" b="1" dirty="0"/>
              <a:t>4. </a:t>
            </a:r>
            <a:r>
              <a:rPr lang="en-US" dirty="0"/>
              <a:t>To use a machine, you must apply a(n) </a:t>
            </a:r>
            <a:r>
              <a:rPr lang="en-US" b="1" u="sng" dirty="0"/>
              <a:t>force</a:t>
            </a:r>
            <a:r>
              <a:rPr lang="en-US" dirty="0"/>
              <a:t> to it.</a:t>
            </a:r>
          </a:p>
          <a:p>
            <a:r>
              <a:rPr lang="en-US" b="1" dirty="0"/>
              <a:t>a. </a:t>
            </a:r>
            <a:r>
              <a:rPr lang="en-US" dirty="0"/>
              <a:t>The machine changes the </a:t>
            </a:r>
            <a:r>
              <a:rPr lang="en-US" b="1" u="sng" dirty="0"/>
              <a:t>input</a:t>
            </a:r>
            <a:r>
              <a:rPr lang="en-US" dirty="0"/>
              <a:t> force to a(n) </a:t>
            </a:r>
            <a:r>
              <a:rPr lang="en-US" b="1" u="sng" dirty="0"/>
              <a:t>output</a:t>
            </a:r>
            <a:r>
              <a:rPr lang="en-US" dirty="0"/>
              <a:t> force.</a:t>
            </a:r>
          </a:p>
          <a:p>
            <a:r>
              <a:rPr lang="en-US" b="1" dirty="0"/>
              <a:t>b. </a:t>
            </a:r>
            <a:r>
              <a:rPr lang="en-US" dirty="0"/>
              <a:t>When a hammer removes a nail, the </a:t>
            </a:r>
            <a:r>
              <a:rPr lang="en-US" b="1" u="sng" dirty="0"/>
              <a:t>input force </a:t>
            </a:r>
            <a:r>
              <a:rPr lang="en-US" dirty="0"/>
              <a:t>comes from pulling on </a:t>
            </a:r>
            <a:r>
              <a:rPr lang="en-US" dirty="0" smtClean="0"/>
              <a:t>the hammer’s </a:t>
            </a:r>
            <a:r>
              <a:rPr lang="en-US" dirty="0"/>
              <a:t>handle; the hammer changes this to a(n) </a:t>
            </a:r>
            <a:r>
              <a:rPr lang="en-US" b="1" u="sng" dirty="0"/>
              <a:t>output force </a:t>
            </a:r>
            <a:r>
              <a:rPr lang="en-US" dirty="0"/>
              <a:t>that pulls </a:t>
            </a:r>
            <a:r>
              <a:rPr lang="en-US" dirty="0" smtClean="0"/>
              <a:t>the nail </a:t>
            </a:r>
            <a:r>
              <a:rPr lang="en-US" dirty="0"/>
              <a:t>from the board.</a:t>
            </a:r>
          </a:p>
          <a:p>
            <a:r>
              <a:rPr lang="en-US" b="1" dirty="0"/>
              <a:t>5. </a:t>
            </a:r>
            <a:r>
              <a:rPr lang="en-US" dirty="0"/>
              <a:t>When you use a machine, the input force makes part of </a:t>
            </a:r>
            <a:r>
              <a:rPr lang="en-US" dirty="0" smtClean="0"/>
              <a:t>the machine </a:t>
            </a:r>
            <a:r>
              <a:rPr lang="en-US" b="1" u="sng" dirty="0"/>
              <a:t>move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b="1" u="sng" dirty="0"/>
              <a:t>Work</a:t>
            </a:r>
            <a:r>
              <a:rPr lang="en-US" dirty="0"/>
              <a:t> is done because the input force causes movement.</a:t>
            </a:r>
          </a:p>
          <a:p>
            <a:r>
              <a:rPr lang="en-US" b="1" dirty="0"/>
              <a:t>b. </a:t>
            </a:r>
            <a:r>
              <a:rPr lang="en-US" dirty="0"/>
              <a:t>Machines convert </a:t>
            </a:r>
            <a:r>
              <a:rPr lang="en-US" b="1" u="sng" dirty="0"/>
              <a:t>input</a:t>
            </a:r>
            <a:r>
              <a:rPr lang="en-US" dirty="0"/>
              <a:t> work to </a:t>
            </a:r>
            <a:r>
              <a:rPr lang="en-US" b="1" u="sng" dirty="0"/>
              <a:t>output</a:t>
            </a:r>
            <a:r>
              <a:rPr lang="en-US" dirty="0"/>
              <a:t>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06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A. What is a machine?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382000" cy="5334000"/>
          </a:xfrm>
        </p:spPr>
        <p:txBody>
          <a:bodyPr>
            <a:noAutofit/>
          </a:bodyPr>
          <a:lstStyle/>
          <a:p>
            <a:r>
              <a:rPr lang="en-US" sz="2000" b="1" dirty="0"/>
              <a:t>B. How do machines make work easier to do?</a:t>
            </a:r>
          </a:p>
          <a:p>
            <a:r>
              <a:rPr lang="en-US" sz="2000" b="1" dirty="0"/>
              <a:t>1. </a:t>
            </a:r>
            <a:r>
              <a:rPr lang="en-US" sz="2000" dirty="0"/>
              <a:t>A machine can make work easier in </a:t>
            </a:r>
            <a:r>
              <a:rPr lang="en-US" sz="2000" b="1" u="sng" dirty="0"/>
              <a:t>three</a:t>
            </a:r>
            <a:r>
              <a:rPr lang="en-US" sz="2000" dirty="0"/>
              <a:t> different ways.</a:t>
            </a:r>
          </a:p>
          <a:p>
            <a:r>
              <a:rPr lang="en-US" sz="2000" b="1" dirty="0"/>
              <a:t>2. </a:t>
            </a:r>
            <a:r>
              <a:rPr lang="en-US" sz="2000" dirty="0"/>
              <a:t>A machine can make it easier to do work by changing the size of the </a:t>
            </a:r>
            <a:r>
              <a:rPr lang="en-US" sz="2000" b="1" u="sng" dirty="0"/>
              <a:t>force</a:t>
            </a:r>
            <a:r>
              <a:rPr lang="en-US" sz="2000" dirty="0"/>
              <a:t>.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A machine can change a(n) </a:t>
            </a:r>
            <a:r>
              <a:rPr lang="en-US" sz="2000" b="1" u="sng" dirty="0"/>
              <a:t>input</a:t>
            </a:r>
            <a:r>
              <a:rPr lang="en-US" sz="2000" dirty="0"/>
              <a:t> force into a(n) large </a:t>
            </a:r>
            <a:r>
              <a:rPr lang="en-US" sz="2000" b="1" u="sng" dirty="0"/>
              <a:t>output</a:t>
            </a:r>
            <a:r>
              <a:rPr lang="en-US" sz="2000" dirty="0"/>
              <a:t> force.</a:t>
            </a:r>
          </a:p>
          <a:p>
            <a:r>
              <a:rPr lang="en-US" sz="2000" b="1" dirty="0"/>
              <a:t>b. </a:t>
            </a:r>
            <a:r>
              <a:rPr lang="en-US" sz="2000" dirty="0"/>
              <a:t>The output force acts over a(n) </a:t>
            </a:r>
            <a:r>
              <a:rPr lang="en-US" sz="2000" b="1" u="sng" dirty="0"/>
              <a:t>shorter</a:t>
            </a:r>
            <a:r>
              <a:rPr lang="en-US" sz="2000" dirty="0"/>
              <a:t> distance than the input force does.</a:t>
            </a:r>
          </a:p>
          <a:p>
            <a:r>
              <a:rPr lang="en-US" sz="2000" b="1" dirty="0"/>
              <a:t>3. </a:t>
            </a:r>
            <a:r>
              <a:rPr lang="en-US" sz="2000" dirty="0"/>
              <a:t>A machine can make it easier to do work by changing the </a:t>
            </a:r>
            <a:r>
              <a:rPr lang="en-US" sz="2000" b="1" u="sng" dirty="0"/>
              <a:t>distance</a:t>
            </a:r>
            <a:r>
              <a:rPr lang="en-US" sz="2000" dirty="0"/>
              <a:t> over </a:t>
            </a:r>
            <a:r>
              <a:rPr lang="en-US" sz="2000" dirty="0" smtClean="0"/>
              <a:t>which the </a:t>
            </a:r>
            <a:r>
              <a:rPr lang="en-US" sz="2000" dirty="0"/>
              <a:t>force acts.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With a rake, your hands move through a(n) </a:t>
            </a:r>
            <a:r>
              <a:rPr lang="en-US" sz="2000" b="1" u="sng" dirty="0"/>
              <a:t>short</a:t>
            </a:r>
            <a:r>
              <a:rPr lang="en-US" sz="2000" dirty="0"/>
              <a:t> distance, but the other </a:t>
            </a:r>
            <a:r>
              <a:rPr lang="en-US" sz="2000" dirty="0" smtClean="0"/>
              <a:t>end of </a:t>
            </a:r>
            <a:r>
              <a:rPr lang="en-US" sz="2000" dirty="0"/>
              <a:t>the rake moves through a(n) </a:t>
            </a:r>
            <a:r>
              <a:rPr lang="en-US" sz="2000" b="1" u="sng" dirty="0"/>
              <a:t>greater</a:t>
            </a:r>
            <a:r>
              <a:rPr lang="en-US" sz="2000" dirty="0"/>
              <a:t> distance.</a:t>
            </a:r>
          </a:p>
          <a:p>
            <a:r>
              <a:rPr lang="en-US" sz="2000" b="1" dirty="0"/>
              <a:t>b. </a:t>
            </a:r>
            <a:r>
              <a:rPr lang="en-US" sz="2000" dirty="0"/>
              <a:t>As the output force exerted by any machine </a:t>
            </a:r>
            <a:r>
              <a:rPr lang="en-US" sz="2000" b="1" u="sng" dirty="0"/>
              <a:t>decreases</a:t>
            </a:r>
            <a:r>
              <a:rPr lang="en-US" sz="2000" dirty="0"/>
              <a:t>, the output </a:t>
            </a:r>
            <a:r>
              <a:rPr lang="en-US" sz="2000" dirty="0" smtClean="0"/>
              <a:t>distance </a:t>
            </a:r>
            <a:r>
              <a:rPr lang="en-US" sz="2000" b="1" u="sng" dirty="0" smtClean="0"/>
              <a:t>increases</a:t>
            </a:r>
            <a:r>
              <a:rPr lang="en-US" sz="2000" dirty="0"/>
              <a:t>.</a:t>
            </a:r>
          </a:p>
          <a:p>
            <a:r>
              <a:rPr lang="en-US" sz="2000" b="1" dirty="0"/>
              <a:t>4. </a:t>
            </a:r>
            <a:r>
              <a:rPr lang="en-US" sz="2000" dirty="0"/>
              <a:t>A machine can make it easier to do work by changing the </a:t>
            </a:r>
            <a:r>
              <a:rPr lang="en-US" sz="2000" b="1" u="sng" dirty="0"/>
              <a:t>direction</a:t>
            </a:r>
            <a:r>
              <a:rPr lang="en-US" sz="2000" dirty="0"/>
              <a:t> of the </a:t>
            </a:r>
            <a:r>
              <a:rPr lang="en-US" sz="2000" dirty="0" smtClean="0"/>
              <a:t>input force</a:t>
            </a:r>
            <a:r>
              <a:rPr lang="en-US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5192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</a:t>
            </a:r>
            <a:r>
              <a:rPr lang="en-US" dirty="0"/>
              <a:t>What is mechanical advantage?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A machine’s </a:t>
            </a:r>
            <a:r>
              <a:rPr lang="en-US" b="1" u="sng" dirty="0"/>
              <a:t>mechanical advantage </a:t>
            </a:r>
            <a:r>
              <a:rPr lang="en-US" dirty="0"/>
              <a:t>is the ratio of the output force produced to </a:t>
            </a:r>
            <a:r>
              <a:rPr lang="en-US" dirty="0" smtClean="0"/>
              <a:t>the input </a:t>
            </a:r>
            <a:r>
              <a:rPr lang="en-US" dirty="0"/>
              <a:t>force applied.</a:t>
            </a:r>
          </a:p>
          <a:p>
            <a:r>
              <a:rPr lang="en-US" b="1" dirty="0"/>
              <a:t>2. </a:t>
            </a:r>
            <a:r>
              <a:rPr lang="en-US" dirty="0"/>
              <a:t>A mechanical advantage </a:t>
            </a:r>
            <a:r>
              <a:rPr lang="en-US" b="1" u="sng" dirty="0"/>
              <a:t>greater</a:t>
            </a:r>
            <a:r>
              <a:rPr lang="en-US" dirty="0"/>
              <a:t> than 1 means the output force is greater than </a:t>
            </a:r>
            <a:r>
              <a:rPr lang="en-US" dirty="0" smtClean="0"/>
              <a:t>the input </a:t>
            </a:r>
            <a:r>
              <a:rPr lang="en-US" dirty="0"/>
              <a:t>force</a:t>
            </a:r>
            <a:r>
              <a:rPr lang="en-US" dirty="0" smtClean="0"/>
              <a:t>.</a:t>
            </a:r>
          </a:p>
          <a:p>
            <a:r>
              <a:rPr lang="en-US" b="1" dirty="0"/>
              <a:t>3. </a:t>
            </a:r>
            <a:r>
              <a:rPr lang="en-US" dirty="0"/>
              <a:t>A mechanical advantage </a:t>
            </a:r>
            <a:r>
              <a:rPr lang="en-US" b="1" u="sng" dirty="0"/>
              <a:t>less</a:t>
            </a:r>
            <a:r>
              <a:rPr lang="en-US" dirty="0"/>
              <a:t> than 1 means the output force is less than the </a:t>
            </a:r>
            <a:r>
              <a:rPr lang="en-US" dirty="0" smtClean="0"/>
              <a:t>input force</a:t>
            </a:r>
            <a:r>
              <a:rPr lang="en-US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A mechanical advantage equal to 1 means the input force and the output force </a:t>
            </a:r>
            <a:r>
              <a:rPr lang="en-US" dirty="0" smtClean="0"/>
              <a:t>are </a:t>
            </a:r>
            <a:r>
              <a:rPr lang="en-US" b="1" u="sng" dirty="0" smtClean="0"/>
              <a:t>equal</a:t>
            </a:r>
            <a:r>
              <a:rPr lang="en-US" dirty="0"/>
              <a:t>, but the direction of the input force </a:t>
            </a:r>
            <a:r>
              <a:rPr lang="en-US" b="1" u="sng" dirty="0"/>
              <a:t>changes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58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</a:t>
            </a:r>
            <a:r>
              <a:rPr lang="en-US" dirty="0"/>
              <a:t>What is efficiency?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The output work done by a machine never exceeds the input </a:t>
            </a:r>
            <a:r>
              <a:rPr lang="en-US" b="1" u="sng" dirty="0"/>
              <a:t>work</a:t>
            </a:r>
            <a:r>
              <a:rPr lang="en-US" dirty="0"/>
              <a:t> of the machine.</a:t>
            </a:r>
          </a:p>
          <a:p>
            <a:r>
              <a:rPr lang="en-US" b="1" dirty="0"/>
              <a:t>2. </a:t>
            </a:r>
            <a:r>
              <a:rPr lang="en-US" dirty="0"/>
              <a:t>The </a:t>
            </a:r>
            <a:r>
              <a:rPr lang="en-US" b="1" u="sng" dirty="0"/>
              <a:t>efficiency</a:t>
            </a:r>
            <a:r>
              <a:rPr lang="en-US" dirty="0"/>
              <a:t> of a machine is the ratio of the output work to the input work.</a:t>
            </a:r>
          </a:p>
          <a:p>
            <a:r>
              <a:rPr lang="en-US" b="1" dirty="0"/>
              <a:t>3. </a:t>
            </a:r>
            <a:r>
              <a:rPr lang="en-US" dirty="0"/>
              <a:t>Because the output work is always </a:t>
            </a:r>
            <a:r>
              <a:rPr lang="en-US" b="1" u="sng" dirty="0"/>
              <a:t>less</a:t>
            </a:r>
            <a:r>
              <a:rPr lang="en-US" dirty="0"/>
              <a:t> than the input work, the efficiency of </a:t>
            </a:r>
            <a:r>
              <a:rPr lang="en-US" dirty="0" smtClean="0"/>
              <a:t>a machine </a:t>
            </a:r>
            <a:r>
              <a:rPr lang="en-US" dirty="0"/>
              <a:t>is always </a:t>
            </a:r>
            <a:r>
              <a:rPr lang="en-US" b="1" u="sng" dirty="0"/>
              <a:t>less</a:t>
            </a:r>
            <a:r>
              <a:rPr lang="en-US" dirty="0"/>
              <a:t> than 100 percent.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5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Content Practice- Guided Practice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fr-FR" b="1" dirty="0"/>
              <a:t>Content Practice A (page 32)</a:t>
            </a:r>
          </a:p>
          <a:p>
            <a:r>
              <a:rPr lang="en-US" b="1" dirty="0"/>
              <a:t>1. </a:t>
            </a:r>
            <a:r>
              <a:rPr lang="en-US" dirty="0"/>
              <a:t>machine</a:t>
            </a:r>
          </a:p>
          <a:p>
            <a:r>
              <a:rPr lang="en-US" b="1" dirty="0"/>
              <a:t>2. </a:t>
            </a:r>
            <a:r>
              <a:rPr lang="en-US" dirty="0"/>
              <a:t>input force</a:t>
            </a:r>
          </a:p>
          <a:p>
            <a:r>
              <a:rPr lang="en-US" b="1" dirty="0"/>
              <a:t>3. </a:t>
            </a:r>
            <a:r>
              <a:rPr lang="en-US" dirty="0"/>
              <a:t>output force</a:t>
            </a:r>
          </a:p>
          <a:p>
            <a:r>
              <a:rPr lang="en-US" b="1" dirty="0"/>
              <a:t>4. </a:t>
            </a:r>
            <a:r>
              <a:rPr lang="en-US" dirty="0"/>
              <a:t>task</a:t>
            </a:r>
          </a:p>
          <a:p>
            <a:r>
              <a:rPr lang="en-US" b="1" dirty="0"/>
              <a:t>5–6. </a:t>
            </a:r>
            <a:r>
              <a:rPr lang="en-US" dirty="0"/>
              <a:t>(in either order) size, direction</a:t>
            </a:r>
          </a:p>
          <a:p>
            <a:r>
              <a:rPr lang="en-US" b="1" dirty="0"/>
              <a:t>7. </a:t>
            </a:r>
            <a:r>
              <a:rPr lang="en-US" dirty="0"/>
              <a:t>distance</a:t>
            </a:r>
          </a:p>
          <a:p>
            <a:r>
              <a:rPr lang="en-US" b="1" dirty="0"/>
              <a:t>8–9. </a:t>
            </a:r>
            <a:r>
              <a:rPr lang="en-US" dirty="0"/>
              <a:t>(in either order) mechanical </a:t>
            </a:r>
            <a:r>
              <a:rPr lang="en-US" dirty="0" smtClean="0"/>
              <a:t>advantage, efficiency</a:t>
            </a:r>
            <a:endParaRPr lang="en-US" dirty="0"/>
          </a:p>
          <a:p>
            <a:r>
              <a:rPr lang="en-US" b="1" dirty="0"/>
              <a:t>10. </a:t>
            </a:r>
            <a:r>
              <a:rPr lang="en-US" dirty="0"/>
              <a:t>mechanical advantage, output force, input force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1457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815</Words>
  <Application>Microsoft Office PowerPoint</Application>
  <PresentationFormat>On-screen Show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Warm Up 5 minutes 5/9/18 Wednesday </vt:lpstr>
      <vt:lpstr>Warm Up Answer</vt:lpstr>
      <vt:lpstr>Today Agenda</vt:lpstr>
      <vt:lpstr>Lesson 2 Vocabulary</vt:lpstr>
      <vt:lpstr>Lesson Outline for Teaching- Lesson 2 Using Machine</vt:lpstr>
      <vt:lpstr>A. What is a machine? </vt:lpstr>
      <vt:lpstr>C. What is mechanical advantage? </vt:lpstr>
      <vt:lpstr>D. What is efficiency? </vt:lpstr>
      <vt:lpstr>Content Practice- Guided Practice</vt:lpstr>
      <vt:lpstr>Content Practice B (page 33) </vt:lpstr>
      <vt:lpstr>Brain Pop- Levels 2;40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5/9/18 Wednesday </dc:title>
  <dc:creator>ailbay</dc:creator>
  <cp:lastModifiedBy>TMSA</cp:lastModifiedBy>
  <cp:revision>8</cp:revision>
  <dcterms:created xsi:type="dcterms:W3CDTF">2006-08-16T00:00:00Z</dcterms:created>
  <dcterms:modified xsi:type="dcterms:W3CDTF">2018-05-08T19:11:09Z</dcterms:modified>
</cp:coreProperties>
</file>